
<file path=[Content_Types].xml><?xml version="1.0" encoding="utf-8"?>
<Types xmlns="http://schemas.openxmlformats.org/package/2006/content-types">
  <Default Extension="png" ContentType="image/png"/>
  <Default Extension="jpeg" ContentType="image/jpeg"/>
  <Default Extension="wmf" ContentType="image/x-wmf"/>
  <Default Extension="emf" ContentType="image/x-emf"/>
  <Default Extension="rels" ContentType="application/vnd.openxmlformats-package.relationships+xml"/>
  <Default Extension="xml" ContentType="application/xml"/>
  <Default Extension="fntdata" ContentType="application/x-fontdata"/>
  <Default Extension="wdp" ContentType="image/vnd.ms-photo"/>
  <Default Extension="gif" ContentType="image/gif"/>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4.xml" ContentType="application/vnd.openxmlformats-officedocument.presentationml.notesSlide+xml"/>
  <Override PartName="/ppt/tags/tag8.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notesSlides/notesSlide7.xml" ContentType="application/vnd.openxmlformats-officedocument.presentationml.notesSlide+xml"/>
  <Override PartName="/ppt/tags/tag15.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notesSlides/notesSlide12.xml" ContentType="application/vnd.openxmlformats-officedocument.presentationml.notesSlide+xml"/>
  <Override PartName="/ppt/tags/tag19.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notesSlides/notesSlide25.xml" ContentType="application/vnd.openxmlformats-officedocument.presentationml.notesSlide+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notesSlides/notesSlide26.xml" ContentType="application/vnd.openxmlformats-officedocument.presentationml.notesSlide+xml"/>
  <Override PartName="/ppt/tags/tag29.xml" ContentType="application/vnd.openxmlformats-officedocument.presentationml.tags+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p:sldMasterIdLst>
    <p:sldMasterId id="2147484812" r:id="rId4"/>
  </p:sldMasterIdLst>
  <p:notesMasterIdLst>
    <p:notesMasterId r:id="rId43"/>
  </p:notesMasterIdLst>
  <p:handoutMasterIdLst>
    <p:handoutMasterId r:id="rId44"/>
  </p:handoutMasterIdLst>
  <p:sldIdLst>
    <p:sldId id="257" r:id="rId5"/>
    <p:sldId id="914" r:id="rId6"/>
    <p:sldId id="915" r:id="rId7"/>
    <p:sldId id="916" r:id="rId8"/>
    <p:sldId id="918" r:id="rId9"/>
    <p:sldId id="919" r:id="rId10"/>
    <p:sldId id="917" r:id="rId11"/>
    <p:sldId id="920" r:id="rId12"/>
    <p:sldId id="921" r:id="rId13"/>
    <p:sldId id="922" r:id="rId14"/>
    <p:sldId id="923" r:id="rId15"/>
    <p:sldId id="924" r:id="rId16"/>
    <p:sldId id="925" r:id="rId17"/>
    <p:sldId id="935" r:id="rId18"/>
    <p:sldId id="602" r:id="rId19"/>
    <p:sldId id="909" r:id="rId20"/>
    <p:sldId id="847" r:id="rId21"/>
    <p:sldId id="608" r:id="rId22"/>
    <p:sldId id="609" r:id="rId23"/>
    <p:sldId id="610" r:id="rId24"/>
    <p:sldId id="891" r:id="rId25"/>
    <p:sldId id="892" r:id="rId26"/>
    <p:sldId id="893" r:id="rId27"/>
    <p:sldId id="894" r:id="rId28"/>
    <p:sldId id="616" r:id="rId29"/>
    <p:sldId id="617" r:id="rId30"/>
    <p:sldId id="896" r:id="rId31"/>
    <p:sldId id="900" r:id="rId32"/>
    <p:sldId id="901" r:id="rId33"/>
    <p:sldId id="904" r:id="rId34"/>
    <p:sldId id="905" r:id="rId35"/>
    <p:sldId id="906" r:id="rId36"/>
    <p:sldId id="907" r:id="rId37"/>
    <p:sldId id="936" r:id="rId38"/>
    <p:sldId id="937" r:id="rId39"/>
    <p:sldId id="938" r:id="rId40"/>
    <p:sldId id="939" r:id="rId41"/>
    <p:sldId id="890" r:id="rId42"/>
  </p:sldIdLst>
  <p:sldSz cx="9144000" cy="6858000" type="screen4x3"/>
  <p:notesSz cx="7077075" cy="9393238"/>
  <p:embeddedFontLst>
    <p:embeddedFont>
      <p:font typeface="ＭＳ Ｐゴシック" pitchFamily="34" charset="-128"/>
      <p:regular r:id="rId45"/>
    </p:embeddedFont>
    <p:embeddedFont>
      <p:font typeface="Tahoma" pitchFamily="34" charset="0"/>
      <p:regular r:id="rId46"/>
      <p:bold r:id="rId47"/>
    </p:embeddedFont>
    <p:embeddedFont>
      <p:font typeface="Calibri" pitchFamily="34" charset="0"/>
      <p:regular r:id="rId48"/>
      <p:bold r:id="rId49"/>
      <p:italic r:id="rId50"/>
      <p:boldItalic r:id="rId51"/>
    </p:embeddedFont>
    <p:embeddedFont>
      <p:font typeface="Wingdings 3" pitchFamily="18" charset="2"/>
      <p:regular r:id="rId52"/>
    </p:embeddedFont>
    <p:embeddedFont>
      <p:font typeface="Museo Sans For Dell" pitchFamily="2" charset="0"/>
      <p:regular r:id="rId53"/>
      <p:bold r:id="rId54"/>
    </p:embeddedFont>
    <p:embeddedFont>
      <p:font typeface="Arial Black" pitchFamily="34" charset="0"/>
      <p:bold r:id="rId55"/>
    </p:embeddedFont>
    <p:embeddedFont>
      <p:font typeface="Trebuchet MS" pitchFamily="34" charset="0"/>
      <p:regular r:id="rId56"/>
      <p:bold r:id="rId57"/>
      <p:italic r:id="rId58"/>
      <p:boldItalic r:id="rId59"/>
    </p:embeddedFont>
    <p:embeddedFont>
      <p:font typeface="MV Boli" pitchFamily="2" charset="0"/>
      <p:regular r:id="rId60"/>
    </p:embeddedFont>
    <p:embeddedFont>
      <p:font typeface="Museo For Dell" pitchFamily="2" charset="0"/>
      <p:regular r:id="rId61"/>
      <p:bold r:id="rId62"/>
    </p:embeddedFont>
    <p:embeddedFont>
      <p:font typeface="MingLiU_HKSCS-ExtB" pitchFamily="18" charset="-120"/>
      <p:regular r:id="rId63"/>
    </p:embeddedFont>
  </p:embeddedFontLst>
  <p:custDataLst>
    <p:tags r:id="rId64"/>
  </p:custDataLst>
  <p:defaultTextStyle>
    <a:defPPr>
      <a:defRPr lang="en-US"/>
    </a:defPPr>
    <a:lvl1pPr algn="l" rtl="0" fontAlgn="base">
      <a:spcBef>
        <a:spcPct val="0"/>
      </a:spcBef>
      <a:spcAft>
        <a:spcPct val="0"/>
      </a:spcAft>
      <a:defRPr sz="2400" kern="1200">
        <a:solidFill>
          <a:schemeClr val="tx1"/>
        </a:solidFill>
        <a:latin typeface="Arial" charset="0"/>
        <a:ea typeface="+mn-ea"/>
        <a:cs typeface="+mn-cs"/>
      </a:defRPr>
    </a:lvl1pPr>
    <a:lvl2pPr marL="457200" algn="l" rtl="0" fontAlgn="base">
      <a:spcBef>
        <a:spcPct val="0"/>
      </a:spcBef>
      <a:spcAft>
        <a:spcPct val="0"/>
      </a:spcAft>
      <a:defRPr sz="2400" kern="1200">
        <a:solidFill>
          <a:schemeClr val="tx1"/>
        </a:solidFill>
        <a:latin typeface="Arial" charset="0"/>
        <a:ea typeface="+mn-ea"/>
        <a:cs typeface="+mn-cs"/>
      </a:defRPr>
    </a:lvl2pPr>
    <a:lvl3pPr marL="914400" algn="l" rtl="0" fontAlgn="base">
      <a:spcBef>
        <a:spcPct val="0"/>
      </a:spcBef>
      <a:spcAft>
        <a:spcPct val="0"/>
      </a:spcAft>
      <a:defRPr sz="2400" kern="1200">
        <a:solidFill>
          <a:schemeClr val="tx1"/>
        </a:solidFill>
        <a:latin typeface="Arial" charset="0"/>
        <a:ea typeface="+mn-ea"/>
        <a:cs typeface="+mn-cs"/>
      </a:defRPr>
    </a:lvl3pPr>
    <a:lvl4pPr marL="1371600" algn="l" rtl="0" fontAlgn="base">
      <a:spcBef>
        <a:spcPct val="0"/>
      </a:spcBef>
      <a:spcAft>
        <a:spcPct val="0"/>
      </a:spcAft>
      <a:defRPr sz="2400" kern="1200">
        <a:solidFill>
          <a:schemeClr val="tx1"/>
        </a:solidFill>
        <a:latin typeface="Arial" charset="0"/>
        <a:ea typeface="+mn-ea"/>
        <a:cs typeface="+mn-cs"/>
      </a:defRPr>
    </a:lvl4pPr>
    <a:lvl5pPr marL="1828800" algn="l" rtl="0" fontAlgn="base">
      <a:spcBef>
        <a:spcPct val="0"/>
      </a:spcBef>
      <a:spcAft>
        <a:spcPct val="0"/>
      </a:spcAft>
      <a:defRPr sz="2400" kern="1200">
        <a:solidFill>
          <a:schemeClr val="tx1"/>
        </a:solidFill>
        <a:latin typeface="Arial" charset="0"/>
        <a:ea typeface="+mn-ea"/>
        <a:cs typeface="+mn-cs"/>
      </a:defRPr>
    </a:lvl5pPr>
    <a:lvl6pPr marL="2286000" algn="l" defTabSz="914400" rtl="0" eaLnBrk="1" latinLnBrk="0" hangingPunct="1">
      <a:defRPr sz="2400" kern="1200">
        <a:solidFill>
          <a:schemeClr val="tx1"/>
        </a:solidFill>
        <a:latin typeface="Arial" charset="0"/>
        <a:ea typeface="+mn-ea"/>
        <a:cs typeface="+mn-cs"/>
      </a:defRPr>
    </a:lvl6pPr>
    <a:lvl7pPr marL="2743200" algn="l" defTabSz="914400" rtl="0" eaLnBrk="1" latinLnBrk="0" hangingPunct="1">
      <a:defRPr sz="2400" kern="1200">
        <a:solidFill>
          <a:schemeClr val="tx1"/>
        </a:solidFill>
        <a:latin typeface="Arial" charset="0"/>
        <a:ea typeface="+mn-ea"/>
        <a:cs typeface="+mn-cs"/>
      </a:defRPr>
    </a:lvl7pPr>
    <a:lvl8pPr marL="3200400" algn="l" defTabSz="914400" rtl="0" eaLnBrk="1" latinLnBrk="0" hangingPunct="1">
      <a:defRPr sz="2400" kern="1200">
        <a:solidFill>
          <a:schemeClr val="tx1"/>
        </a:solidFill>
        <a:latin typeface="Arial" charset="0"/>
        <a:ea typeface="+mn-ea"/>
        <a:cs typeface="+mn-cs"/>
      </a:defRPr>
    </a:lvl8pPr>
    <a:lvl9pPr marL="3657600" algn="l" defTabSz="914400" rtl="0" eaLnBrk="1" latinLnBrk="0" hangingPunct="1">
      <a:defRPr sz="2400" kern="1200">
        <a:solidFill>
          <a:schemeClr val="tx1"/>
        </a:solidFill>
        <a:latin typeface="Arial"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44444"/>
    <a:srgbClr val="0085C3"/>
    <a:srgbClr val="366092"/>
    <a:srgbClr val="FFFFFF"/>
    <a:srgbClr val="DC5034"/>
    <a:srgbClr val="F2AF00"/>
    <a:srgbClr val="7AB800"/>
    <a:srgbClr val="CE1126"/>
    <a:srgbClr val="545454"/>
    <a:srgbClr val="55555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E8034E78-7F5D-4C2E-B375-FC64B27BC917}" styleName="Dark Style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left>
            <a:ln w="25400" cmpd="sng">
              <a:solidFill>
                <a:schemeClr val="lt1"/>
              </a:solidFill>
            </a:ln>
          </a:left>
        </a:tcBdr>
        <a:fill>
          <a:solidFill>
            <a:schemeClr val="dk1">
              <a:tint val="60000"/>
            </a:schemeClr>
          </a:solidFill>
        </a:fill>
      </a:tcStyle>
    </a:lastCol>
    <a:firstCol>
      <a:tcTxStyle b="on"/>
      <a:tcStyle>
        <a:tcBdr>
          <a:right>
            <a:ln w="25400" cmpd="sng">
              <a:solidFill>
                <a:schemeClr val="lt1"/>
              </a:solidFill>
            </a:ln>
          </a:right>
        </a:tcBdr>
        <a:fill>
          <a:solidFill>
            <a:schemeClr val="dk1">
              <a:tint val="60000"/>
            </a:schemeClr>
          </a:solidFill>
        </a:fill>
      </a:tcStyle>
    </a:firstCol>
    <a:lastRow>
      <a:tcTxStyle b="on"/>
      <a:tcStyle>
        <a:tcBdr>
          <a:top>
            <a:ln w="25400" cmpd="sng">
              <a:solidFill>
                <a:schemeClr val="lt1"/>
              </a:solidFill>
            </a:ln>
          </a:top>
        </a:tcBdr>
        <a:fill>
          <a:solidFill>
            <a:schemeClr val="dk1">
              <a:tint val="6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202B0CA-FC54-4496-8BCA-5EF66A818D29}" styleName="Dark Style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094" autoAdjust="0"/>
    <p:restoredTop sz="90750" autoAdjust="0"/>
  </p:normalViewPr>
  <p:slideViewPr>
    <p:cSldViewPr snapToGrid="0">
      <p:cViewPr>
        <p:scale>
          <a:sx n="66" d="100"/>
          <a:sy n="66" d="100"/>
        </p:scale>
        <p:origin x="-72" y="-396"/>
      </p:cViewPr>
      <p:guideLst>
        <p:guide orient="horz" pos="197"/>
        <p:guide orient="horz" pos="3208"/>
        <p:guide orient="horz" pos="729"/>
        <p:guide pos="3547"/>
        <p:guide pos="5484"/>
        <p:guide pos="299"/>
        <p:guide pos="2961"/>
      </p:guideLst>
    </p:cSldViewPr>
  </p:slideViewPr>
  <p:outlineViewPr>
    <p:cViewPr>
      <p:scale>
        <a:sx n="33" d="100"/>
        <a:sy n="33" d="100"/>
      </p:scale>
      <p:origin x="0" y="40866"/>
    </p:cViewPr>
  </p:outlineViewPr>
  <p:notesTextViewPr>
    <p:cViewPr>
      <p:scale>
        <a:sx n="100" d="100"/>
        <a:sy n="100" d="100"/>
      </p:scale>
      <p:origin x="0" y="0"/>
    </p:cViewPr>
  </p:notesTextViewPr>
  <p:sorterViewPr>
    <p:cViewPr>
      <p:scale>
        <a:sx n="50" d="100"/>
        <a:sy n="50" d="100"/>
      </p:scale>
      <p:origin x="0" y="2286"/>
    </p:cViewPr>
  </p:sorterViewPr>
  <p:notesViewPr>
    <p:cSldViewPr snapToGrid="0">
      <p:cViewPr varScale="1">
        <p:scale>
          <a:sx n="55" d="100"/>
          <a:sy n="55" d="100"/>
        </p:scale>
        <p:origin x="-2832" y="-90"/>
      </p:cViewPr>
      <p:guideLst>
        <p:guide orient="horz" pos="2959"/>
        <p:guide pos="2229"/>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font" Target="fonts/font3.fntdata"/><Relationship Id="rId50" Type="http://schemas.openxmlformats.org/officeDocument/2006/relationships/font" Target="fonts/font6.fntdata"/><Relationship Id="rId55" Type="http://schemas.openxmlformats.org/officeDocument/2006/relationships/font" Target="fonts/font11.fntdata"/><Relationship Id="rId63" Type="http://schemas.openxmlformats.org/officeDocument/2006/relationships/font" Target="fonts/font19.fntdata"/><Relationship Id="rId68"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font" Target="fonts/font1.fntdata"/><Relationship Id="rId53" Type="http://schemas.openxmlformats.org/officeDocument/2006/relationships/font" Target="fonts/font9.fntdata"/><Relationship Id="rId58" Type="http://schemas.openxmlformats.org/officeDocument/2006/relationships/font" Target="fonts/font14.fntdata"/><Relationship Id="rId66"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font" Target="fonts/font5.fntdata"/><Relationship Id="rId57" Type="http://schemas.openxmlformats.org/officeDocument/2006/relationships/font" Target="fonts/font13.fntdata"/><Relationship Id="rId61" Type="http://schemas.openxmlformats.org/officeDocument/2006/relationships/font" Target="fonts/font17.fntdata"/><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handoutMaster" Target="handoutMasters/handoutMaster1.xml"/><Relationship Id="rId52" Type="http://schemas.openxmlformats.org/officeDocument/2006/relationships/font" Target="fonts/font8.fntdata"/><Relationship Id="rId60" Type="http://schemas.openxmlformats.org/officeDocument/2006/relationships/font" Target="fonts/font16.fntdata"/><Relationship Id="rId65"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notesMaster" Target="notesMasters/notesMaster1.xml"/><Relationship Id="rId48" Type="http://schemas.openxmlformats.org/officeDocument/2006/relationships/font" Target="fonts/font4.fntdata"/><Relationship Id="rId56" Type="http://schemas.openxmlformats.org/officeDocument/2006/relationships/font" Target="fonts/font12.fntdata"/><Relationship Id="rId64" Type="http://schemas.openxmlformats.org/officeDocument/2006/relationships/tags" Target="tags/tag1.xml"/><Relationship Id="rId8" Type="http://schemas.openxmlformats.org/officeDocument/2006/relationships/slide" Target="slides/slide4.xml"/><Relationship Id="rId51" Type="http://schemas.openxmlformats.org/officeDocument/2006/relationships/font" Target="fonts/font7.fntdata"/><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font" Target="fonts/font2.fntdata"/><Relationship Id="rId59" Type="http://schemas.openxmlformats.org/officeDocument/2006/relationships/font" Target="fonts/font15.fntdata"/><Relationship Id="rId67"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font" Target="fonts/font10.fntdata"/><Relationship Id="rId62" Type="http://schemas.openxmlformats.org/officeDocument/2006/relationships/font" Target="fonts/font18.fntdata"/></Relationships>
</file>

<file path=ppt/charts/_rels/chart1.xml.rels><?xml version="1.0" encoding="UTF-8" standalone="yes"?>
<Relationships xmlns="http://schemas.openxmlformats.org/package/2006/relationships"><Relationship Id="rId1" Type="http://schemas.openxmlformats.org/officeDocument/2006/relationships/oleObject" Target="file:///C:\Users\dchoski\Documents\Nexus7018-Power%20Consumption.xlsx" TargetMode="External"/></Relationships>
</file>

<file path=ppt/charts/_rels/chart2.xml.rels><?xml version="1.0" encoding="UTF-8" standalone="yes"?>
<Relationships xmlns="http://schemas.openxmlformats.org/package/2006/relationships"><Relationship Id="rId1" Type="http://schemas.openxmlformats.org/officeDocument/2006/relationships/oleObject" Target="file:///C:\Users\dchoski\Documents\Nexus7018-Power%20Consumption.xlsx" TargetMode="External"/></Relationships>
</file>

<file path=ppt/charts/_rels/chart3.xml.rels><?xml version="1.0" encoding="UTF-8" standalone="yes"?>
<Relationships xmlns="http://schemas.openxmlformats.org/package/2006/relationships"><Relationship Id="rId1" Type="http://schemas.openxmlformats.org/officeDocument/2006/relationships/oleObject" Target="file:///C:\Users\dchoski\Documents\Nexus7018-Power%20Consumption.xlsx"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n-US" dirty="0" smtClean="0"/>
              <a:t>Packaging (RU</a:t>
            </a:r>
            <a:r>
              <a:rPr lang="en-US" dirty="0"/>
              <a:t>)</a:t>
            </a:r>
          </a:p>
        </c:rich>
      </c:tx>
      <c:layout/>
      <c:overlay val="0"/>
    </c:title>
    <c:autoTitleDeleted val="0"/>
    <c:plotArea>
      <c:layout/>
      <c:barChart>
        <c:barDir val="col"/>
        <c:grouping val="clustered"/>
        <c:varyColors val="0"/>
        <c:ser>
          <c:idx val="0"/>
          <c:order val="0"/>
          <c:tx>
            <c:strRef>
              <c:f>'40G'!$B$25</c:f>
              <c:strCache>
                <c:ptCount val="1"/>
                <c:pt idx="0">
                  <c:v>Space (RU)</c:v>
                </c:pt>
              </c:strCache>
            </c:strRef>
          </c:tx>
          <c:invertIfNegative val="0"/>
          <c:dPt>
            <c:idx val="0"/>
            <c:invertIfNegative val="0"/>
            <c:bubble3D val="0"/>
            <c:spPr>
              <a:solidFill>
                <a:srgbClr val="92D050"/>
              </a:solidFill>
            </c:spPr>
          </c:dPt>
          <c:dLbls>
            <c:dLblPos val="outEnd"/>
            <c:showLegendKey val="0"/>
            <c:showVal val="1"/>
            <c:showCatName val="0"/>
            <c:showSerName val="0"/>
            <c:showPercent val="0"/>
            <c:showBubbleSize val="0"/>
            <c:showLeaderLines val="0"/>
          </c:dLbls>
          <c:cat>
            <c:strRef>
              <c:f>'40G'!$A$26:$A$27</c:f>
              <c:strCache>
                <c:ptCount val="2"/>
                <c:pt idx="0">
                  <c:v>Dell Z9000</c:v>
                </c:pt>
                <c:pt idx="1">
                  <c:v>Cisco 7018</c:v>
                </c:pt>
              </c:strCache>
            </c:strRef>
          </c:cat>
          <c:val>
            <c:numRef>
              <c:f>'40G'!$B$26:$B$27</c:f>
              <c:numCache>
                <c:formatCode>General</c:formatCode>
                <c:ptCount val="2"/>
                <c:pt idx="0">
                  <c:v>8</c:v>
                </c:pt>
                <c:pt idx="1">
                  <c:v>50</c:v>
                </c:pt>
              </c:numCache>
            </c:numRef>
          </c:val>
        </c:ser>
        <c:dLbls>
          <c:showLegendKey val="0"/>
          <c:showVal val="0"/>
          <c:showCatName val="0"/>
          <c:showSerName val="0"/>
          <c:showPercent val="0"/>
          <c:showBubbleSize val="0"/>
        </c:dLbls>
        <c:gapWidth val="150"/>
        <c:axId val="129543168"/>
        <c:axId val="151671936"/>
      </c:barChart>
      <c:catAx>
        <c:axId val="129543168"/>
        <c:scaling>
          <c:orientation val="minMax"/>
        </c:scaling>
        <c:delete val="0"/>
        <c:axPos val="b"/>
        <c:majorTickMark val="out"/>
        <c:minorTickMark val="none"/>
        <c:tickLblPos val="nextTo"/>
        <c:crossAx val="151671936"/>
        <c:crosses val="autoZero"/>
        <c:auto val="1"/>
        <c:lblAlgn val="ctr"/>
        <c:lblOffset val="100"/>
        <c:noMultiLvlLbl val="0"/>
      </c:catAx>
      <c:valAx>
        <c:axId val="151671936"/>
        <c:scaling>
          <c:orientation val="minMax"/>
        </c:scaling>
        <c:delete val="0"/>
        <c:axPos val="l"/>
        <c:numFmt formatCode="General" sourceLinked="1"/>
        <c:majorTickMark val="out"/>
        <c:minorTickMark val="none"/>
        <c:tickLblPos val="nextTo"/>
        <c:crossAx val="129543168"/>
        <c:crosses val="autoZero"/>
        <c:crossBetween val="between"/>
      </c:valAx>
    </c:plotArea>
    <c:plotVisOnly val="1"/>
    <c:dispBlanksAs val="gap"/>
    <c:showDLblsOverMax val="0"/>
  </c:chart>
  <c:spPr>
    <a:ln>
      <a:solidFill>
        <a:srgbClr val="4F81BD"/>
      </a:solidFill>
    </a:ln>
  </c:sp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nchor="t" anchorCtr="1"/>
          <a:lstStyle/>
          <a:p>
            <a:pPr algn="ctr">
              <a:defRPr/>
            </a:pPr>
            <a:r>
              <a:rPr lang="en-US" dirty="0" smtClean="0"/>
              <a:t>Price </a:t>
            </a:r>
            <a:r>
              <a:rPr lang="en-US" dirty="0"/>
              <a:t>($ Millions)</a:t>
            </a:r>
          </a:p>
        </c:rich>
      </c:tx>
      <c:layout>
        <c:manualLayout>
          <c:xMode val="edge"/>
          <c:yMode val="edge"/>
          <c:x val="0.20609470123781928"/>
          <c:y val="2.7777597253388481E-2"/>
        </c:manualLayout>
      </c:layout>
      <c:overlay val="0"/>
    </c:title>
    <c:autoTitleDeleted val="0"/>
    <c:plotArea>
      <c:layout/>
      <c:barChart>
        <c:barDir val="col"/>
        <c:grouping val="clustered"/>
        <c:varyColors val="0"/>
        <c:ser>
          <c:idx val="0"/>
          <c:order val="0"/>
          <c:tx>
            <c:strRef>
              <c:f>'40G'!$B$29</c:f>
              <c:strCache>
                <c:ptCount val="1"/>
                <c:pt idx="0">
                  <c:v>Cost ($ Millions)</c:v>
                </c:pt>
              </c:strCache>
            </c:strRef>
          </c:tx>
          <c:invertIfNegative val="0"/>
          <c:dPt>
            <c:idx val="0"/>
            <c:invertIfNegative val="0"/>
            <c:bubble3D val="0"/>
            <c:spPr>
              <a:solidFill>
                <a:srgbClr val="92D050"/>
              </a:solidFill>
            </c:spPr>
          </c:dPt>
          <c:dLbls>
            <c:dLbl>
              <c:idx val="0"/>
              <c:layout>
                <c:manualLayout>
                  <c:x val="0"/>
                  <c:y val="1.7686232312607287E-2"/>
                </c:manualLayout>
              </c:layout>
              <c:showLegendKey val="0"/>
              <c:showVal val="1"/>
              <c:showCatName val="0"/>
              <c:showSerName val="0"/>
              <c:showPercent val="0"/>
              <c:showBubbleSize val="0"/>
            </c:dLbl>
            <c:dLbl>
              <c:idx val="1"/>
              <c:layout>
                <c:manualLayout>
                  <c:x val="0"/>
                  <c:y val="1.7686232312607263E-2"/>
                </c:manualLayout>
              </c:layout>
              <c:showLegendKey val="0"/>
              <c:showVal val="1"/>
              <c:showCatName val="0"/>
              <c:showSerName val="0"/>
              <c:showPercent val="0"/>
              <c:showBubbleSize val="0"/>
            </c:dLbl>
            <c:showLegendKey val="0"/>
            <c:showVal val="1"/>
            <c:showCatName val="0"/>
            <c:showSerName val="0"/>
            <c:showPercent val="0"/>
            <c:showBubbleSize val="0"/>
            <c:showLeaderLines val="0"/>
          </c:dLbls>
          <c:cat>
            <c:strRef>
              <c:f>'40G'!$A$30:$A$31</c:f>
              <c:strCache>
                <c:ptCount val="2"/>
                <c:pt idx="0">
                  <c:v>Dell Z9000</c:v>
                </c:pt>
                <c:pt idx="1">
                  <c:v>Cisco 7018</c:v>
                </c:pt>
              </c:strCache>
            </c:strRef>
          </c:cat>
          <c:val>
            <c:numRef>
              <c:f>'40G'!$B$30:$B$31</c:f>
              <c:numCache>
                <c:formatCode>"$"#,##0.0_);[Red]\("$"#,##0.0\)</c:formatCode>
                <c:ptCount val="2"/>
                <c:pt idx="0">
                  <c:v>0.5</c:v>
                </c:pt>
                <c:pt idx="1">
                  <c:v>2.6</c:v>
                </c:pt>
              </c:numCache>
            </c:numRef>
          </c:val>
        </c:ser>
        <c:dLbls>
          <c:showLegendKey val="0"/>
          <c:showVal val="0"/>
          <c:showCatName val="0"/>
          <c:showSerName val="0"/>
          <c:showPercent val="0"/>
          <c:showBubbleSize val="0"/>
        </c:dLbls>
        <c:gapWidth val="150"/>
        <c:axId val="125336192"/>
        <c:axId val="125337984"/>
      </c:barChart>
      <c:catAx>
        <c:axId val="125336192"/>
        <c:scaling>
          <c:orientation val="minMax"/>
        </c:scaling>
        <c:delete val="0"/>
        <c:axPos val="b"/>
        <c:majorTickMark val="out"/>
        <c:minorTickMark val="none"/>
        <c:tickLblPos val="nextTo"/>
        <c:crossAx val="125337984"/>
        <c:crosses val="autoZero"/>
        <c:auto val="1"/>
        <c:lblAlgn val="ctr"/>
        <c:lblOffset val="100"/>
        <c:noMultiLvlLbl val="0"/>
      </c:catAx>
      <c:valAx>
        <c:axId val="125337984"/>
        <c:scaling>
          <c:orientation val="minMax"/>
        </c:scaling>
        <c:delete val="0"/>
        <c:axPos val="l"/>
        <c:numFmt formatCode="&quot;$&quot;#,##0.0_);[Red]\(&quot;$&quot;#,##0.0\)" sourceLinked="1"/>
        <c:majorTickMark val="out"/>
        <c:minorTickMark val="none"/>
        <c:tickLblPos val="nextTo"/>
        <c:crossAx val="125336192"/>
        <c:crosses val="autoZero"/>
        <c:crossBetween val="between"/>
      </c:valAx>
    </c:plotArea>
    <c:plotVisOnly val="1"/>
    <c:dispBlanksAs val="gap"/>
    <c:showDLblsOverMax val="0"/>
  </c:chart>
  <c:spPr>
    <a:ln>
      <a:solidFill>
        <a:schemeClr val="accent1"/>
      </a:solidFill>
    </a:ln>
  </c:sp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defRPr/>
            </a:pPr>
            <a:r>
              <a:rPr lang="en-US" dirty="0" smtClean="0"/>
              <a:t>Power </a:t>
            </a:r>
            <a:r>
              <a:rPr lang="en-US" dirty="0"/>
              <a:t>(KW)</a:t>
            </a:r>
          </a:p>
        </c:rich>
      </c:tx>
      <c:layout/>
      <c:overlay val="0"/>
    </c:title>
    <c:autoTitleDeleted val="0"/>
    <c:plotArea>
      <c:layout/>
      <c:barChart>
        <c:barDir val="col"/>
        <c:grouping val="clustered"/>
        <c:varyColors val="0"/>
        <c:ser>
          <c:idx val="0"/>
          <c:order val="0"/>
          <c:tx>
            <c:strRef>
              <c:f>'40G'!$B$21</c:f>
              <c:strCache>
                <c:ptCount val="1"/>
                <c:pt idx="0">
                  <c:v>Max Power (KW)</c:v>
                </c:pt>
              </c:strCache>
            </c:strRef>
          </c:tx>
          <c:invertIfNegative val="0"/>
          <c:dPt>
            <c:idx val="0"/>
            <c:invertIfNegative val="0"/>
            <c:bubble3D val="0"/>
            <c:spPr>
              <a:solidFill>
                <a:srgbClr val="92D050"/>
              </a:solidFill>
            </c:spPr>
          </c:dPt>
          <c:dLbls>
            <c:dLbl>
              <c:idx val="0"/>
              <c:layout>
                <c:manualLayout>
                  <c:x val="4.0006035108214529E-17"/>
                  <c:y val="1.7686232312607183E-2"/>
                </c:manualLayout>
              </c:layout>
              <c:showLegendKey val="0"/>
              <c:showVal val="1"/>
              <c:showCatName val="0"/>
              <c:showSerName val="0"/>
              <c:showPercent val="0"/>
              <c:showBubbleSize val="0"/>
            </c:dLbl>
            <c:dLbl>
              <c:idx val="1"/>
              <c:layout>
                <c:manualLayout>
                  <c:x val="0"/>
                  <c:y val="2.9477053854345292E-2"/>
                </c:manualLayout>
              </c:layout>
              <c:showLegendKey val="0"/>
              <c:showVal val="1"/>
              <c:showCatName val="0"/>
              <c:showSerName val="0"/>
              <c:showPercent val="0"/>
              <c:showBubbleSize val="0"/>
            </c:dLbl>
            <c:showLegendKey val="0"/>
            <c:showVal val="0"/>
            <c:showCatName val="0"/>
            <c:showSerName val="0"/>
            <c:showPercent val="0"/>
            <c:showBubbleSize val="0"/>
          </c:dLbls>
          <c:cat>
            <c:strRef>
              <c:f>'40G'!$A$22:$A$23</c:f>
              <c:strCache>
                <c:ptCount val="2"/>
                <c:pt idx="0">
                  <c:v>Dell Z9000</c:v>
                </c:pt>
                <c:pt idx="1">
                  <c:v>Cisco 7018</c:v>
                </c:pt>
              </c:strCache>
            </c:strRef>
          </c:cat>
          <c:val>
            <c:numRef>
              <c:f>'40G'!$B$22:$B$23</c:f>
              <c:numCache>
                <c:formatCode>#,##0.0</c:formatCode>
                <c:ptCount val="2"/>
                <c:pt idx="0">
                  <c:v>3.2</c:v>
                </c:pt>
                <c:pt idx="1">
                  <c:v>13.5</c:v>
                </c:pt>
              </c:numCache>
            </c:numRef>
          </c:val>
        </c:ser>
        <c:dLbls>
          <c:showLegendKey val="0"/>
          <c:showVal val="0"/>
          <c:showCatName val="0"/>
          <c:showSerName val="0"/>
          <c:showPercent val="0"/>
          <c:showBubbleSize val="0"/>
        </c:dLbls>
        <c:gapWidth val="150"/>
        <c:axId val="125367424"/>
        <c:axId val="125368960"/>
      </c:barChart>
      <c:catAx>
        <c:axId val="125367424"/>
        <c:scaling>
          <c:orientation val="minMax"/>
        </c:scaling>
        <c:delete val="0"/>
        <c:axPos val="b"/>
        <c:majorTickMark val="out"/>
        <c:minorTickMark val="none"/>
        <c:tickLblPos val="nextTo"/>
        <c:crossAx val="125368960"/>
        <c:crosses val="autoZero"/>
        <c:auto val="1"/>
        <c:lblAlgn val="ctr"/>
        <c:lblOffset val="100"/>
        <c:noMultiLvlLbl val="0"/>
      </c:catAx>
      <c:valAx>
        <c:axId val="125368960"/>
        <c:scaling>
          <c:orientation val="minMax"/>
        </c:scaling>
        <c:delete val="0"/>
        <c:axPos val="l"/>
        <c:numFmt formatCode="#,##0.0" sourceLinked="1"/>
        <c:majorTickMark val="out"/>
        <c:minorTickMark val="none"/>
        <c:tickLblPos val="nextTo"/>
        <c:crossAx val="125367424"/>
        <c:crosses val="autoZero"/>
        <c:crossBetween val="between"/>
      </c:valAx>
    </c:plotArea>
    <c:plotVisOnly val="1"/>
    <c:dispBlanksAs val="gap"/>
    <c:showDLblsOverMax val="0"/>
  </c:chart>
  <c:spPr>
    <a:ln>
      <a:solidFill>
        <a:srgbClr val="4F81BD"/>
      </a:solidFill>
    </a:ln>
  </c:spPr>
  <c:externalData r:id="rId1">
    <c:autoUpdate val="0"/>
  </c:externalData>
</c:chartSpac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2162" name="Rectangle 2"/>
          <p:cNvSpPr>
            <a:spLocks noGrp="1" noChangeArrowheads="1"/>
          </p:cNvSpPr>
          <p:nvPr>
            <p:ph type="hdr" sz="quarter"/>
          </p:nvPr>
        </p:nvSpPr>
        <p:spPr bwMode="auto">
          <a:xfrm>
            <a:off x="1" y="0"/>
            <a:ext cx="3027058" cy="463228"/>
          </a:xfrm>
          <a:prstGeom prst="rect">
            <a:avLst/>
          </a:prstGeom>
          <a:noFill/>
          <a:ln w="9525">
            <a:noFill/>
            <a:miter lim="800000"/>
            <a:headEnd/>
            <a:tailEnd/>
          </a:ln>
          <a:effectLst/>
        </p:spPr>
        <p:txBody>
          <a:bodyPr vert="horz" wrap="square" lIns="91842" tIns="45923" rIns="91842" bIns="45923" numCol="1" anchor="t" anchorCtr="0" compatLnSpc="1">
            <a:prstTxWarp prst="textNoShape">
              <a:avLst/>
            </a:prstTxWarp>
          </a:bodyPr>
          <a:lstStyle>
            <a:lvl1pPr algn="l" defTabSz="918354" eaLnBrk="0" hangingPunct="0">
              <a:lnSpc>
                <a:spcPct val="100000"/>
              </a:lnSpc>
              <a:spcBef>
                <a:spcPct val="0"/>
              </a:spcBef>
              <a:defRPr sz="1200" b="0">
                <a:latin typeface="Times New Roman" pitchFamily="18" charset="0"/>
              </a:defRPr>
            </a:lvl1pPr>
          </a:lstStyle>
          <a:p>
            <a:pPr>
              <a:defRPr/>
            </a:pPr>
            <a:endParaRPr lang="en-US" sz="1000" dirty="0">
              <a:latin typeface="Museo Sans For Dell" pitchFamily="2" charset="0"/>
            </a:endParaRPr>
          </a:p>
        </p:txBody>
      </p:sp>
      <p:sp>
        <p:nvSpPr>
          <p:cNvPr id="92163" name="Rectangle 3"/>
          <p:cNvSpPr>
            <a:spLocks noGrp="1" noChangeArrowheads="1"/>
          </p:cNvSpPr>
          <p:nvPr>
            <p:ph type="dt" sz="quarter" idx="1"/>
          </p:nvPr>
        </p:nvSpPr>
        <p:spPr bwMode="auto">
          <a:xfrm>
            <a:off x="4040367" y="0"/>
            <a:ext cx="3028667" cy="463228"/>
          </a:xfrm>
          <a:prstGeom prst="rect">
            <a:avLst/>
          </a:prstGeom>
          <a:noFill/>
          <a:ln w="9525">
            <a:noFill/>
            <a:miter lim="800000"/>
            <a:headEnd/>
            <a:tailEnd/>
          </a:ln>
          <a:effectLst/>
        </p:spPr>
        <p:txBody>
          <a:bodyPr vert="horz" wrap="square" lIns="91842" tIns="45923" rIns="91842" bIns="45923" numCol="1" anchor="t" anchorCtr="0" compatLnSpc="1">
            <a:prstTxWarp prst="textNoShape">
              <a:avLst/>
            </a:prstTxWarp>
          </a:bodyPr>
          <a:lstStyle>
            <a:lvl1pPr algn="r" defTabSz="918354" eaLnBrk="0" hangingPunct="0">
              <a:lnSpc>
                <a:spcPct val="100000"/>
              </a:lnSpc>
              <a:spcBef>
                <a:spcPct val="0"/>
              </a:spcBef>
              <a:defRPr sz="1200" b="0">
                <a:latin typeface="Times New Roman" pitchFamily="18" charset="0"/>
              </a:defRPr>
            </a:lvl1pPr>
          </a:lstStyle>
          <a:p>
            <a:pPr>
              <a:defRPr/>
            </a:pPr>
            <a:endParaRPr lang="en-US" sz="1000" dirty="0">
              <a:latin typeface="Museo Sans For Dell" pitchFamily="2" charset="0"/>
            </a:endParaRPr>
          </a:p>
        </p:txBody>
      </p:sp>
      <p:sp>
        <p:nvSpPr>
          <p:cNvPr id="92164" name="Rectangle 4"/>
          <p:cNvSpPr>
            <a:spLocks noGrp="1" noChangeArrowheads="1"/>
          </p:cNvSpPr>
          <p:nvPr>
            <p:ph type="ftr" sz="quarter" idx="2"/>
          </p:nvPr>
        </p:nvSpPr>
        <p:spPr bwMode="auto">
          <a:xfrm>
            <a:off x="1" y="8858347"/>
            <a:ext cx="3027058" cy="538825"/>
          </a:xfrm>
          <a:prstGeom prst="rect">
            <a:avLst/>
          </a:prstGeom>
          <a:noFill/>
          <a:ln w="9525">
            <a:noFill/>
            <a:miter lim="800000"/>
            <a:headEnd/>
            <a:tailEnd/>
          </a:ln>
          <a:effectLst/>
        </p:spPr>
        <p:txBody>
          <a:bodyPr vert="horz" wrap="square" lIns="91842" tIns="45923" rIns="91842" bIns="45923" numCol="1" anchor="b" anchorCtr="0" compatLnSpc="1">
            <a:prstTxWarp prst="textNoShape">
              <a:avLst/>
            </a:prstTxWarp>
          </a:bodyPr>
          <a:lstStyle>
            <a:lvl1pPr algn="l" defTabSz="918354" eaLnBrk="0" hangingPunct="0">
              <a:lnSpc>
                <a:spcPct val="100000"/>
              </a:lnSpc>
              <a:spcBef>
                <a:spcPct val="0"/>
              </a:spcBef>
              <a:defRPr sz="1200" b="0">
                <a:latin typeface="Times New Roman" pitchFamily="18" charset="0"/>
              </a:defRPr>
            </a:lvl1pPr>
          </a:lstStyle>
          <a:p>
            <a:pPr>
              <a:defRPr/>
            </a:pPr>
            <a:endParaRPr lang="en-US" sz="1000" dirty="0">
              <a:latin typeface="Museo Sans For Dell" pitchFamily="2" charset="0"/>
            </a:endParaRPr>
          </a:p>
        </p:txBody>
      </p:sp>
      <p:sp>
        <p:nvSpPr>
          <p:cNvPr id="92165" name="Rectangle 5"/>
          <p:cNvSpPr>
            <a:spLocks noGrp="1" noChangeArrowheads="1"/>
          </p:cNvSpPr>
          <p:nvPr>
            <p:ph type="sldNum" sz="quarter" idx="3"/>
          </p:nvPr>
        </p:nvSpPr>
        <p:spPr bwMode="auto">
          <a:xfrm>
            <a:off x="4040367" y="8858347"/>
            <a:ext cx="3028667" cy="538825"/>
          </a:xfrm>
          <a:prstGeom prst="rect">
            <a:avLst/>
          </a:prstGeom>
          <a:noFill/>
          <a:ln w="9525">
            <a:noFill/>
            <a:miter lim="800000"/>
            <a:headEnd/>
            <a:tailEnd/>
          </a:ln>
          <a:effectLst/>
        </p:spPr>
        <p:txBody>
          <a:bodyPr vert="horz" wrap="square" lIns="91842" tIns="45923" rIns="91842" bIns="45923" numCol="1" anchor="b" anchorCtr="0" compatLnSpc="1">
            <a:prstTxWarp prst="textNoShape">
              <a:avLst/>
            </a:prstTxWarp>
          </a:bodyPr>
          <a:lstStyle>
            <a:lvl1pPr algn="r" defTabSz="918354" eaLnBrk="0" hangingPunct="0">
              <a:lnSpc>
                <a:spcPct val="100000"/>
              </a:lnSpc>
              <a:spcBef>
                <a:spcPct val="0"/>
              </a:spcBef>
              <a:defRPr sz="1200" b="0">
                <a:latin typeface="Times New Roman" pitchFamily="18" charset="0"/>
              </a:defRPr>
            </a:lvl1pPr>
          </a:lstStyle>
          <a:p>
            <a:pPr>
              <a:defRPr/>
            </a:pPr>
            <a:fld id="{AC8DF440-AC1E-4EB3-BCAA-2AAB8924A793}" type="slidenum">
              <a:rPr lang="en-US" sz="1000">
                <a:latin typeface="Museo Sans For Dell" pitchFamily="2" charset="0"/>
              </a:rPr>
              <a:pPr>
                <a:defRPr/>
              </a:pPr>
              <a:t>‹#›</a:t>
            </a:fld>
            <a:endParaRPr lang="en-US" sz="1000" dirty="0">
              <a:latin typeface="Museo Sans For Dell" pitchFamily="2" charset="0"/>
            </a:endParaRPr>
          </a:p>
        </p:txBody>
      </p:sp>
    </p:spTree>
    <p:extLst>
      <p:ext uri="{BB962C8B-B14F-4D97-AF65-F5344CB8AC3E}">
        <p14:creationId xmlns:p14="http://schemas.microsoft.com/office/powerpoint/2010/main" val="3202683488"/>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1682" name="Rectangle 2"/>
          <p:cNvSpPr>
            <a:spLocks noGrp="1" noChangeArrowheads="1"/>
          </p:cNvSpPr>
          <p:nvPr>
            <p:ph type="hdr" sz="quarter"/>
          </p:nvPr>
        </p:nvSpPr>
        <p:spPr bwMode="auto">
          <a:xfrm>
            <a:off x="1" y="0"/>
            <a:ext cx="3027058" cy="463228"/>
          </a:xfrm>
          <a:prstGeom prst="rect">
            <a:avLst/>
          </a:prstGeom>
          <a:noFill/>
          <a:ln w="9525">
            <a:noFill/>
            <a:miter lim="800000"/>
            <a:headEnd/>
            <a:tailEnd/>
          </a:ln>
          <a:effectLst/>
        </p:spPr>
        <p:txBody>
          <a:bodyPr vert="horz" wrap="square" lIns="91842" tIns="45923" rIns="91842" bIns="45923" numCol="1" anchor="t" anchorCtr="0" compatLnSpc="1">
            <a:prstTxWarp prst="textNoShape">
              <a:avLst/>
            </a:prstTxWarp>
          </a:bodyPr>
          <a:lstStyle>
            <a:lvl1pPr algn="l" defTabSz="918354" eaLnBrk="0" hangingPunct="0">
              <a:lnSpc>
                <a:spcPct val="100000"/>
              </a:lnSpc>
              <a:spcBef>
                <a:spcPct val="0"/>
              </a:spcBef>
              <a:defRPr sz="1000" b="0">
                <a:latin typeface="Museo Sans For Dell" pitchFamily="2" charset="0"/>
              </a:defRPr>
            </a:lvl1pPr>
          </a:lstStyle>
          <a:p>
            <a:pPr>
              <a:defRPr/>
            </a:pPr>
            <a:endParaRPr lang="en-US" dirty="0"/>
          </a:p>
        </p:txBody>
      </p:sp>
      <p:sp>
        <p:nvSpPr>
          <p:cNvPr id="71683" name="Rectangle 3"/>
          <p:cNvSpPr>
            <a:spLocks noGrp="1" noChangeArrowheads="1"/>
          </p:cNvSpPr>
          <p:nvPr>
            <p:ph type="dt" idx="1"/>
          </p:nvPr>
        </p:nvSpPr>
        <p:spPr bwMode="auto">
          <a:xfrm>
            <a:off x="4040367" y="0"/>
            <a:ext cx="3028667" cy="463228"/>
          </a:xfrm>
          <a:prstGeom prst="rect">
            <a:avLst/>
          </a:prstGeom>
          <a:noFill/>
          <a:ln w="9525">
            <a:noFill/>
            <a:miter lim="800000"/>
            <a:headEnd/>
            <a:tailEnd/>
          </a:ln>
          <a:effectLst/>
        </p:spPr>
        <p:txBody>
          <a:bodyPr vert="horz" wrap="square" lIns="91842" tIns="45923" rIns="91842" bIns="45923" numCol="1" anchor="t" anchorCtr="0" compatLnSpc="1">
            <a:prstTxWarp prst="textNoShape">
              <a:avLst/>
            </a:prstTxWarp>
          </a:bodyPr>
          <a:lstStyle>
            <a:lvl1pPr algn="r" defTabSz="918354" eaLnBrk="0" hangingPunct="0">
              <a:lnSpc>
                <a:spcPct val="100000"/>
              </a:lnSpc>
              <a:spcBef>
                <a:spcPct val="0"/>
              </a:spcBef>
              <a:defRPr sz="1000" b="0">
                <a:latin typeface="Museo Sans For Dell" pitchFamily="2" charset="0"/>
              </a:defRPr>
            </a:lvl1pPr>
          </a:lstStyle>
          <a:p>
            <a:pPr>
              <a:defRPr/>
            </a:pPr>
            <a:endParaRPr lang="en-US" dirty="0"/>
          </a:p>
        </p:txBody>
      </p:sp>
      <p:sp>
        <p:nvSpPr>
          <p:cNvPr id="26628" name="Rectangle 4"/>
          <p:cNvSpPr>
            <a:spLocks noGrp="1" noRot="1" noChangeAspect="1" noChangeArrowheads="1" noTextEdit="1"/>
          </p:cNvSpPr>
          <p:nvPr>
            <p:ph type="sldImg" idx="2"/>
          </p:nvPr>
        </p:nvSpPr>
        <p:spPr bwMode="auto">
          <a:xfrm>
            <a:off x="1165225" y="695325"/>
            <a:ext cx="4740275" cy="3556000"/>
          </a:xfrm>
          <a:prstGeom prst="rect">
            <a:avLst/>
          </a:prstGeom>
          <a:noFill/>
          <a:ln w="9525">
            <a:solidFill>
              <a:srgbClr val="000000"/>
            </a:solidFill>
            <a:miter lim="800000"/>
            <a:headEnd/>
            <a:tailEnd/>
          </a:ln>
        </p:spPr>
      </p:sp>
      <p:sp>
        <p:nvSpPr>
          <p:cNvPr id="71685" name="Rectangle 5"/>
          <p:cNvSpPr>
            <a:spLocks noGrp="1" noChangeArrowheads="1"/>
          </p:cNvSpPr>
          <p:nvPr>
            <p:ph type="body" sz="quarter" idx="3"/>
          </p:nvPr>
        </p:nvSpPr>
        <p:spPr bwMode="auto">
          <a:xfrm>
            <a:off x="932888" y="4481090"/>
            <a:ext cx="5203259" cy="4172270"/>
          </a:xfrm>
          <a:prstGeom prst="rect">
            <a:avLst/>
          </a:prstGeom>
          <a:noFill/>
          <a:ln w="9525">
            <a:noFill/>
            <a:miter lim="800000"/>
            <a:headEnd/>
            <a:tailEnd/>
          </a:ln>
          <a:effectLst/>
        </p:spPr>
        <p:txBody>
          <a:bodyPr vert="horz" wrap="square" lIns="91842" tIns="45923" rIns="91842" bIns="45923" numCol="1" anchor="t" anchorCtr="0" compatLnSpc="1">
            <a:prstTxWarp prst="textNoShape">
              <a:avLst/>
            </a:prstTxWarp>
          </a:bodyPr>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p>
        </p:txBody>
      </p:sp>
      <p:sp>
        <p:nvSpPr>
          <p:cNvPr id="71686" name="Rectangle 6"/>
          <p:cNvSpPr>
            <a:spLocks noGrp="1" noChangeArrowheads="1"/>
          </p:cNvSpPr>
          <p:nvPr>
            <p:ph type="ftr" sz="quarter" idx="4"/>
          </p:nvPr>
        </p:nvSpPr>
        <p:spPr bwMode="auto">
          <a:xfrm>
            <a:off x="1" y="8858347"/>
            <a:ext cx="3027058" cy="538825"/>
          </a:xfrm>
          <a:prstGeom prst="rect">
            <a:avLst/>
          </a:prstGeom>
          <a:noFill/>
          <a:ln w="9525">
            <a:noFill/>
            <a:miter lim="800000"/>
            <a:headEnd/>
            <a:tailEnd/>
          </a:ln>
          <a:effectLst/>
        </p:spPr>
        <p:txBody>
          <a:bodyPr vert="horz" wrap="square" lIns="91842" tIns="45923" rIns="91842" bIns="45923" numCol="1" anchor="b" anchorCtr="0" compatLnSpc="1">
            <a:prstTxWarp prst="textNoShape">
              <a:avLst/>
            </a:prstTxWarp>
          </a:bodyPr>
          <a:lstStyle>
            <a:lvl1pPr algn="l" defTabSz="918354" eaLnBrk="0" hangingPunct="0">
              <a:lnSpc>
                <a:spcPct val="100000"/>
              </a:lnSpc>
              <a:spcBef>
                <a:spcPct val="0"/>
              </a:spcBef>
              <a:defRPr sz="1000" b="0">
                <a:latin typeface="Museo Sans For Dell" pitchFamily="2" charset="0"/>
              </a:defRPr>
            </a:lvl1pPr>
          </a:lstStyle>
          <a:p>
            <a:pPr>
              <a:defRPr/>
            </a:pPr>
            <a:endParaRPr lang="en-US" dirty="0"/>
          </a:p>
        </p:txBody>
      </p:sp>
      <p:sp>
        <p:nvSpPr>
          <p:cNvPr id="71687" name="Rectangle 7"/>
          <p:cNvSpPr>
            <a:spLocks noGrp="1" noChangeArrowheads="1"/>
          </p:cNvSpPr>
          <p:nvPr>
            <p:ph type="sldNum" sz="quarter" idx="5"/>
          </p:nvPr>
        </p:nvSpPr>
        <p:spPr bwMode="auto">
          <a:xfrm>
            <a:off x="4040367" y="8858347"/>
            <a:ext cx="3028667" cy="538825"/>
          </a:xfrm>
          <a:prstGeom prst="rect">
            <a:avLst/>
          </a:prstGeom>
          <a:noFill/>
          <a:ln w="9525">
            <a:noFill/>
            <a:miter lim="800000"/>
            <a:headEnd/>
            <a:tailEnd/>
          </a:ln>
          <a:effectLst/>
        </p:spPr>
        <p:txBody>
          <a:bodyPr vert="horz" wrap="square" lIns="91842" tIns="45923" rIns="91842" bIns="45923" numCol="1" anchor="b" anchorCtr="0" compatLnSpc="1">
            <a:prstTxWarp prst="textNoShape">
              <a:avLst/>
            </a:prstTxWarp>
          </a:bodyPr>
          <a:lstStyle>
            <a:lvl1pPr algn="r" defTabSz="918354" eaLnBrk="0" hangingPunct="0">
              <a:lnSpc>
                <a:spcPct val="100000"/>
              </a:lnSpc>
              <a:spcBef>
                <a:spcPct val="0"/>
              </a:spcBef>
              <a:defRPr sz="1000" b="0">
                <a:latin typeface="Museo Sans For Dell" pitchFamily="2" charset="0"/>
              </a:defRPr>
            </a:lvl1pPr>
          </a:lstStyle>
          <a:p>
            <a:pPr>
              <a:defRPr/>
            </a:pPr>
            <a:fld id="{FA04BB6B-BEDE-48E4-970F-8DFC0D4B5AE7}" type="slidenum">
              <a:rPr lang="en-US" smtClean="0"/>
              <a:pPr>
                <a:defRPr/>
              </a:pPr>
              <a:t>‹#›</a:t>
            </a:fld>
            <a:endParaRPr lang="en-US" dirty="0"/>
          </a:p>
        </p:txBody>
      </p:sp>
    </p:spTree>
    <p:extLst>
      <p:ext uri="{BB962C8B-B14F-4D97-AF65-F5344CB8AC3E}">
        <p14:creationId xmlns:p14="http://schemas.microsoft.com/office/powerpoint/2010/main" val="857168872"/>
      </p:ext>
    </p:extLst>
  </p:cSld>
  <p:clrMap bg1="lt1" tx1="dk1" bg2="lt2" tx2="dk2" accent1="accent1" accent2="accent2" accent3="accent3" accent4="accent4" accent5="accent5" accent6="accent6" hlink="hlink" folHlink="folHlink"/>
  <p:hf hdr="0" ftr="0"/>
  <p:notesStyle>
    <a:lvl1pPr algn="l" rtl="0" eaLnBrk="0" fontAlgn="base" hangingPunct="0">
      <a:spcBef>
        <a:spcPct val="30000"/>
      </a:spcBef>
      <a:spcAft>
        <a:spcPct val="0"/>
      </a:spcAft>
      <a:defRPr sz="1200" kern="1200">
        <a:solidFill>
          <a:schemeClr val="tx1"/>
        </a:solidFill>
        <a:latin typeface="Museo Sans For Dell" pitchFamily="2" charset="0"/>
        <a:ea typeface="+mn-ea"/>
        <a:cs typeface="+mn-cs"/>
      </a:defRPr>
    </a:lvl1pPr>
    <a:lvl2pPr marL="457200" algn="l" rtl="0" eaLnBrk="0" fontAlgn="base" hangingPunct="0">
      <a:spcBef>
        <a:spcPct val="30000"/>
      </a:spcBef>
      <a:spcAft>
        <a:spcPct val="0"/>
      </a:spcAft>
      <a:defRPr sz="1200" kern="1200">
        <a:solidFill>
          <a:schemeClr val="tx1"/>
        </a:solidFill>
        <a:latin typeface="Museo Sans For Dell" pitchFamily="2" charset="0"/>
        <a:ea typeface="+mn-ea"/>
        <a:cs typeface="+mn-cs"/>
      </a:defRPr>
    </a:lvl2pPr>
    <a:lvl3pPr marL="914400" algn="l" rtl="0" eaLnBrk="0" fontAlgn="base" hangingPunct="0">
      <a:spcBef>
        <a:spcPct val="30000"/>
      </a:spcBef>
      <a:spcAft>
        <a:spcPct val="0"/>
      </a:spcAft>
      <a:defRPr sz="1200" kern="1200">
        <a:solidFill>
          <a:schemeClr val="tx1"/>
        </a:solidFill>
        <a:latin typeface="Museo Sans For Dell" pitchFamily="2" charset="0"/>
        <a:ea typeface="+mn-ea"/>
        <a:cs typeface="+mn-cs"/>
      </a:defRPr>
    </a:lvl3pPr>
    <a:lvl4pPr marL="1371600" algn="l" rtl="0" eaLnBrk="0" fontAlgn="base" hangingPunct="0">
      <a:spcBef>
        <a:spcPct val="30000"/>
      </a:spcBef>
      <a:spcAft>
        <a:spcPct val="0"/>
      </a:spcAft>
      <a:defRPr sz="1200" kern="1200">
        <a:solidFill>
          <a:schemeClr val="tx1"/>
        </a:solidFill>
        <a:latin typeface="Museo Sans For Dell" pitchFamily="2" charset="0"/>
        <a:ea typeface="+mn-ea"/>
        <a:cs typeface="+mn-cs"/>
      </a:defRPr>
    </a:lvl4pPr>
    <a:lvl5pPr marL="1828800" algn="l" rtl="0" eaLnBrk="0" fontAlgn="base" hangingPunct="0">
      <a:spcBef>
        <a:spcPct val="30000"/>
      </a:spcBef>
      <a:spcAft>
        <a:spcPct val="0"/>
      </a:spcAft>
      <a:defRPr sz="1200" kern="1200">
        <a:solidFill>
          <a:schemeClr val="tx1"/>
        </a:solidFill>
        <a:latin typeface="Museo Sans For Dell" pitchFamily="2"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slide" Target="../slides/slide12.xml"/><Relationship Id="rId2" Type="http://schemas.openxmlformats.org/officeDocument/2006/relationships/notesMaster" Target="../notesMasters/notesMaster1.xml"/><Relationship Id="rId1" Type="http://schemas.openxmlformats.org/officeDocument/2006/relationships/tags" Target="../tags/tag19.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3" Type="http://schemas.openxmlformats.org/officeDocument/2006/relationships/slide" Target="../slides/slide34.xml"/><Relationship Id="rId2" Type="http://schemas.openxmlformats.org/officeDocument/2006/relationships/notesMaster" Target="../notesMasters/notesMaster1.xml"/><Relationship Id="rId1" Type="http://schemas.openxmlformats.org/officeDocument/2006/relationships/tags" Target="../tags/tag25.xml"/></Relationships>
</file>

<file path=ppt/notesSlides/_rels/notesSlide26.xml.rels><?xml version="1.0" encoding="UTF-8" standalone="yes"?>
<Relationships xmlns="http://schemas.openxmlformats.org/package/2006/relationships"><Relationship Id="rId3" Type="http://schemas.openxmlformats.org/officeDocument/2006/relationships/slide" Target="../slides/slide35.xml"/><Relationship Id="rId2" Type="http://schemas.openxmlformats.org/officeDocument/2006/relationships/notesMaster" Target="../notesMasters/notesMaster1.xml"/><Relationship Id="rId1" Type="http://schemas.openxmlformats.org/officeDocument/2006/relationships/tags" Target="../tags/tag29.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slide" Target="../slides/slide4.xml"/><Relationship Id="rId2" Type="http://schemas.openxmlformats.org/officeDocument/2006/relationships/notesMaster" Target="../notesMasters/notesMaster1.xml"/><Relationship Id="rId1" Type="http://schemas.openxmlformats.org/officeDocument/2006/relationships/tags" Target="../tags/tag8.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slide" Target="../slides/slide7.xml"/><Relationship Id="rId2" Type="http://schemas.openxmlformats.org/officeDocument/2006/relationships/notesMaster" Target="../notesMasters/notesMaster1.xml"/><Relationship Id="rId1" Type="http://schemas.openxmlformats.org/officeDocument/2006/relationships/tags" Target="../tags/tag15.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0"/>
          </p:nvPr>
        </p:nvSpPr>
        <p:spPr/>
        <p:txBody>
          <a:bodyPr/>
          <a:lstStyle/>
          <a:p>
            <a:fld id="{FA04BB6B-BEDE-48E4-970F-8DFC0D4B5AE7}" type="slidenum">
              <a:rPr lang="en-US" smtClean="0"/>
              <a:pPr/>
              <a:t>1</a:t>
            </a:fld>
            <a:endParaRPr lang="en-US" dirty="0"/>
          </a:p>
        </p:txBody>
      </p:sp>
      <p:sp>
        <p:nvSpPr>
          <p:cNvPr id="7" name="Slide Image Placeholder 6"/>
          <p:cNvSpPr>
            <a:spLocks noGrp="1" noRot="1" noChangeAspect="1"/>
          </p:cNvSpPr>
          <p:nvPr>
            <p:ph type="sldImg"/>
          </p:nvPr>
        </p:nvSpPr>
        <p:spPr/>
      </p:sp>
      <p:sp>
        <p:nvSpPr>
          <p:cNvPr id="8" name="Notes Placeholder 7"/>
          <p:cNvSpPr>
            <a:spLocks noGrp="1"/>
          </p:cNvSpPr>
          <p:nvPr>
            <p:ph type="body" idx="1"/>
          </p:nvPr>
        </p:nvSpPr>
        <p:spPr/>
        <p:txBody>
          <a:bodyPr>
            <a:normAutofit/>
          </a:bodyPr>
          <a:lstStyle/>
          <a:p>
            <a:pPr defTabSz="925007">
              <a:defRPr/>
            </a:pPr>
            <a:r>
              <a:rPr lang="en-US" dirty="0" smtClean="0"/>
              <a:t>What follows is the Networking Solutions</a:t>
            </a:r>
            <a:r>
              <a:rPr lang="en-US" baseline="0" dirty="0" smtClean="0"/>
              <a:t> Business Decision Maker Deck</a:t>
            </a:r>
            <a:endParaRPr lang="en-US" dirty="0" smtClean="0"/>
          </a:p>
          <a:p>
            <a:endParaRPr lang="en-US" dirty="0"/>
          </a:p>
        </p:txBody>
      </p:sp>
      <p:sp>
        <p:nvSpPr>
          <p:cNvPr id="9" name="Date Placeholder 8"/>
          <p:cNvSpPr>
            <a:spLocks noGrp="1"/>
          </p:cNvSpPr>
          <p:nvPr>
            <p:ph type="dt" idx="11"/>
          </p:nvPr>
        </p:nvSpPr>
        <p:spPr/>
        <p:txBody>
          <a:bodyPr/>
          <a:lstStyle/>
          <a:p>
            <a:pPr>
              <a:defRPr/>
            </a:pPr>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defRPr/>
            </a:pPr>
            <a:r>
              <a:rPr lang="en-US" sz="900" b="1" dirty="0">
                <a:ea typeface="ＭＳ Ｐゴシック" pitchFamily="48" charset="-128"/>
                <a:cs typeface="ＭＳ Ｐゴシック"/>
              </a:rPr>
              <a:t>Experimentation with DCB and non DCB</a:t>
            </a:r>
            <a:endParaRPr lang="en-US" sz="900" dirty="0">
              <a:ea typeface="ＭＳ Ｐゴシック" pitchFamily="48" charset="-128"/>
              <a:cs typeface="ＭＳ Ｐゴシック"/>
            </a:endParaRPr>
          </a:p>
          <a:p>
            <a:pPr>
              <a:defRPr/>
            </a:pPr>
            <a:r>
              <a:rPr lang="en-US" sz="900" dirty="0">
                <a:ea typeface="ＭＳ Ｐゴシック" pitchFamily="48" charset="-128"/>
                <a:cs typeface="ＭＳ Ｐゴシック"/>
              </a:rPr>
              <a:t>The following diagrams and screen shots shows just a simple case evaluation of using DCB and not using DCB for </a:t>
            </a:r>
            <a:r>
              <a:rPr lang="en-US" sz="900" dirty="0" err="1">
                <a:ea typeface="ＭＳ Ｐゴシック" pitchFamily="48" charset="-128"/>
                <a:cs typeface="ＭＳ Ｐゴシック"/>
              </a:rPr>
              <a:t>iSCSI</a:t>
            </a:r>
            <a:r>
              <a:rPr lang="en-US" sz="900" dirty="0">
                <a:ea typeface="ＭＳ Ｐゴシック" pitchFamily="48" charset="-128"/>
                <a:cs typeface="ＭＳ Ｐゴシック"/>
              </a:rPr>
              <a:t> traffic.   The pathological case of two producing ports sending data to a single consuming port was configured (thus providing the 2:1 over subscription that would cause congestion at the switch egress port).</a:t>
            </a:r>
          </a:p>
          <a:p>
            <a:pPr>
              <a:defRPr/>
            </a:pPr>
            <a:r>
              <a:rPr lang="en-US" sz="900" dirty="0">
                <a:ea typeface="ＭＳ Ｐゴシック" pitchFamily="48" charset="-128"/>
                <a:cs typeface="ＭＳ Ｐゴシック"/>
              </a:rPr>
              <a:t>The raw data is not available, but we will generate this again in more time with more precise data being gathered (including retransmit counts, pause counts, precise throughput, CPU utilization, etc.)…</a:t>
            </a:r>
          </a:p>
          <a:p>
            <a:pPr>
              <a:defRPr/>
            </a:pPr>
            <a:r>
              <a:rPr lang="en-US" sz="900" b="1" i="1" dirty="0">
                <a:ea typeface="ＭＳ Ｐゴシック" pitchFamily="48" charset="-128"/>
                <a:cs typeface="ＭＳ Ｐゴシック"/>
              </a:rPr>
              <a:t>Executive Summary</a:t>
            </a:r>
            <a:endParaRPr lang="en-US" sz="900" dirty="0">
              <a:ea typeface="ＭＳ Ｐゴシック" pitchFamily="48" charset="-128"/>
              <a:cs typeface="ＭＳ Ｐゴシック"/>
            </a:endParaRPr>
          </a:p>
          <a:p>
            <a:pPr>
              <a:defRPr/>
            </a:pPr>
            <a:r>
              <a:rPr lang="en-US" sz="900" dirty="0">
                <a:ea typeface="ＭＳ Ｐゴシック" pitchFamily="48" charset="-128"/>
                <a:cs typeface="ＭＳ Ｐゴシック"/>
              </a:rPr>
              <a:t>DCB creates smooth throughput.   The DCB throughput is flat.   The non-DCB case shows choppy throughput.</a:t>
            </a:r>
          </a:p>
          <a:p>
            <a:pPr>
              <a:defRPr/>
            </a:pPr>
            <a:r>
              <a:rPr lang="en-US" sz="900" dirty="0">
                <a:ea typeface="ＭＳ Ｐゴシック" pitchFamily="48" charset="-128"/>
                <a:cs typeface="ＭＳ Ｐゴシック"/>
              </a:rPr>
              <a:t>DCB creates fair distribution.   This is plainly obvious when looking at the non-DCB screenshot.   The initiator started first wins the lion share of the bandwidth in the non-DCB test.</a:t>
            </a:r>
          </a:p>
          <a:p>
            <a:pPr>
              <a:defRPr/>
            </a:pPr>
            <a:r>
              <a:rPr lang="en-US" sz="900" dirty="0">
                <a:ea typeface="ＭＳ Ｐゴシック" pitchFamily="48" charset="-128"/>
                <a:cs typeface="ＭＳ Ｐゴシック"/>
              </a:rPr>
              <a:t>Throughput is roughly equivalent between the tests.</a:t>
            </a:r>
          </a:p>
          <a:p>
            <a:pPr>
              <a:defRPr/>
            </a:pPr>
            <a:r>
              <a:rPr lang="en-US" sz="900" b="1" i="1" dirty="0">
                <a:ea typeface="ＭＳ Ｐゴシック" pitchFamily="48" charset="-128"/>
                <a:cs typeface="ＭＳ Ｐゴシック"/>
              </a:rPr>
              <a:t>Test environment</a:t>
            </a:r>
            <a:endParaRPr lang="en-US" sz="900" dirty="0">
              <a:ea typeface="ＭＳ Ｐゴシック" pitchFamily="48" charset="-128"/>
              <a:cs typeface="ＭＳ Ｐゴシック"/>
            </a:endParaRPr>
          </a:p>
          <a:p>
            <a:pPr>
              <a:defRPr/>
            </a:pPr>
            <a:r>
              <a:rPr lang="en-US" sz="900" dirty="0">
                <a:ea typeface="ＭＳ Ｐゴシック" pitchFamily="48" charset="-128"/>
                <a:cs typeface="ＭＳ Ｐゴシック"/>
              </a:rPr>
              <a:t>All tests were done with </a:t>
            </a:r>
            <a:r>
              <a:rPr lang="en-US" sz="900" dirty="0" err="1">
                <a:ea typeface="ＭＳ Ｐゴシック" pitchFamily="48" charset="-128"/>
                <a:cs typeface="ＭＳ Ｐゴシック"/>
              </a:rPr>
              <a:t>iometer</a:t>
            </a:r>
            <a:r>
              <a:rPr lang="en-US" sz="900" dirty="0">
                <a:ea typeface="ＭＳ Ｐゴシック" pitchFamily="48" charset="-128"/>
                <a:cs typeface="ＭＳ Ｐゴシック"/>
              </a:rPr>
              <a:t> (2 volumes – one per initiator, 256K sequential writes, queue depth 32, to cache) over the Microsoft </a:t>
            </a:r>
            <a:r>
              <a:rPr lang="en-US" sz="900" dirty="0" err="1">
                <a:ea typeface="ＭＳ Ｐゴシック" pitchFamily="48" charset="-128"/>
                <a:cs typeface="ＭＳ Ｐゴシック"/>
              </a:rPr>
              <a:t>iSCSI</a:t>
            </a:r>
            <a:r>
              <a:rPr lang="en-US" sz="900" dirty="0">
                <a:ea typeface="ＭＳ Ｐゴシック" pitchFamily="48" charset="-128"/>
                <a:cs typeface="ＭＳ Ｐゴシック"/>
              </a:rPr>
              <a:t> initiator running with the Intel Niantic 10GE card.    The throughput was shown with the Microsoft Reliability and Performance Monitor.    In both tests, the same initiators and target were used.   The only thing that changed between the tests was the switch.   All links on the DCB test (all three) were DCB PFC enabled and on)</a:t>
            </a:r>
          </a:p>
          <a:p>
            <a:pPr>
              <a:defRPr/>
            </a:pPr>
            <a:r>
              <a:rPr lang="en-US" sz="900" b="1" i="1" dirty="0">
                <a:ea typeface="ＭＳ Ｐゴシック" pitchFamily="48" charset="-128"/>
                <a:cs typeface="ＭＳ Ｐゴシック"/>
              </a:rPr>
              <a:t>Conclusion</a:t>
            </a:r>
            <a:endParaRPr lang="en-US" sz="900" dirty="0">
              <a:ea typeface="ＭＳ Ｐゴシック" pitchFamily="48" charset="-128"/>
              <a:cs typeface="ＭＳ Ｐゴシック"/>
            </a:endParaRPr>
          </a:p>
          <a:p>
            <a:pPr>
              <a:defRPr/>
            </a:pPr>
            <a:r>
              <a:rPr lang="en-US" sz="900" dirty="0">
                <a:ea typeface="ＭＳ Ｐゴシック" pitchFamily="48" charset="-128"/>
                <a:cs typeface="ＭＳ Ｐゴシック"/>
              </a:rPr>
              <a:t>Generally, this is the result that was expected.   More testing is required to fully understand the implications of DCB.   This only gives us an idea about how DCB can help SAN traffic.   And it creates more curiosity about other testing.</a:t>
            </a:r>
          </a:p>
          <a:p>
            <a:pPr>
              <a:defRPr/>
            </a:pPr>
            <a:r>
              <a:rPr lang="en-US" sz="900" dirty="0">
                <a:ea typeface="ＭＳ Ｐゴシック" pitchFamily="48" charset="-128"/>
              </a:rPr>
              <a:t>Other thing to note is that a 10GE link can drive ~1240MB/s throughput. Calculation is shown below.</a:t>
            </a:r>
          </a:p>
          <a:p>
            <a:pPr lvl="1">
              <a:defRPr/>
            </a:pPr>
            <a:r>
              <a:rPr lang="en-US" sz="900" b="1" dirty="0">
                <a:ea typeface="ＭＳ Ｐゴシック" pitchFamily="48" charset="-128"/>
                <a:cs typeface="ＭＳ Ｐゴシック"/>
              </a:rPr>
              <a:t>Max throughput on 10GE (with 64/66 encoding)</a:t>
            </a:r>
            <a:endParaRPr lang="en-US" sz="900" dirty="0">
              <a:ea typeface="ＭＳ Ｐゴシック" pitchFamily="48" charset="-128"/>
              <a:cs typeface="ＭＳ Ｐゴシック"/>
            </a:endParaRPr>
          </a:p>
          <a:p>
            <a:pPr lvl="1">
              <a:defRPr/>
            </a:pPr>
            <a:r>
              <a:rPr lang="en-US" sz="900" dirty="0">
                <a:ea typeface="ＭＳ Ｐゴシック" pitchFamily="48" charset="-128"/>
                <a:cs typeface="ＭＳ Ｐゴシック"/>
              </a:rPr>
              <a:t>= 10Gbps * (64/66) </a:t>
            </a:r>
          </a:p>
          <a:p>
            <a:pPr lvl="1">
              <a:defRPr/>
            </a:pPr>
            <a:r>
              <a:rPr lang="en-US" sz="900" dirty="0">
                <a:ea typeface="ＭＳ Ｐゴシック" pitchFamily="48" charset="-128"/>
                <a:cs typeface="ＭＳ Ｐゴシック"/>
              </a:rPr>
              <a:t>= ((10*1024/8)</a:t>
            </a:r>
            <a:r>
              <a:rPr lang="en-US" sz="900" dirty="0" err="1">
                <a:ea typeface="ＭＳ Ｐゴシック" pitchFamily="48" charset="-128"/>
                <a:cs typeface="ＭＳ Ｐゴシック"/>
              </a:rPr>
              <a:t>MBps</a:t>
            </a:r>
            <a:r>
              <a:rPr lang="en-US" sz="900" dirty="0">
                <a:ea typeface="ＭＳ Ｐゴシック" pitchFamily="48" charset="-128"/>
                <a:cs typeface="ＭＳ Ｐゴシック"/>
              </a:rPr>
              <a:t> * (64/66)</a:t>
            </a:r>
          </a:p>
          <a:p>
            <a:pPr lvl="1">
              <a:defRPr/>
            </a:pPr>
            <a:r>
              <a:rPr lang="en-US" sz="900" dirty="0">
                <a:ea typeface="ＭＳ Ｐゴシック" pitchFamily="48" charset="-128"/>
                <a:cs typeface="ＭＳ Ｐゴシック"/>
              </a:rPr>
              <a:t>= 1280MBps * (64/66)</a:t>
            </a:r>
          </a:p>
          <a:p>
            <a:pPr lvl="1">
              <a:defRPr/>
            </a:pPr>
            <a:r>
              <a:rPr lang="en-US" sz="900" dirty="0">
                <a:ea typeface="ＭＳ Ｐゴシック" pitchFamily="48" charset="-128"/>
                <a:cs typeface="ＭＳ Ｐゴシック"/>
              </a:rPr>
              <a:t>= </a:t>
            </a:r>
            <a:r>
              <a:rPr lang="en-US" sz="900" b="1" dirty="0">
                <a:ea typeface="ＭＳ Ｐゴシック" pitchFamily="48" charset="-128"/>
                <a:cs typeface="ＭＳ Ｐゴシック"/>
              </a:rPr>
              <a:t>1241.2121 MB/s</a:t>
            </a:r>
            <a:endParaRPr lang="en-US" sz="900" dirty="0">
              <a:ea typeface="ＭＳ Ｐゴシック" pitchFamily="48" charset="-128"/>
              <a:cs typeface="ＭＳ Ｐゴシック"/>
            </a:endParaRPr>
          </a:p>
          <a:p>
            <a:endParaRPr lang="en-US" dirty="0"/>
          </a:p>
        </p:txBody>
      </p:sp>
      <p:sp>
        <p:nvSpPr>
          <p:cNvPr id="4" name="Slide Number Placeholder 3"/>
          <p:cNvSpPr>
            <a:spLocks noGrp="1"/>
          </p:cNvSpPr>
          <p:nvPr>
            <p:ph type="sldNum" sz="quarter" idx="10"/>
          </p:nvPr>
        </p:nvSpPr>
        <p:spPr/>
        <p:txBody>
          <a:bodyPr/>
          <a:lstStyle/>
          <a:p>
            <a:pPr>
              <a:defRPr/>
            </a:pPr>
            <a:fld id="{7E90DA3E-AEEC-4453-BE76-DEB119CE1C68}" type="slidenum">
              <a:rPr lang="en-US" smtClean="0"/>
              <a:pPr>
                <a:defRPr/>
              </a:pPr>
              <a:t>10</a:t>
            </a:fld>
            <a:endParaRPr 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What are</a:t>
            </a:r>
            <a:r>
              <a:rPr lang="en-US" baseline="0" dirty="0" smtClean="0"/>
              <a:t> the benefits to DCB:</a:t>
            </a:r>
          </a:p>
          <a:p>
            <a:r>
              <a:rPr lang="en-US" baseline="0" dirty="0" smtClean="0"/>
              <a:t>1.- Convergence. All services will run using same networks and infrastructure with means reducing hardware and save CAPEX</a:t>
            </a:r>
          </a:p>
          <a:p>
            <a:r>
              <a:rPr lang="en-US" baseline="0" dirty="0" smtClean="0"/>
              <a:t>2.- we can establish different services qualities.</a:t>
            </a:r>
          </a:p>
          <a:p>
            <a:r>
              <a:rPr lang="en-US" baseline="0" dirty="0" smtClean="0"/>
              <a:t>3.- we have configuration end to end, not switch to switch as occurred before DCB</a:t>
            </a:r>
          </a:p>
          <a:p>
            <a:r>
              <a:rPr lang="en-US" baseline="0" dirty="0" smtClean="0"/>
              <a:t>3.- We can mix different speed 10Gb now and 40 /100Gb in the future..</a:t>
            </a:r>
            <a:endParaRPr lang="en-US" dirty="0" smtClean="0"/>
          </a:p>
          <a:p>
            <a:endParaRPr lang="en-US" dirty="0"/>
          </a:p>
        </p:txBody>
      </p:sp>
      <p:sp>
        <p:nvSpPr>
          <p:cNvPr id="4" name="Slide Number Placeholder 3"/>
          <p:cNvSpPr>
            <a:spLocks noGrp="1"/>
          </p:cNvSpPr>
          <p:nvPr>
            <p:ph type="sldNum" sz="quarter" idx="10"/>
          </p:nvPr>
        </p:nvSpPr>
        <p:spPr/>
        <p:txBody>
          <a:bodyPr/>
          <a:lstStyle/>
          <a:p>
            <a:fld id="{722CE532-ADFB-46B3-937C-0B20E4F0397F}" type="slidenum">
              <a:rPr lang="en-US" smtClean="0"/>
              <a:pPr/>
              <a:t>11</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fontScale="92500"/>
          </a:bodyPr>
          <a:lstStyle/>
          <a:p>
            <a:pPr algn="l"/>
            <a:r>
              <a:rPr lang="en-US" b="1" dirty="0" smtClean="0">
                <a:latin typeface="Trebuchet MS" pitchFamily="34" charset="0"/>
              </a:rPr>
              <a:t>CLICK!</a:t>
            </a:r>
            <a:r>
              <a:rPr lang="en-US" b="1" baseline="0" dirty="0" smtClean="0">
                <a:latin typeface="Trebuchet MS" pitchFamily="34" charset="0"/>
              </a:rPr>
              <a:t> </a:t>
            </a:r>
            <a:r>
              <a:rPr lang="en-US" b="1" dirty="0" smtClean="0"/>
              <a:t>Affordable</a:t>
            </a:r>
            <a:r>
              <a:rPr lang="en-US" dirty="0" smtClean="0"/>
              <a:t> </a:t>
            </a:r>
            <a:r>
              <a:rPr lang="en-US" baseline="0" dirty="0" smtClean="0"/>
              <a:t> -  </a:t>
            </a:r>
          </a:p>
          <a:p>
            <a:pPr algn="l"/>
            <a:r>
              <a:rPr lang="en-US" b="0" dirty="0" smtClean="0">
                <a:solidFill>
                  <a:schemeClr val="bg1"/>
                </a:solidFill>
              </a:rPr>
              <a:t>Dell’s open and innovative Networking solutions enable you to augment your existing infrastructure</a:t>
            </a:r>
            <a:endParaRPr lang="en-US" b="0" i="1" dirty="0" smtClean="0">
              <a:solidFill>
                <a:schemeClr val="bg1"/>
              </a:solidFill>
            </a:endParaRPr>
          </a:p>
          <a:p>
            <a:pPr algn="l"/>
            <a:r>
              <a:rPr lang="en-US" b="0" dirty="0" smtClean="0">
                <a:solidFill>
                  <a:schemeClr val="tx2">
                    <a:lumMod val="65000"/>
                  </a:schemeClr>
                </a:solidFill>
              </a:rPr>
              <a:t>Dell’s solutions leverage your existing infrastructure and training investment</a:t>
            </a:r>
          </a:p>
          <a:p>
            <a:pPr marL="445130" indent="-445130">
              <a:buFont typeface="+mj-lt"/>
              <a:buAutoNum type="arabicPeriod"/>
            </a:pPr>
            <a:r>
              <a:rPr lang="en-US" sz="1800" dirty="0">
                <a:solidFill>
                  <a:schemeClr val="bg1"/>
                </a:solidFill>
              </a:rPr>
              <a:t>Pay-As-You-Grow : </a:t>
            </a:r>
            <a:r>
              <a:rPr lang="en-US" sz="1700" dirty="0">
                <a:solidFill>
                  <a:schemeClr val="bg1"/>
                </a:solidFill>
              </a:rPr>
              <a:t>Dell now provides complete Networking solutions for all your needs</a:t>
            </a:r>
          </a:p>
          <a:p>
            <a:pPr marL="1108189" lvl="2" indent="-445130"/>
            <a:r>
              <a:rPr lang="en-US" sz="1500" dirty="0">
                <a:solidFill>
                  <a:schemeClr val="bg1"/>
                </a:solidFill>
              </a:rPr>
              <a:t>1 , 10, 40 and 100 Gigabit Ethernet</a:t>
            </a:r>
          </a:p>
          <a:p>
            <a:pPr marL="782069" lvl="1" indent="-445130"/>
            <a:r>
              <a:rPr lang="en-US" sz="1700" dirty="0">
                <a:solidFill>
                  <a:schemeClr val="bg1"/>
                </a:solidFill>
              </a:rPr>
              <a:t>Our products provide scalability to meet any customer requirement: </a:t>
            </a:r>
            <a:r>
              <a:rPr lang="en-US" sz="1500" dirty="0">
                <a:solidFill>
                  <a:schemeClr val="bg1"/>
                </a:solidFill>
              </a:rPr>
              <a:t>Data Center, Campus, Branch, &amp; Mobile Environment</a:t>
            </a:r>
          </a:p>
          <a:p>
            <a:pPr marL="1108189" lvl="2" indent="-445130"/>
            <a:r>
              <a:rPr lang="en-US" sz="1500" dirty="0">
                <a:solidFill>
                  <a:schemeClr val="bg1"/>
                </a:solidFill>
              </a:rPr>
              <a:t>You can buy a simple stackable switch to start and add as needed</a:t>
            </a:r>
          </a:p>
          <a:p>
            <a:pPr marL="1108189" lvl="2" indent="-445130"/>
            <a:endParaRPr lang="en-US" sz="1800" dirty="0">
              <a:solidFill>
                <a:schemeClr val="bg1"/>
              </a:solidFill>
            </a:endParaRPr>
          </a:p>
          <a:p>
            <a:pPr marL="445130" indent="-445130">
              <a:buFont typeface="+mj-lt"/>
              <a:buAutoNum type="arabicPeriod"/>
            </a:pPr>
            <a:r>
              <a:rPr lang="en-US" sz="1800" dirty="0">
                <a:solidFill>
                  <a:schemeClr val="bg1"/>
                </a:solidFill>
              </a:rPr>
              <a:t>Open architecture, standards based: </a:t>
            </a:r>
            <a:r>
              <a:rPr lang="en-US" sz="1700" dirty="0">
                <a:solidFill>
                  <a:schemeClr val="bg1"/>
                </a:solidFill>
              </a:rPr>
              <a:t>Dell’s Networking products allow customers to leverage their complementary investments in server and storage products</a:t>
            </a:r>
          </a:p>
          <a:p>
            <a:r>
              <a:rPr lang="en-US" sz="2500" dirty="0">
                <a:solidFill>
                  <a:schemeClr val="bg1"/>
                </a:solidFill>
              </a:rPr>
              <a:t>Augment rather than “rip and replace” -  </a:t>
            </a:r>
            <a:r>
              <a:rPr lang="en-US" sz="2300" dirty="0">
                <a:solidFill>
                  <a:schemeClr val="bg1"/>
                </a:solidFill>
              </a:rPr>
              <a:t>Build on what you have</a:t>
            </a:r>
            <a:endParaRPr lang="en-US" baseline="0" dirty="0" smtClean="0"/>
          </a:p>
          <a:p>
            <a:endParaRPr lang="da-DK" dirty="0" smtClean="0"/>
          </a:p>
          <a:p>
            <a:pPr marL="445130" indent="-445130"/>
            <a:r>
              <a:rPr lang="en-US" sz="1800" b="1" dirty="0">
                <a:latin typeface="Trebuchet MS" pitchFamily="34" charset="0"/>
              </a:rPr>
              <a:t>CLICK! </a:t>
            </a:r>
            <a:r>
              <a:rPr lang="da-DK" sz="1700" b="1" dirty="0">
                <a:solidFill>
                  <a:schemeClr val="bg1"/>
                </a:solidFill>
              </a:rPr>
              <a:t>Best-in-class</a:t>
            </a:r>
            <a:endParaRPr lang="en-US" sz="9300" b="1" dirty="0">
              <a:solidFill>
                <a:schemeClr val="bg1"/>
              </a:solidFill>
            </a:endParaRPr>
          </a:p>
          <a:p>
            <a:pPr algn="l"/>
            <a:r>
              <a:rPr lang="en-US" dirty="0">
                <a:solidFill>
                  <a:schemeClr val="bg1"/>
                </a:solidFill>
                <a:latin typeface="+mn-lt"/>
              </a:rPr>
              <a:t>In a rapidly changing IT environment, investment protection becomes a critical concern.</a:t>
            </a:r>
            <a:endParaRPr lang="en-US" i="1" dirty="0">
              <a:solidFill>
                <a:schemeClr val="bg1"/>
              </a:solidFill>
              <a:latin typeface="+mn-lt"/>
            </a:endParaRPr>
          </a:p>
          <a:p>
            <a:pPr algn="l"/>
            <a:r>
              <a:rPr lang="en-US" dirty="0">
                <a:solidFill>
                  <a:schemeClr val="tx2">
                    <a:lumMod val="65000"/>
                  </a:schemeClr>
                </a:solidFill>
                <a:latin typeface="+mn-lt"/>
              </a:rPr>
              <a:t>Dell provides a complete portfolio of products providing ultimate flexibility and interoperability.</a:t>
            </a:r>
          </a:p>
          <a:p>
            <a:pPr marL="445130" indent="-445130">
              <a:buFont typeface="+mj-lt"/>
              <a:buAutoNum type="arabicPeriod"/>
            </a:pPr>
            <a:r>
              <a:rPr lang="en-US" sz="1800" dirty="0">
                <a:solidFill>
                  <a:schemeClr val="bg1"/>
                </a:solidFill>
              </a:rPr>
              <a:t>End-To-End Integration: </a:t>
            </a:r>
            <a:r>
              <a:rPr lang="en-US" sz="1700" dirty="0">
                <a:solidFill>
                  <a:schemeClr val="bg1"/>
                </a:solidFill>
              </a:rPr>
              <a:t>Open standards-based solutions - Enables you to take back your Networking strategy</a:t>
            </a:r>
          </a:p>
          <a:p>
            <a:pPr marL="445130" indent="-445130">
              <a:buFont typeface="+mj-lt"/>
              <a:buAutoNum type="arabicPeriod"/>
            </a:pPr>
            <a:r>
              <a:rPr lang="en-US" sz="1800" dirty="0">
                <a:solidFill>
                  <a:schemeClr val="bg1"/>
                </a:solidFill>
              </a:rPr>
              <a:t>Performance, Scalability, and Automation for Next Generation Networks</a:t>
            </a:r>
          </a:p>
          <a:p>
            <a:pPr marL="445130" indent="-445130">
              <a:buFont typeface="+mj-lt"/>
              <a:buAutoNum type="arabicPeriod"/>
            </a:pPr>
            <a:r>
              <a:rPr lang="en-US" sz="1800" dirty="0">
                <a:solidFill>
                  <a:schemeClr val="bg1"/>
                </a:solidFill>
              </a:rPr>
              <a:t>Over 10 years of industry innovations, including 1, 10, 40 and 100 Gigabit Ethernet </a:t>
            </a:r>
            <a:endParaRPr lang="en-US" sz="9300" i="1" dirty="0">
              <a:solidFill>
                <a:schemeClr val="bg1"/>
              </a:solidFill>
            </a:endParaRPr>
          </a:p>
          <a:p>
            <a:r>
              <a:rPr lang="en-US" sz="2500" dirty="0">
                <a:solidFill>
                  <a:schemeClr val="bg1"/>
                </a:solidFill>
              </a:rPr>
              <a:t>Work “Better together” with our servers and storage - </a:t>
            </a:r>
            <a:r>
              <a:rPr lang="en-US" sz="2300" dirty="0">
                <a:solidFill>
                  <a:schemeClr val="bg1"/>
                </a:solidFill>
              </a:rPr>
              <a:t> Like </a:t>
            </a:r>
            <a:r>
              <a:rPr lang="en-US" sz="2300" dirty="0" err="1">
                <a:solidFill>
                  <a:schemeClr val="bg1"/>
                </a:solidFill>
              </a:rPr>
              <a:t>EqualLogic</a:t>
            </a:r>
            <a:r>
              <a:rPr lang="en-US" sz="2300" dirty="0">
                <a:solidFill>
                  <a:schemeClr val="bg1"/>
                </a:solidFill>
              </a:rPr>
              <a:t> auto-detection and configuration</a:t>
            </a:r>
            <a:endParaRPr lang="en-US" b="0" dirty="0" smtClean="0">
              <a:solidFill>
                <a:schemeClr val="tx2">
                  <a:lumMod val="65000"/>
                </a:schemeClr>
              </a:solidFill>
            </a:endParaRPr>
          </a:p>
          <a:p>
            <a:endParaRPr lang="da-DK" dirty="0" smtClean="0"/>
          </a:p>
          <a:p>
            <a:pPr algn="l"/>
            <a:r>
              <a:rPr lang="en-US" b="1" dirty="0" smtClean="0">
                <a:latin typeface="Trebuchet MS" pitchFamily="34" charset="0"/>
              </a:rPr>
              <a:t>CLICK!</a:t>
            </a:r>
            <a:r>
              <a:rPr lang="en-US" b="1" baseline="0" dirty="0" smtClean="0">
                <a:latin typeface="Trebuchet MS" pitchFamily="34" charset="0"/>
              </a:rPr>
              <a:t> </a:t>
            </a:r>
            <a:r>
              <a:rPr lang="en-US" b="1" dirty="0" smtClean="0"/>
              <a:t>Compatible </a:t>
            </a:r>
            <a:r>
              <a:rPr lang="en-US" baseline="0" dirty="0" smtClean="0"/>
              <a:t>-  </a:t>
            </a:r>
          </a:p>
          <a:p>
            <a:pPr algn="l"/>
            <a:r>
              <a:rPr lang="en-US" dirty="0">
                <a:solidFill>
                  <a:schemeClr val="bg1"/>
                </a:solidFill>
                <a:latin typeface="+mn-lt"/>
              </a:rPr>
              <a:t>Allows SMB Customers to take advantage of the latest industry innovations without integration concerns.</a:t>
            </a:r>
            <a:endParaRPr lang="en-US" i="1" dirty="0">
              <a:solidFill>
                <a:schemeClr val="bg1"/>
              </a:solidFill>
              <a:latin typeface="+mn-lt"/>
            </a:endParaRPr>
          </a:p>
          <a:p>
            <a:pPr algn="l"/>
            <a:r>
              <a:rPr lang="en-US" dirty="0">
                <a:solidFill>
                  <a:schemeClr val="tx2">
                    <a:lumMod val="65000"/>
                  </a:schemeClr>
                </a:solidFill>
                <a:latin typeface="+mn-lt"/>
              </a:rPr>
              <a:t>Cloud Computing and Virtualization are putting additional demands on the network.</a:t>
            </a:r>
          </a:p>
          <a:p>
            <a:pPr marL="445130" indent="-445130">
              <a:buFont typeface="+mj-lt"/>
              <a:buAutoNum type="arabicPeriod"/>
            </a:pPr>
            <a:r>
              <a:rPr lang="en-US" sz="1800" dirty="0">
                <a:solidFill>
                  <a:schemeClr val="bg1"/>
                </a:solidFill>
              </a:rPr>
              <a:t>Industry’s newest, innovative portfolio and software enabling Open Cloud Networking </a:t>
            </a:r>
          </a:p>
          <a:p>
            <a:pPr marL="782069" lvl="1" indent="-445130">
              <a:buFont typeface="Arial" pitchFamily="34" charset="0"/>
              <a:buChar char="•"/>
            </a:pPr>
            <a:r>
              <a:rPr lang="en-US" sz="1700" dirty="0">
                <a:solidFill>
                  <a:schemeClr val="bg1"/>
                </a:solidFill>
              </a:rPr>
              <a:t>Open Architecture</a:t>
            </a:r>
          </a:p>
          <a:p>
            <a:pPr marL="782069" lvl="1" indent="-445130">
              <a:buFont typeface="Arial" pitchFamily="34" charset="0"/>
              <a:buChar char="•"/>
            </a:pPr>
            <a:r>
              <a:rPr lang="en-US" sz="1700" dirty="0">
                <a:solidFill>
                  <a:schemeClr val="bg1"/>
                </a:solidFill>
              </a:rPr>
              <a:t>Open Automation </a:t>
            </a:r>
          </a:p>
          <a:p>
            <a:pPr marL="782069" lvl="1" indent="-445130">
              <a:buFont typeface="Arial" pitchFamily="34" charset="0"/>
              <a:buChar char="•"/>
            </a:pPr>
            <a:r>
              <a:rPr lang="en-US" sz="1700" dirty="0">
                <a:solidFill>
                  <a:schemeClr val="bg1"/>
                </a:solidFill>
              </a:rPr>
              <a:t>Open Ecosystem</a:t>
            </a:r>
          </a:p>
          <a:p>
            <a:pPr marL="445130" indent="-445130">
              <a:buFont typeface="+mj-lt"/>
              <a:buAutoNum type="arabicPeriod"/>
            </a:pPr>
            <a:endParaRPr lang="en-US" sz="1800" dirty="0">
              <a:solidFill>
                <a:schemeClr val="bg1"/>
              </a:solidFill>
            </a:endParaRPr>
          </a:p>
          <a:p>
            <a:pPr marL="445130" indent="-445130">
              <a:buFont typeface="+mj-lt"/>
              <a:buAutoNum type="arabicPeriod"/>
            </a:pPr>
            <a:r>
              <a:rPr lang="en-US" sz="1800" dirty="0">
                <a:solidFill>
                  <a:schemeClr val="bg1"/>
                </a:solidFill>
              </a:rPr>
              <a:t>Dynamically scales the network to meet virtualization needs for all locations</a:t>
            </a:r>
          </a:p>
          <a:p>
            <a:pPr marL="445130" indent="-445130">
              <a:buFont typeface="+mj-lt"/>
              <a:buAutoNum type="arabicPeriod"/>
            </a:pPr>
            <a:r>
              <a:rPr lang="en-US" sz="1800" dirty="0">
                <a:solidFill>
                  <a:schemeClr val="bg1"/>
                </a:solidFill>
              </a:rPr>
              <a:t>Open architecture enables network agility; </a:t>
            </a:r>
            <a:r>
              <a:rPr lang="en-US" sz="1700" dirty="0">
                <a:solidFill>
                  <a:schemeClr val="bg1"/>
                </a:solidFill>
              </a:rPr>
              <a:t>No disruption due to “rip and replace</a:t>
            </a:r>
          </a:p>
          <a:p>
            <a:pPr marL="782069" lvl="1" indent="-445130"/>
            <a:endParaRPr lang="da-DK" sz="1700" i="1" dirty="0">
              <a:solidFill>
                <a:schemeClr val="bg1"/>
              </a:solidFill>
            </a:endParaRPr>
          </a:p>
          <a:p>
            <a:pPr marL="445130" indent="-445130"/>
            <a:r>
              <a:rPr lang="en-US" sz="1800" b="1" dirty="0">
                <a:latin typeface="Trebuchet MS" pitchFamily="34" charset="0"/>
              </a:rPr>
              <a:t>CLICK! </a:t>
            </a:r>
            <a:r>
              <a:rPr lang="en-US" sz="1800" b="1" dirty="0"/>
              <a:t>Dependable</a:t>
            </a:r>
          </a:p>
          <a:p>
            <a:pPr algn="l"/>
            <a:r>
              <a:rPr lang="en-US" dirty="0">
                <a:solidFill>
                  <a:schemeClr val="bg1"/>
                </a:solidFill>
                <a:latin typeface="+mn-lt"/>
              </a:rPr>
              <a:t>When we say reliable, we mean it.  Some companies claim reliability, but do they really provide it?</a:t>
            </a:r>
          </a:p>
          <a:p>
            <a:pPr algn="l"/>
            <a:r>
              <a:rPr lang="en-US" dirty="0">
                <a:solidFill>
                  <a:schemeClr val="tx2">
                    <a:lumMod val="65000"/>
                  </a:schemeClr>
                </a:solidFill>
                <a:latin typeface="+mn-lt"/>
              </a:rPr>
              <a:t>Dell builds every component of the network to ensure quality and redundancy. </a:t>
            </a:r>
          </a:p>
          <a:p>
            <a:pPr marL="445130" indent="-445130">
              <a:buFont typeface="+mj-lt"/>
              <a:buAutoNum type="arabicPeriod"/>
            </a:pPr>
            <a:r>
              <a:rPr lang="en-US" sz="1800" dirty="0">
                <a:solidFill>
                  <a:schemeClr val="bg1"/>
                </a:solidFill>
              </a:rPr>
              <a:t>Industry Leading Support: </a:t>
            </a:r>
            <a:r>
              <a:rPr lang="en-US" sz="1500" dirty="0">
                <a:solidFill>
                  <a:schemeClr val="bg1"/>
                </a:solidFill>
              </a:rPr>
              <a:t>Technical, warranty, and product support services that reduce the cost &amp; complexity of owning and supporting Dell Networking products</a:t>
            </a:r>
          </a:p>
          <a:p>
            <a:pPr marL="445130" indent="-445130">
              <a:buFont typeface="+mj-lt"/>
              <a:buAutoNum type="arabicPeriod"/>
            </a:pPr>
            <a:r>
              <a:rPr lang="en-US" sz="1800" dirty="0">
                <a:solidFill>
                  <a:schemeClr val="bg1"/>
                </a:solidFill>
              </a:rPr>
              <a:t>Warranty: </a:t>
            </a:r>
            <a:r>
              <a:rPr lang="en-US" sz="1500" dirty="0">
                <a:solidFill>
                  <a:schemeClr val="bg1"/>
                </a:solidFill>
              </a:rPr>
              <a:t>Products designed and developed in the most demanding quality control environment </a:t>
            </a:r>
          </a:p>
          <a:p>
            <a:pPr marL="604326" lvl="2" indent="-278206">
              <a:buFont typeface="Museo Sans For Dell" pitchFamily="2" charset="0"/>
              <a:buChar char="–"/>
            </a:pPr>
            <a:r>
              <a:rPr lang="en-US" sz="1500" dirty="0">
                <a:solidFill>
                  <a:schemeClr val="bg1"/>
                </a:solidFill>
              </a:rPr>
              <a:t>Dell’s warranty programs are better than or at par with our competition</a:t>
            </a:r>
            <a:endParaRPr lang="en-US" sz="9300" i="1" dirty="0">
              <a:solidFill>
                <a:schemeClr val="bg1"/>
              </a:solidFill>
            </a:endParaRPr>
          </a:p>
          <a:p>
            <a:pPr marL="445130" indent="-445130"/>
            <a:endParaRPr lang="da-DK" sz="9300" i="1" dirty="0">
              <a:solidFill>
                <a:schemeClr val="bg1"/>
              </a:solidFill>
            </a:endParaRPr>
          </a:p>
          <a:p>
            <a:pPr defTabSz="890260" eaLnBrk="1" fontAlgn="auto" hangingPunct="1">
              <a:spcBef>
                <a:spcPts val="0"/>
              </a:spcBef>
              <a:spcAft>
                <a:spcPts val="0"/>
              </a:spcAft>
              <a:defRPr/>
            </a:pPr>
            <a:r>
              <a:rPr lang="en-US" b="1" dirty="0" smtClean="0">
                <a:latin typeface="Trebuchet MS" pitchFamily="34" charset="0"/>
              </a:rPr>
              <a:t>CLICK!</a:t>
            </a:r>
            <a:r>
              <a:rPr lang="en-US" b="1" baseline="0" dirty="0" smtClean="0">
                <a:latin typeface="Trebuchet MS" pitchFamily="34" charset="0"/>
              </a:rPr>
              <a:t> </a:t>
            </a:r>
            <a:r>
              <a:rPr lang="en-US" b="1" dirty="0" smtClean="0"/>
              <a:t>Easy-to-use - </a:t>
            </a:r>
            <a:r>
              <a:rPr lang="en-US" b="0" dirty="0" smtClean="0">
                <a:solidFill>
                  <a:schemeClr val="bg2"/>
                </a:solidFill>
              </a:rPr>
              <a:t>Minimal learning curve</a:t>
            </a:r>
          </a:p>
          <a:p>
            <a:pPr marL="445130" indent="-445130">
              <a:buFont typeface="+mj-lt"/>
              <a:buAutoNum type="arabicPeriod"/>
            </a:pPr>
            <a:r>
              <a:rPr lang="en-US" dirty="0" smtClean="0">
                <a:solidFill>
                  <a:schemeClr val="bg2"/>
                </a:solidFill>
              </a:rPr>
              <a:t>Similar Command Line Interface (CLI) to Industry Standard Product Offerings </a:t>
            </a:r>
          </a:p>
          <a:p>
            <a:pPr marL="445130" indent="-445130">
              <a:buFont typeface="+mj-lt"/>
              <a:buAutoNum type="arabicPeriod"/>
            </a:pPr>
            <a:endParaRPr lang="en-US" dirty="0" smtClean="0">
              <a:solidFill>
                <a:schemeClr val="bg2"/>
              </a:solidFill>
            </a:endParaRPr>
          </a:p>
          <a:p>
            <a:pPr marL="445130" indent="-445130">
              <a:buFont typeface="+mj-lt"/>
              <a:buAutoNum type="arabicPeriod"/>
            </a:pPr>
            <a:r>
              <a:rPr lang="en-US" dirty="0" smtClean="0">
                <a:solidFill>
                  <a:schemeClr val="bg2"/>
                </a:solidFill>
              </a:rPr>
              <a:t>Easy to install</a:t>
            </a:r>
          </a:p>
          <a:p>
            <a:pPr marL="782069" lvl="1" indent="-445130"/>
            <a:r>
              <a:rPr lang="en-US" dirty="0" smtClean="0">
                <a:solidFill>
                  <a:schemeClr val="bg2"/>
                </a:solidFill>
              </a:rPr>
              <a:t>Step-by-step installation</a:t>
            </a:r>
          </a:p>
          <a:p>
            <a:pPr marL="782069" lvl="1" indent="-445130"/>
            <a:r>
              <a:rPr lang="en-US" dirty="0" smtClean="0">
                <a:solidFill>
                  <a:schemeClr val="bg2"/>
                </a:solidFill>
              </a:rPr>
              <a:t>Plug &amp; play configurability</a:t>
            </a:r>
          </a:p>
          <a:p>
            <a:pPr marL="782069" lvl="1" indent="-445130"/>
            <a:r>
              <a:rPr lang="en-US" dirty="0" smtClean="0">
                <a:solidFill>
                  <a:schemeClr val="bg2"/>
                </a:solidFill>
              </a:rPr>
              <a:t>Centralized management making it easy to set-up with storage &amp; server products  </a:t>
            </a:r>
          </a:p>
          <a:p>
            <a:pPr marL="445130" indent="-445130">
              <a:buFont typeface="+mj-lt"/>
              <a:buAutoNum type="arabicPeriod"/>
            </a:pPr>
            <a:r>
              <a:rPr lang="en-US" dirty="0" smtClean="0">
                <a:solidFill>
                  <a:schemeClr val="bg2"/>
                </a:solidFill>
              </a:rPr>
              <a:t>Manage multiple systems through a single pane of glass</a:t>
            </a:r>
          </a:p>
          <a:p>
            <a:pPr marL="445130" indent="-445130">
              <a:buFont typeface="+mj-lt"/>
              <a:buAutoNum type="arabicPeriod"/>
            </a:pPr>
            <a:endParaRPr lang="en-US" dirty="0" smtClean="0">
              <a:solidFill>
                <a:schemeClr val="bg2"/>
              </a:solidFill>
            </a:endParaRPr>
          </a:p>
          <a:p>
            <a:pPr marL="445130" indent="-445130">
              <a:buFont typeface="+mj-lt"/>
              <a:buAutoNum type="arabicPeriod"/>
            </a:pPr>
            <a:r>
              <a:rPr lang="en-US" dirty="0" smtClean="0">
                <a:solidFill>
                  <a:schemeClr val="bg2"/>
                </a:solidFill>
              </a:rPr>
              <a:t>Supports standards-based 3rd party management systems</a:t>
            </a:r>
          </a:p>
          <a:p>
            <a:pPr marL="782069" lvl="1" indent="-445130"/>
            <a:r>
              <a:rPr lang="en-US" dirty="0" smtClean="0">
                <a:solidFill>
                  <a:schemeClr val="bg2"/>
                </a:solidFill>
              </a:rPr>
              <a:t>Web GUI-based management</a:t>
            </a:r>
          </a:p>
          <a:p>
            <a:pPr marL="445130" indent="-445130"/>
            <a:endParaRPr lang="en-US" sz="9300" i="1" dirty="0">
              <a:solidFill>
                <a:schemeClr val="bg1"/>
              </a:solidFill>
            </a:endParaRPr>
          </a:p>
          <a:p>
            <a:pPr algn="l"/>
            <a:endParaRPr lang="en-US" b="0" dirty="0" smtClean="0">
              <a:solidFill>
                <a:schemeClr val="tx2">
                  <a:lumMod val="65000"/>
                </a:schemeClr>
              </a:solidFill>
            </a:endParaRPr>
          </a:p>
          <a:p>
            <a:pPr algn="l"/>
            <a:endParaRPr lang="en-US" b="0" dirty="0" smtClean="0"/>
          </a:p>
          <a:p>
            <a:endParaRPr lang="en-US" dirty="0"/>
          </a:p>
        </p:txBody>
      </p:sp>
      <p:sp>
        <p:nvSpPr>
          <p:cNvPr id="4" name="Date Placeholder 3"/>
          <p:cNvSpPr>
            <a:spLocks noGrp="1"/>
          </p:cNvSpPr>
          <p:nvPr>
            <p:ph type="dt" idx="10"/>
          </p:nvPr>
        </p:nvSpPr>
        <p:spPr/>
        <p:txBody>
          <a:bodyPr/>
          <a:lstStyle/>
          <a:p>
            <a:pPr>
              <a:defRPr/>
            </a:pPr>
            <a:endParaRPr lang="en-US" dirty="0">
              <a:solidFill>
                <a:prstClr val="black"/>
              </a:solidFill>
            </a:endParaRPr>
          </a:p>
        </p:txBody>
      </p:sp>
      <p:sp>
        <p:nvSpPr>
          <p:cNvPr id="5" name="Slide Number Placeholder 4"/>
          <p:cNvSpPr>
            <a:spLocks noGrp="1"/>
          </p:cNvSpPr>
          <p:nvPr>
            <p:ph type="sldNum" sz="quarter" idx="11"/>
          </p:nvPr>
        </p:nvSpPr>
        <p:spPr/>
        <p:txBody>
          <a:bodyPr/>
          <a:lstStyle/>
          <a:p>
            <a:pPr>
              <a:defRPr/>
            </a:pPr>
            <a:fld id="{FA04BB6B-BEDE-48E4-970F-8DFC0D4B5AE7}" type="slidenum">
              <a:rPr lang="en-US" smtClean="0">
                <a:solidFill>
                  <a:prstClr val="black"/>
                </a:solidFill>
              </a:rPr>
              <a:pPr>
                <a:defRPr/>
              </a:pPr>
              <a:t>12</a:t>
            </a:fld>
            <a:endParaRPr lang="en-US" dirty="0">
              <a:solidFill>
                <a:prstClr val="black"/>
              </a:solidFill>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Slide Image Placeholder 1"/>
          <p:cNvSpPr>
            <a:spLocks noGrp="1" noRot="1" noChangeAspect="1"/>
          </p:cNvSpPr>
          <p:nvPr>
            <p:ph type="sldImg"/>
          </p:nvPr>
        </p:nvSpPr>
        <p:spPr>
          <a:ln/>
        </p:spPr>
      </p:sp>
      <p:sp>
        <p:nvSpPr>
          <p:cNvPr id="28674" name="Notes Placeholder 2"/>
          <p:cNvSpPr>
            <a:spLocks noGrp="1"/>
          </p:cNvSpPr>
          <p:nvPr>
            <p:ph type="body" idx="1"/>
          </p:nvPr>
        </p:nvSpPr>
        <p:spPr>
          <a:xfrm>
            <a:off x="367662" y="4481385"/>
            <a:ext cx="6267900" cy="4171382"/>
          </a:xfrm>
          <a:noFill/>
          <a:ln/>
        </p:spPr>
        <p:txBody>
          <a:bodyPr/>
          <a:lstStyle/>
          <a:p>
            <a:pPr>
              <a:spcBef>
                <a:spcPts val="607"/>
              </a:spcBef>
            </a:pPr>
            <a:r>
              <a:rPr lang="en-US" dirty="0">
                <a:latin typeface="Arial" pitchFamily="-123" charset="0"/>
                <a:ea typeface="Arial" pitchFamily="-123" charset="0"/>
                <a:cs typeface="Arial" pitchFamily="-123" charset="0"/>
              </a:rPr>
              <a:t>With the acquisition of Force10, the Dell Networking Portfolio has changed dramatically.  We can now offer best-in-class networking gear to meet the most simple or the most demanding of IT environments. </a:t>
            </a:r>
            <a:endParaRPr lang="en-US" dirty="0" smtClean="0">
              <a:latin typeface="Arial" pitchFamily="-123" charset="0"/>
              <a:ea typeface="Arial" pitchFamily="-123" charset="0"/>
              <a:cs typeface="Arial" pitchFamily="-123" charset="0"/>
            </a:endParaRPr>
          </a:p>
          <a:p>
            <a:pPr>
              <a:spcBef>
                <a:spcPts val="607"/>
              </a:spcBef>
            </a:pPr>
            <a:endParaRPr lang="da-DK" dirty="0" smtClean="0">
              <a:latin typeface="Arial" pitchFamily="-123" charset="0"/>
              <a:ea typeface="Arial" pitchFamily="-123" charset="0"/>
              <a:cs typeface="Arial" pitchFamily="-123" charset="0"/>
            </a:endParaRPr>
          </a:p>
          <a:p>
            <a:pPr>
              <a:spcBef>
                <a:spcPts val="607"/>
              </a:spcBef>
            </a:pPr>
            <a:r>
              <a:rPr lang="en-US" b="1" dirty="0" smtClean="0">
                <a:latin typeface="Arial" pitchFamily="-123" charset="0"/>
                <a:ea typeface="Arial" pitchFamily="-123" charset="0"/>
                <a:cs typeface="Arial" pitchFamily="-123" charset="0"/>
              </a:rPr>
              <a:t>The </a:t>
            </a:r>
            <a:r>
              <a:rPr lang="en-US" b="1" dirty="0" err="1">
                <a:latin typeface="Arial" pitchFamily="-123" charset="0"/>
                <a:ea typeface="Arial" pitchFamily="-123" charset="0"/>
                <a:cs typeface="Arial" pitchFamily="-123" charset="0"/>
              </a:rPr>
              <a:t>PowerConnect</a:t>
            </a:r>
            <a:r>
              <a:rPr lang="en-US" b="1" dirty="0">
                <a:latin typeface="Arial" pitchFamily="-123" charset="0"/>
                <a:ea typeface="Arial" pitchFamily="-123" charset="0"/>
                <a:cs typeface="Arial" pitchFamily="-123" charset="0"/>
              </a:rPr>
              <a:t> classic line </a:t>
            </a:r>
            <a:r>
              <a:rPr lang="en-US" dirty="0">
                <a:latin typeface="Arial" pitchFamily="-123" charset="0"/>
                <a:ea typeface="Arial" pitchFamily="-123" charset="0"/>
                <a:cs typeface="Arial" pitchFamily="-123" charset="0"/>
              </a:rPr>
              <a:t>has historically been known for its overall value and cost per port.  Dell </a:t>
            </a:r>
            <a:r>
              <a:rPr lang="en-US" dirty="0" err="1">
                <a:latin typeface="Arial" pitchFamily="-123" charset="0"/>
                <a:ea typeface="Arial" pitchFamily="-123" charset="0"/>
                <a:cs typeface="Arial" pitchFamily="-123" charset="0"/>
              </a:rPr>
              <a:t>PowerConnect</a:t>
            </a:r>
            <a:r>
              <a:rPr lang="en-US" dirty="0">
                <a:latin typeface="Arial" pitchFamily="-123" charset="0"/>
                <a:ea typeface="Arial" pitchFamily="-123" charset="0"/>
                <a:cs typeface="Arial" pitchFamily="-123" charset="0"/>
              </a:rPr>
              <a:t> features both layer 2 and layer 3 top-of-rack switches that range from entry level to mid-range with features like </a:t>
            </a:r>
            <a:r>
              <a:rPr lang="en-US" dirty="0" err="1">
                <a:latin typeface="Arial" pitchFamily="-123" charset="0"/>
                <a:ea typeface="Arial" pitchFamily="-123" charset="0"/>
                <a:cs typeface="Arial" pitchFamily="-123" charset="0"/>
              </a:rPr>
              <a:t>Equallogic</a:t>
            </a:r>
            <a:r>
              <a:rPr lang="en-US" dirty="0">
                <a:latin typeface="Arial" pitchFamily="-123" charset="0"/>
                <a:ea typeface="Arial" pitchFamily="-123" charset="0"/>
                <a:cs typeface="Arial" pitchFamily="-123" charset="0"/>
              </a:rPr>
              <a:t> Auto-Detect &amp; </a:t>
            </a:r>
            <a:r>
              <a:rPr lang="en-US" dirty="0" err="1">
                <a:latin typeface="Arial" pitchFamily="-123" charset="0"/>
                <a:ea typeface="Arial" pitchFamily="-123" charset="0"/>
                <a:cs typeface="Arial" pitchFamily="-123" charset="0"/>
              </a:rPr>
              <a:t>iSCSI</a:t>
            </a:r>
            <a:r>
              <a:rPr lang="en-US" dirty="0">
                <a:latin typeface="Arial" pitchFamily="-123" charset="0"/>
                <a:ea typeface="Arial" pitchFamily="-123" charset="0"/>
                <a:cs typeface="Arial" pitchFamily="-123" charset="0"/>
              </a:rPr>
              <a:t> optimization.  These switches fit well in remote or branch offices, as well as smaller environments where large port counts and high switching capacity are not the primary motivators.  The </a:t>
            </a:r>
            <a:r>
              <a:rPr lang="en-US" dirty="0" err="1">
                <a:latin typeface="Arial" pitchFamily="-123" charset="0"/>
                <a:ea typeface="Arial" pitchFamily="-123" charset="0"/>
                <a:cs typeface="Arial" pitchFamily="-123" charset="0"/>
              </a:rPr>
              <a:t>PowerConnect</a:t>
            </a:r>
            <a:r>
              <a:rPr lang="en-US" dirty="0">
                <a:latin typeface="Arial" pitchFamily="-123" charset="0"/>
                <a:ea typeface="Arial" pitchFamily="-123" charset="0"/>
                <a:cs typeface="Arial" pitchFamily="-123" charset="0"/>
              </a:rPr>
              <a:t> line also fits great in small </a:t>
            </a:r>
            <a:r>
              <a:rPr lang="en-US" dirty="0" err="1">
                <a:latin typeface="Arial" pitchFamily="-123" charset="0"/>
                <a:ea typeface="Arial" pitchFamily="-123" charset="0"/>
                <a:cs typeface="Arial" pitchFamily="-123" charset="0"/>
              </a:rPr>
              <a:t>iSCSI</a:t>
            </a:r>
            <a:r>
              <a:rPr lang="en-US" dirty="0">
                <a:latin typeface="Arial" pitchFamily="-123" charset="0"/>
                <a:ea typeface="Arial" pitchFamily="-123" charset="0"/>
                <a:cs typeface="Arial" pitchFamily="-123" charset="0"/>
              </a:rPr>
              <a:t> storage environments where under three </a:t>
            </a:r>
            <a:r>
              <a:rPr lang="en-US" dirty="0" err="1">
                <a:latin typeface="Arial" pitchFamily="-123" charset="0"/>
                <a:ea typeface="Arial" pitchFamily="-123" charset="0"/>
                <a:cs typeface="Arial" pitchFamily="-123" charset="0"/>
              </a:rPr>
              <a:t>Equallogic</a:t>
            </a:r>
            <a:r>
              <a:rPr lang="en-US" dirty="0">
                <a:latin typeface="Arial" pitchFamily="-123" charset="0"/>
                <a:ea typeface="Arial" pitchFamily="-123" charset="0"/>
                <a:cs typeface="Arial" pitchFamily="-123" charset="0"/>
              </a:rPr>
              <a:t> arrays will be used as well as smaller </a:t>
            </a:r>
            <a:r>
              <a:rPr lang="en-US" dirty="0" err="1">
                <a:latin typeface="Arial" pitchFamily="-123" charset="0"/>
                <a:ea typeface="Arial" pitchFamily="-123" charset="0"/>
                <a:cs typeface="Arial" pitchFamily="-123" charset="0"/>
              </a:rPr>
              <a:t>Compellent</a:t>
            </a:r>
            <a:r>
              <a:rPr lang="en-US" dirty="0">
                <a:latin typeface="Arial" pitchFamily="-123" charset="0"/>
                <a:ea typeface="Arial" pitchFamily="-123" charset="0"/>
                <a:cs typeface="Arial" pitchFamily="-123" charset="0"/>
              </a:rPr>
              <a:t> </a:t>
            </a:r>
            <a:r>
              <a:rPr lang="en-US" dirty="0" err="1">
                <a:latin typeface="Arial" pitchFamily="-123" charset="0"/>
                <a:ea typeface="Arial" pitchFamily="-123" charset="0"/>
                <a:cs typeface="Arial" pitchFamily="-123" charset="0"/>
              </a:rPr>
              <a:t>iSCSI</a:t>
            </a:r>
            <a:r>
              <a:rPr lang="en-US" dirty="0">
                <a:latin typeface="Arial" pitchFamily="-123" charset="0"/>
                <a:ea typeface="Arial" pitchFamily="-123" charset="0"/>
                <a:cs typeface="Arial" pitchFamily="-123" charset="0"/>
              </a:rPr>
              <a:t> SAN environments.  </a:t>
            </a:r>
          </a:p>
          <a:p>
            <a:pPr>
              <a:spcBef>
                <a:spcPts val="607"/>
              </a:spcBef>
            </a:pPr>
            <a:endParaRPr lang="en-US" dirty="0">
              <a:latin typeface="Arial" pitchFamily="-123" charset="0"/>
              <a:ea typeface="Arial" pitchFamily="-123" charset="0"/>
              <a:cs typeface="Arial" pitchFamily="-123" charset="0"/>
            </a:endParaRPr>
          </a:p>
          <a:p>
            <a:pPr>
              <a:spcBef>
                <a:spcPts val="607"/>
              </a:spcBef>
            </a:pPr>
            <a:r>
              <a:rPr lang="en-US" dirty="0">
                <a:latin typeface="Arial" pitchFamily="-123" charset="0"/>
                <a:ea typeface="Arial" pitchFamily="-123" charset="0"/>
                <a:cs typeface="Arial" pitchFamily="-123" charset="0"/>
              </a:rPr>
              <a:t>For customers who have large datacenters today or have growth potential that requires a pay-as-you-grow approach, the </a:t>
            </a:r>
            <a:r>
              <a:rPr lang="en-US" dirty="0">
                <a:solidFill>
                  <a:srgbClr val="FF0000"/>
                </a:solidFill>
                <a:latin typeface="Arial" pitchFamily="-123" charset="0"/>
                <a:ea typeface="Arial" pitchFamily="-123" charset="0"/>
                <a:cs typeface="Arial" pitchFamily="-123" charset="0"/>
              </a:rPr>
              <a:t>Dell Force10 </a:t>
            </a:r>
            <a:r>
              <a:rPr lang="en-US" dirty="0">
                <a:latin typeface="Arial" pitchFamily="-123" charset="0"/>
                <a:ea typeface="Arial" pitchFamily="-123" charset="0"/>
                <a:cs typeface="Arial" pitchFamily="-123" charset="0"/>
              </a:rPr>
              <a:t>Family offers customers layer 3 switching options that range from top of rack to ultra-dense chassis and distributed core.  The Force10 portfolio is the right choice for customers looking for over 150 1Gb ports, over 24 ports of 10Gb </a:t>
            </a:r>
            <a:r>
              <a:rPr lang="en-US" dirty="0" err="1">
                <a:latin typeface="Arial" pitchFamily="-123" charset="0"/>
                <a:ea typeface="Arial" pitchFamily="-123" charset="0"/>
                <a:cs typeface="Arial" pitchFamily="-123" charset="0"/>
              </a:rPr>
              <a:t>ethernet</a:t>
            </a:r>
            <a:r>
              <a:rPr lang="en-US" dirty="0">
                <a:latin typeface="Arial" pitchFamily="-123" charset="0"/>
                <a:ea typeface="Arial" pitchFamily="-123" charset="0"/>
                <a:cs typeface="Arial" pitchFamily="-123" charset="0"/>
              </a:rPr>
              <a:t>, or for customers who are aggregating many devices into a single core device for distribution and routing.  Force10 also has next-generation technologies that </a:t>
            </a:r>
            <a:r>
              <a:rPr lang="en-US" dirty="0" err="1">
                <a:latin typeface="Arial" pitchFamily="-123" charset="0"/>
                <a:ea typeface="Arial" pitchFamily="-123" charset="0"/>
                <a:cs typeface="Arial" pitchFamily="-123" charset="0"/>
              </a:rPr>
              <a:t>accomodate</a:t>
            </a:r>
            <a:r>
              <a:rPr lang="en-US" dirty="0">
                <a:latin typeface="Arial" pitchFamily="-123" charset="0"/>
                <a:ea typeface="Arial" pitchFamily="-123" charset="0"/>
                <a:cs typeface="Arial" pitchFamily="-123" charset="0"/>
              </a:rPr>
              <a:t> customers who are looking for advanced functionality like ultra-low latency or large buffer capacity environments.   Financial institutions and Web 2.0 companies often rely on these more advanced capabilities and have seen tremendous success using Force10 switches.  </a:t>
            </a:r>
          </a:p>
          <a:p>
            <a:pPr>
              <a:spcBef>
                <a:spcPts val="607"/>
              </a:spcBef>
            </a:pPr>
            <a:endParaRPr lang="en-US" dirty="0">
              <a:latin typeface="Arial" pitchFamily="-123" charset="0"/>
              <a:ea typeface="Arial" pitchFamily="-123" charset="0"/>
              <a:cs typeface="Arial" pitchFamily="-123" charset="0"/>
            </a:endParaRPr>
          </a:p>
        </p:txBody>
      </p:sp>
      <p:sp>
        <p:nvSpPr>
          <p:cNvPr id="28675" name="Slide Number Placeholder 3"/>
          <p:cNvSpPr>
            <a:spLocks noGrp="1"/>
          </p:cNvSpPr>
          <p:nvPr>
            <p:ph type="sldNum" sz="quarter" idx="5"/>
          </p:nvPr>
        </p:nvSpPr>
        <p:spPr>
          <a:noFill/>
        </p:spPr>
        <p:txBody>
          <a:bodyPr/>
          <a:lstStyle/>
          <a:p>
            <a:pPr defTabSz="916861"/>
            <a:fld id="{6A092B1E-D323-4F4C-A258-71C67DE5B94E}" type="slidenum">
              <a:rPr lang="en-US">
                <a:solidFill>
                  <a:srgbClr val="000000"/>
                </a:solidFill>
                <a:latin typeface="Museo Sans For Dell"/>
                <a:ea typeface="ＭＳ Ｐゴシック" pitchFamily="-123" charset="-128"/>
                <a:cs typeface="ＭＳ Ｐゴシック" pitchFamily="-123" charset="-128"/>
              </a:rPr>
              <a:pPr defTabSz="916861"/>
              <a:t>13</a:t>
            </a:fld>
            <a:endParaRPr lang="en-US" dirty="0">
              <a:solidFill>
                <a:srgbClr val="000000"/>
              </a:solidFill>
              <a:latin typeface="Museo Sans For Dell"/>
              <a:ea typeface="ＭＳ Ｐゴシック" pitchFamily="-123" charset="-128"/>
              <a:cs typeface="ＭＳ Ｐゴシック" pitchFamily="-123" charset="-128"/>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85000" lnSpcReduction="20000"/>
          </a:bodyPr>
          <a:lstStyle/>
          <a:p>
            <a:r>
              <a:rPr lang="en-US" b="1" dirty="0" smtClean="0"/>
              <a:t>MAIN MESSAGE:</a:t>
            </a:r>
            <a:r>
              <a:rPr lang="en-US" b="1" baseline="0" dirty="0" smtClean="0"/>
              <a:t>  </a:t>
            </a:r>
            <a:r>
              <a:rPr lang="en-US" baseline="0" dirty="0" smtClean="0"/>
              <a:t>Show the new Dell portfolio and demonstrate a few key aspects:</a:t>
            </a:r>
          </a:p>
          <a:p>
            <a:r>
              <a:rPr lang="en-US" b="0" baseline="0" dirty="0" smtClean="0"/>
              <a:t>* All of the Force10 family use the same operating system, called FTOS, or Force Ten Operating System.  FTOS is a battle-tested operating system that is built in open networking standards and protocols. FTOS also features an industry standard command line interface.  This means that as customers who currently use the Cisco platform will have very little learning curve when incorporating Force10 into their environment. </a:t>
            </a:r>
            <a:r>
              <a:rPr lang="en-US" b="0" dirty="0" smtClean="0"/>
              <a:t>Force10 switches</a:t>
            </a:r>
            <a:r>
              <a:rPr lang="en-US" b="0" baseline="0" dirty="0" smtClean="0"/>
              <a:t> are categorized into three families:  The S, C, E, and Z series. </a:t>
            </a:r>
          </a:p>
          <a:p>
            <a:endParaRPr lang="en-US" b="0" baseline="0" dirty="0" smtClean="0"/>
          </a:p>
          <a:p>
            <a:r>
              <a:rPr lang="en-US" b="1" baseline="0" dirty="0" smtClean="0"/>
              <a:t>S-Series:  </a:t>
            </a:r>
            <a:r>
              <a:rPr lang="en-US" b="0" baseline="0" dirty="0" err="1" smtClean="0"/>
              <a:t>ToR</a:t>
            </a:r>
            <a:r>
              <a:rPr lang="en-US" b="0" baseline="0" dirty="0" smtClean="0"/>
              <a:t>, layer 3 switches that offer customers best-in-class connectivity for their network edge.  The models within the S-Series are used from client connectivity up to mid-range server connectivity and offer features such as ultra-low latency data movement, huge buffer capacity up to 1.25GB, and Power-Over-Ethernet. The S-Series includes both 1Gb and 10Gb connectivity options and have uplink options up to 40Gb to give customers high throughput connection options to uplink their top-of-rack S-Series switches into larger core devices.</a:t>
            </a:r>
          </a:p>
          <a:p>
            <a:endParaRPr lang="en-US" b="0" baseline="0" dirty="0" smtClean="0"/>
          </a:p>
          <a:p>
            <a:r>
              <a:rPr lang="en-US" b="1" baseline="0" dirty="0" smtClean="0"/>
              <a:t>C-Series:</a:t>
            </a:r>
            <a:r>
              <a:rPr lang="en-US" b="0" baseline="0" dirty="0" smtClean="0"/>
              <a:t>  Entry to mid-level chassis based switching.  Customers often use chassis switches to aggregate many connections from the top of each rack into a single platform that offers a single point of management and a single point of advanced routing. The C-Series offers up to 384 ports and uses line cards to enable multiple connectivity options including 1Gb ports, 10Gb ports, and Power-over-Ethernet ports and up to 1.5Tbps of switching capacity.</a:t>
            </a:r>
          </a:p>
          <a:p>
            <a:endParaRPr lang="en-US" b="0" baseline="0" dirty="0" smtClean="0"/>
          </a:p>
          <a:p>
            <a:r>
              <a:rPr lang="en-US" b="1" baseline="0" dirty="0" smtClean="0"/>
              <a:t>E-Series:</a:t>
            </a:r>
            <a:r>
              <a:rPr lang="en-US" b="0" baseline="0" dirty="0" smtClean="0"/>
              <a:t>  Mid to high-level chassis based switching for customers who have very large datacenters and need very dense core level aggregation of both top-of-rack and other chassis switches.  The E-Series offers up to 1260 ports, supports the most advanced routing protocols, and offers up to 3.5Tbps of switching capacity.  Line cards are available for the E-Series that include 1Gb ports, 10Gb ports, and 40Gb ports.  </a:t>
            </a:r>
          </a:p>
          <a:p>
            <a:endParaRPr lang="en-US" b="0" baseline="0" dirty="0" smtClean="0"/>
          </a:p>
          <a:p>
            <a:r>
              <a:rPr lang="en-US" b="1" baseline="0" dirty="0" smtClean="0"/>
              <a:t>Z-Series:  </a:t>
            </a:r>
            <a:r>
              <a:rPr lang="en-US" b="0" baseline="0" dirty="0" smtClean="0"/>
              <a:t>Building out a large datacenter, using what is called a distributed core.  Unlike large chassis models, the Z9000 offers up to 32 40Gb ports or 128 10Gb ports in an ultra dense, 2U form factor.  These ports are used to uplink other chassis or top-of-rack switches into the core.  The Z-series is often used by customers with large environments who want to get the best total cost of ownership from their datacenter investment.  The Z9000 offers up to 2.5Tbps of throughput in 1/10</a:t>
            </a:r>
            <a:r>
              <a:rPr lang="en-US" b="0" baseline="30000" dirty="0" smtClean="0"/>
              <a:t>th</a:t>
            </a:r>
            <a:r>
              <a:rPr lang="en-US" b="0" baseline="0" dirty="0" smtClean="0"/>
              <a:t> the footprint of the competitive Cisco model, 1/5</a:t>
            </a:r>
            <a:r>
              <a:rPr lang="en-US" b="0" baseline="30000" dirty="0" smtClean="0"/>
              <a:t>th</a:t>
            </a:r>
            <a:r>
              <a:rPr lang="en-US" b="0" baseline="0" dirty="0" smtClean="0"/>
              <a:t> the price, and it uses 1/20</a:t>
            </a:r>
            <a:r>
              <a:rPr lang="en-US" b="0" baseline="30000" dirty="0" smtClean="0"/>
              <a:t>th</a:t>
            </a:r>
            <a:r>
              <a:rPr lang="en-US" b="0" baseline="0" dirty="0" smtClean="0"/>
              <a:t> the power. </a:t>
            </a:r>
            <a:endParaRPr lang="en-US" baseline="0" dirty="0" smtClean="0"/>
          </a:p>
          <a:p>
            <a:pPr marL="173434" indent="-173434">
              <a:buFont typeface="Arial" pitchFamily="34" charset="0"/>
              <a:buChar char="•"/>
            </a:pPr>
            <a:endParaRPr lang="da-DK" baseline="0" dirty="0" smtClean="0"/>
          </a:p>
          <a:p>
            <a:pPr marL="173434" indent="-173434">
              <a:buFont typeface="Arial" pitchFamily="34" charset="0"/>
              <a:buChar char="•"/>
            </a:pPr>
            <a:endParaRPr lang="en-US" dirty="0"/>
          </a:p>
        </p:txBody>
      </p:sp>
      <p:sp>
        <p:nvSpPr>
          <p:cNvPr id="4" name="Slide Number Placeholder 3"/>
          <p:cNvSpPr>
            <a:spLocks noGrp="1"/>
          </p:cNvSpPr>
          <p:nvPr>
            <p:ph type="sldNum" sz="quarter" idx="10"/>
          </p:nvPr>
        </p:nvSpPr>
        <p:spPr/>
        <p:txBody>
          <a:bodyPr/>
          <a:lstStyle/>
          <a:p>
            <a:pPr>
              <a:defRPr/>
            </a:pPr>
            <a:fld id="{FA04BB6B-BEDE-48E4-970F-8DFC0D4B5AE7}" type="slidenum">
              <a:rPr lang="en-US" smtClean="0">
                <a:solidFill>
                  <a:prstClr val="black"/>
                </a:solidFill>
              </a:rPr>
              <a:pPr>
                <a:defRPr/>
              </a:pPr>
              <a:t>14</a:t>
            </a:fld>
            <a:endParaRPr lang="en-US">
              <a:solidFill>
                <a:prstClr val="black"/>
              </a:solidFill>
            </a:endParaRPr>
          </a:p>
        </p:txBody>
      </p:sp>
    </p:spTree>
    <p:extLst>
      <p:ext uri="{BB962C8B-B14F-4D97-AF65-F5344CB8AC3E}">
        <p14:creationId xmlns:p14="http://schemas.microsoft.com/office/powerpoint/2010/main" val="262956110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Slide Image Placeholder 1"/>
          <p:cNvSpPr>
            <a:spLocks noGrp="1" noRot="1" noChangeAspect="1" noTextEdit="1"/>
          </p:cNvSpPr>
          <p:nvPr>
            <p:ph type="sldImg"/>
          </p:nvPr>
        </p:nvSpPr>
        <p:spPr>
          <a:ln/>
        </p:spPr>
      </p:sp>
      <p:sp>
        <p:nvSpPr>
          <p:cNvPr id="88067" name="Notes Placeholder 2"/>
          <p:cNvSpPr>
            <a:spLocks noGrp="1"/>
          </p:cNvSpPr>
          <p:nvPr>
            <p:ph type="body" idx="1"/>
          </p:nvPr>
        </p:nvSpPr>
        <p:spPr>
          <a:noFill/>
          <a:ln/>
        </p:spPr>
        <p:txBody>
          <a:bodyPr/>
          <a:lstStyle/>
          <a:p>
            <a:pPr marL="177725" indent="-177725"/>
            <a:endParaRPr lang="en-US" dirty="0" smtClean="0">
              <a:ea typeface="ＭＳ Ｐゴシック"/>
              <a:cs typeface="ＭＳ Ｐゴシック"/>
            </a:endParaRPr>
          </a:p>
        </p:txBody>
      </p:sp>
      <p:sp>
        <p:nvSpPr>
          <p:cNvPr id="4" name="Slide Number Placeholder 3"/>
          <p:cNvSpPr>
            <a:spLocks noGrp="1"/>
          </p:cNvSpPr>
          <p:nvPr>
            <p:ph type="sldNum" sz="quarter" idx="5"/>
          </p:nvPr>
        </p:nvSpPr>
        <p:spPr/>
        <p:txBody>
          <a:bodyPr/>
          <a:lstStyle/>
          <a:p>
            <a:pPr>
              <a:defRPr/>
            </a:pPr>
            <a:fld id="{CB063C05-67DD-497E-BD10-CE024B416122}" type="slidenum">
              <a:rPr lang="en-US" smtClean="0">
                <a:solidFill>
                  <a:prstClr val="black"/>
                </a:solidFill>
              </a:rPr>
              <a:pPr>
                <a:defRPr/>
              </a:pPr>
              <a:t>15</a:t>
            </a:fld>
            <a:endParaRPr lang="en-US" dirty="0">
              <a:solidFill>
                <a:prstClr val="black"/>
              </a:solidFill>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Slide Image Placeholder 1"/>
          <p:cNvSpPr>
            <a:spLocks noGrp="1" noRot="1" noChangeAspect="1" noTextEdit="1"/>
          </p:cNvSpPr>
          <p:nvPr>
            <p:ph type="sldImg"/>
          </p:nvPr>
        </p:nvSpPr>
        <p:spPr>
          <a:ln/>
        </p:spPr>
      </p:sp>
      <p:sp>
        <p:nvSpPr>
          <p:cNvPr id="84995" name="Notes Placeholder 2"/>
          <p:cNvSpPr>
            <a:spLocks noGrp="1"/>
          </p:cNvSpPr>
          <p:nvPr>
            <p:ph type="body" idx="1"/>
          </p:nvPr>
        </p:nvSpPr>
        <p:spPr>
          <a:noFill/>
          <a:ln/>
        </p:spPr>
        <p:txBody>
          <a:bodyPr/>
          <a:lstStyle/>
          <a:p>
            <a:endParaRPr lang="en-US" dirty="0" smtClean="0">
              <a:latin typeface="Arial" pitchFamily="34" charset="0"/>
              <a:ea typeface="ＭＳ Ｐゴシック"/>
              <a:cs typeface="ＭＳ Ｐゴシック"/>
            </a:endParaRPr>
          </a:p>
        </p:txBody>
      </p:sp>
      <p:sp>
        <p:nvSpPr>
          <p:cNvPr id="4" name="Slide Number Placeholder 3"/>
          <p:cNvSpPr>
            <a:spLocks noGrp="1"/>
          </p:cNvSpPr>
          <p:nvPr>
            <p:ph type="sldNum" sz="quarter" idx="5"/>
          </p:nvPr>
        </p:nvSpPr>
        <p:spPr/>
        <p:txBody>
          <a:bodyPr/>
          <a:lstStyle/>
          <a:p>
            <a:pPr>
              <a:defRPr/>
            </a:pPr>
            <a:fld id="{D8DE6A8F-EBC9-4596-8972-457DADEF83B8}" type="slidenum">
              <a:rPr lang="en-US" smtClean="0"/>
              <a:pPr>
                <a:defRPr/>
              </a:pPr>
              <a:t>16</a:t>
            </a:fld>
            <a:endParaRPr 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C07EE813-8FCA-4C20-B36A-E4B593BF09C8}" type="slidenum">
              <a:rPr lang="en-US" smtClean="0">
                <a:solidFill>
                  <a:prstClr val="black"/>
                </a:solidFill>
              </a:rPr>
              <a:pPr>
                <a:defRPr/>
              </a:pPr>
              <a:t>19</a:t>
            </a:fld>
            <a:endParaRPr lang="en-US" dirty="0">
              <a:solidFill>
                <a:prstClr val="black"/>
              </a:solidFil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67FA2753-54D0-44BE-A9C8-0EB2AD89349F}" type="slidenum">
              <a:rPr lang="en-US" smtClean="0">
                <a:solidFill>
                  <a:prstClr val="black"/>
                </a:solidFill>
              </a:rPr>
              <a:pPr>
                <a:defRPr/>
              </a:pPr>
              <a:t>20</a:t>
            </a:fld>
            <a:endParaRPr lang="en-US" dirty="0">
              <a:solidFill>
                <a:prstClr val="black"/>
              </a:solidFil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Date Placeholder 3"/>
          <p:cNvSpPr>
            <a:spLocks noGrp="1"/>
          </p:cNvSpPr>
          <p:nvPr>
            <p:ph type="dt" idx="10"/>
          </p:nvPr>
        </p:nvSpPr>
        <p:spPr/>
        <p:txBody>
          <a:bodyPr/>
          <a:lstStyle/>
          <a:p>
            <a:pPr>
              <a:defRPr/>
            </a:pPr>
            <a:endParaRPr lang="en-US" dirty="0">
              <a:solidFill>
                <a:prstClr val="black"/>
              </a:solidFill>
            </a:endParaRPr>
          </a:p>
        </p:txBody>
      </p:sp>
      <p:sp>
        <p:nvSpPr>
          <p:cNvPr id="5" name="Slide Number Placeholder 4"/>
          <p:cNvSpPr>
            <a:spLocks noGrp="1"/>
          </p:cNvSpPr>
          <p:nvPr>
            <p:ph type="sldNum" sz="quarter" idx="11"/>
          </p:nvPr>
        </p:nvSpPr>
        <p:spPr/>
        <p:txBody>
          <a:bodyPr/>
          <a:lstStyle/>
          <a:p>
            <a:pPr>
              <a:defRPr/>
            </a:pPr>
            <a:fld id="{FA04BB6B-BEDE-48E4-970F-8DFC0D4B5AE7}" type="slidenum">
              <a:rPr lang="en-US" smtClean="0">
                <a:solidFill>
                  <a:prstClr val="black"/>
                </a:solidFill>
              </a:rPr>
              <a:pPr>
                <a:defRPr/>
              </a:pPr>
              <a:t>26</a:t>
            </a:fld>
            <a:endParaRPr lang="en-US" dirty="0">
              <a:solidFill>
                <a:prstClr val="black"/>
              </a:solidFill>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smtClean="0"/>
              <a:t>It’s</a:t>
            </a:r>
            <a:r>
              <a:rPr lang="en-US" baseline="0" dirty="0" smtClean="0"/>
              <a:t> no surprise that networking for businesses continues to change.  Regardless of the size of the company or the business vertical, three commonly identified “beliefs” hold true:</a:t>
            </a:r>
          </a:p>
          <a:p>
            <a:endParaRPr lang="en-US" baseline="0" dirty="0" smtClean="0"/>
          </a:p>
          <a:p>
            <a:pPr marL="231228" indent="-231228">
              <a:buFont typeface="+mj-lt"/>
              <a:buAutoNum type="arabicPeriod"/>
            </a:pPr>
            <a:r>
              <a:rPr lang="en-US" baseline="0" dirty="0" smtClean="0"/>
              <a:t>The business is relying on the technology and network to contribute to success. This means more demands are being placed on the network.</a:t>
            </a:r>
          </a:p>
          <a:p>
            <a:pPr marL="231228" indent="-231228">
              <a:buFont typeface="+mj-lt"/>
              <a:buAutoNum type="arabicPeriod"/>
            </a:pPr>
            <a:endParaRPr lang="en-US" baseline="0" dirty="0" smtClean="0"/>
          </a:p>
          <a:p>
            <a:pPr marL="231228" indent="-231228" defTabSz="890260" eaLnBrk="1" fontAlgn="auto" hangingPunct="1">
              <a:spcBef>
                <a:spcPts val="0"/>
              </a:spcBef>
              <a:spcAft>
                <a:spcPts val="0"/>
              </a:spcAft>
              <a:buFont typeface="+mj-lt"/>
              <a:buAutoNum type="arabicPeriod"/>
              <a:defRPr/>
            </a:pPr>
            <a:r>
              <a:rPr lang="en-US" dirty="0" smtClean="0">
                <a:solidFill>
                  <a:srgbClr val="FFFFFF"/>
                </a:solidFill>
                <a:latin typeface="+mn-lt"/>
                <a:cs typeface="Arial" charset="0"/>
              </a:rPr>
              <a:t>Too many layers, devices and operating systems make management needlessly complex.</a:t>
            </a:r>
            <a:endParaRPr lang="en-US" dirty="0" smtClean="0">
              <a:solidFill>
                <a:srgbClr val="FFFFFF"/>
              </a:solidFill>
              <a:latin typeface="+mn-lt"/>
              <a:cs typeface="+mn-cs"/>
            </a:endParaRPr>
          </a:p>
          <a:p>
            <a:pPr marL="231228" indent="-231228" defTabSz="890260" eaLnBrk="1" fontAlgn="auto" hangingPunct="1">
              <a:spcBef>
                <a:spcPts val="0"/>
              </a:spcBef>
              <a:spcAft>
                <a:spcPts val="0"/>
              </a:spcAft>
              <a:buFont typeface="+mj-lt"/>
              <a:buAutoNum type="arabicPeriod"/>
              <a:defRPr/>
            </a:pPr>
            <a:endParaRPr lang="en-US" baseline="0" dirty="0" smtClean="0">
              <a:solidFill>
                <a:srgbClr val="FFFFFF"/>
              </a:solidFill>
              <a:latin typeface="+mn-lt"/>
              <a:cs typeface="+mn-cs"/>
            </a:endParaRPr>
          </a:p>
          <a:p>
            <a:pPr marL="231228" indent="-231228" defTabSz="890260" eaLnBrk="1" fontAlgn="auto" hangingPunct="1">
              <a:spcBef>
                <a:spcPts val="0"/>
              </a:spcBef>
              <a:spcAft>
                <a:spcPts val="0"/>
              </a:spcAft>
              <a:buFont typeface="+mj-lt"/>
              <a:buAutoNum type="arabicPeriod"/>
              <a:defRPr/>
            </a:pPr>
            <a:r>
              <a:rPr lang="en-US" baseline="0" dirty="0" smtClean="0"/>
              <a:t>On top of it all, there is a scalability issue where the network must scale to service a heterogeneous user audience accessing more mission critical apps, on more devices, from more places…including the campus, branch or remote offices as well as users that are on the road.</a:t>
            </a:r>
          </a:p>
        </p:txBody>
      </p:sp>
      <p:sp>
        <p:nvSpPr>
          <p:cNvPr id="4" name="Date Placeholder 3"/>
          <p:cNvSpPr>
            <a:spLocks noGrp="1"/>
          </p:cNvSpPr>
          <p:nvPr>
            <p:ph type="dt" idx="10"/>
          </p:nvPr>
        </p:nvSpPr>
        <p:spPr/>
        <p:txBody>
          <a:bodyPr/>
          <a:lstStyle/>
          <a:p>
            <a:pPr>
              <a:defRPr/>
            </a:pPr>
            <a:endParaRPr lang="en-US" dirty="0"/>
          </a:p>
        </p:txBody>
      </p:sp>
      <p:sp>
        <p:nvSpPr>
          <p:cNvPr id="5" name="Slide Number Placeholder 4"/>
          <p:cNvSpPr>
            <a:spLocks noGrp="1"/>
          </p:cNvSpPr>
          <p:nvPr>
            <p:ph type="sldNum" sz="quarter" idx="11"/>
          </p:nvPr>
        </p:nvSpPr>
        <p:spPr/>
        <p:txBody>
          <a:bodyPr/>
          <a:lstStyle/>
          <a:p>
            <a:pPr>
              <a:defRPr/>
            </a:pPr>
            <a:fld id="{FA04BB6B-BEDE-48E4-970F-8DFC0D4B5AE7}" type="slidenum">
              <a:rPr lang="en-US" smtClean="0"/>
              <a:pPr>
                <a:defRPr/>
              </a:pPr>
              <a:t>2</a:t>
            </a:fld>
            <a:endParaRPr 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pPr>
              <a:defRPr/>
            </a:pPr>
            <a:fld id="{67FA2753-54D0-44BE-A9C8-0EB2AD89349F}" type="slidenum">
              <a:rPr lang="en-US" smtClean="0"/>
              <a:pPr>
                <a:defRPr/>
              </a:pPr>
              <a:t>29</a:t>
            </a:fld>
            <a:endParaRPr 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Slide Image Placeholder 1"/>
          <p:cNvSpPr>
            <a:spLocks noGrp="1" noRot="1" noChangeAspect="1" noTextEdit="1"/>
          </p:cNvSpPr>
          <p:nvPr>
            <p:ph type="sldImg"/>
          </p:nvPr>
        </p:nvSpPr>
        <p:spPr>
          <a:ln/>
        </p:spPr>
      </p:sp>
      <p:sp>
        <p:nvSpPr>
          <p:cNvPr id="3" name="Notes Placeholder 2"/>
          <p:cNvSpPr>
            <a:spLocks noGrp="1"/>
          </p:cNvSpPr>
          <p:nvPr>
            <p:ph type="body" idx="1"/>
          </p:nvPr>
        </p:nvSpPr>
        <p:spPr/>
        <p:txBody>
          <a:bodyPr>
            <a:normAutofit fontScale="70000" lnSpcReduction="20000"/>
          </a:bodyPr>
          <a:lstStyle/>
          <a:p>
            <a:pPr>
              <a:defRPr/>
            </a:pPr>
            <a:endParaRPr lang="en-US" dirty="0"/>
          </a:p>
        </p:txBody>
      </p:sp>
      <p:sp>
        <p:nvSpPr>
          <p:cNvPr id="4" name="Slide Number Placeholder 3"/>
          <p:cNvSpPr>
            <a:spLocks noGrp="1"/>
          </p:cNvSpPr>
          <p:nvPr>
            <p:ph type="sldNum" sz="quarter" idx="5"/>
          </p:nvPr>
        </p:nvSpPr>
        <p:spPr/>
        <p:txBody>
          <a:bodyPr/>
          <a:lstStyle/>
          <a:p>
            <a:pPr>
              <a:defRPr/>
            </a:pPr>
            <a:fld id="{D2054526-FD46-44E7-8164-892EEF381397}" type="slidenum">
              <a:rPr lang="en-US" smtClean="0"/>
              <a:pPr>
                <a:defRPr/>
              </a:pPr>
              <a:t>30</a:t>
            </a:fld>
            <a:endParaRPr lang="en-US"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Slide Image Placeholder 1"/>
          <p:cNvSpPr>
            <a:spLocks noGrp="1" noRot="1" noChangeAspect="1" noTextEdit="1"/>
          </p:cNvSpPr>
          <p:nvPr>
            <p:ph type="sldImg"/>
          </p:nvPr>
        </p:nvSpPr>
        <p:spPr>
          <a:ln/>
        </p:spPr>
      </p:sp>
      <p:sp>
        <p:nvSpPr>
          <p:cNvPr id="3" name="Notes Placeholder 2"/>
          <p:cNvSpPr>
            <a:spLocks noGrp="1"/>
          </p:cNvSpPr>
          <p:nvPr>
            <p:ph type="body" idx="1"/>
          </p:nvPr>
        </p:nvSpPr>
        <p:spPr/>
        <p:txBody>
          <a:bodyPr>
            <a:normAutofit fontScale="70000" lnSpcReduction="20000"/>
          </a:bodyPr>
          <a:lstStyle/>
          <a:p>
            <a:pPr>
              <a:defRPr/>
            </a:pPr>
            <a:endParaRPr lang="en-US" dirty="0"/>
          </a:p>
        </p:txBody>
      </p:sp>
      <p:sp>
        <p:nvSpPr>
          <p:cNvPr id="4" name="Slide Number Placeholder 3"/>
          <p:cNvSpPr>
            <a:spLocks noGrp="1"/>
          </p:cNvSpPr>
          <p:nvPr>
            <p:ph type="sldNum" sz="quarter" idx="5"/>
          </p:nvPr>
        </p:nvSpPr>
        <p:spPr/>
        <p:txBody>
          <a:bodyPr/>
          <a:lstStyle/>
          <a:p>
            <a:pPr>
              <a:defRPr/>
            </a:pPr>
            <a:fld id="{D2054526-FD46-44E7-8164-892EEF381397}" type="slidenum">
              <a:rPr lang="en-US" smtClean="0"/>
              <a:pPr>
                <a:defRPr/>
              </a:pPr>
              <a:t>31</a:t>
            </a:fld>
            <a:endParaRPr lang="en-US"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Slide Image Placeholder 1"/>
          <p:cNvSpPr>
            <a:spLocks noGrp="1" noRot="1" noChangeAspect="1" noTextEdit="1"/>
          </p:cNvSpPr>
          <p:nvPr>
            <p:ph type="sldImg"/>
          </p:nvPr>
        </p:nvSpPr>
        <p:spPr>
          <a:ln/>
        </p:spPr>
      </p:sp>
      <p:sp>
        <p:nvSpPr>
          <p:cNvPr id="3" name="Notes Placeholder 2"/>
          <p:cNvSpPr>
            <a:spLocks noGrp="1"/>
          </p:cNvSpPr>
          <p:nvPr>
            <p:ph type="body" idx="1"/>
          </p:nvPr>
        </p:nvSpPr>
        <p:spPr/>
        <p:txBody>
          <a:bodyPr>
            <a:normAutofit fontScale="70000" lnSpcReduction="20000"/>
          </a:bodyPr>
          <a:lstStyle/>
          <a:p>
            <a:pPr>
              <a:defRPr/>
            </a:pPr>
            <a:endParaRPr lang="en-US" dirty="0"/>
          </a:p>
        </p:txBody>
      </p:sp>
      <p:sp>
        <p:nvSpPr>
          <p:cNvPr id="4" name="Slide Number Placeholder 3"/>
          <p:cNvSpPr>
            <a:spLocks noGrp="1"/>
          </p:cNvSpPr>
          <p:nvPr>
            <p:ph type="sldNum" sz="quarter" idx="5"/>
          </p:nvPr>
        </p:nvSpPr>
        <p:spPr/>
        <p:txBody>
          <a:bodyPr/>
          <a:lstStyle/>
          <a:p>
            <a:pPr>
              <a:defRPr/>
            </a:pPr>
            <a:fld id="{D2054526-FD46-44E7-8164-892EEF381397}" type="slidenum">
              <a:rPr lang="en-US" smtClean="0"/>
              <a:pPr>
                <a:defRPr/>
              </a:pPr>
              <a:t>32</a:t>
            </a:fld>
            <a:endParaRPr lang="en-US"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Slide Image Placeholder 1"/>
          <p:cNvSpPr>
            <a:spLocks noGrp="1" noRot="1" noChangeAspect="1" noTextEdit="1"/>
          </p:cNvSpPr>
          <p:nvPr>
            <p:ph type="sldImg"/>
          </p:nvPr>
        </p:nvSpPr>
        <p:spPr>
          <a:ln/>
        </p:spPr>
      </p:sp>
      <p:sp>
        <p:nvSpPr>
          <p:cNvPr id="3" name="Notes Placeholder 2"/>
          <p:cNvSpPr>
            <a:spLocks noGrp="1"/>
          </p:cNvSpPr>
          <p:nvPr>
            <p:ph type="body" idx="1"/>
          </p:nvPr>
        </p:nvSpPr>
        <p:spPr/>
        <p:txBody>
          <a:bodyPr>
            <a:normAutofit fontScale="70000" lnSpcReduction="20000"/>
          </a:bodyPr>
          <a:lstStyle/>
          <a:p>
            <a:pPr>
              <a:defRPr/>
            </a:pPr>
            <a:endParaRPr lang="en-US" dirty="0"/>
          </a:p>
        </p:txBody>
      </p:sp>
      <p:sp>
        <p:nvSpPr>
          <p:cNvPr id="4" name="Slide Number Placeholder 3"/>
          <p:cNvSpPr>
            <a:spLocks noGrp="1"/>
          </p:cNvSpPr>
          <p:nvPr>
            <p:ph type="sldNum" sz="quarter" idx="5"/>
          </p:nvPr>
        </p:nvSpPr>
        <p:spPr/>
        <p:txBody>
          <a:bodyPr/>
          <a:lstStyle/>
          <a:p>
            <a:pPr>
              <a:defRPr/>
            </a:pPr>
            <a:fld id="{D2054526-FD46-44E7-8164-892EEF381397}" type="slidenum">
              <a:rPr lang="en-US" smtClean="0"/>
              <a:pPr>
                <a:defRPr/>
              </a:pPr>
              <a:t>33</a:t>
            </a:fld>
            <a:endParaRPr lang="en-US"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defTabSz="924980">
              <a:defRPr/>
            </a:pPr>
            <a:r>
              <a:rPr lang="en-US" dirty="0" smtClean="0">
                <a:latin typeface="Trebuchet MS" pitchFamily="34" charset="0"/>
              </a:rPr>
              <a:t>At Dell, there are two basic tenets that drive our solution strategy around networking.  The </a:t>
            </a:r>
            <a:r>
              <a:rPr lang="en-US" b="1" dirty="0" smtClean="0">
                <a:latin typeface="Trebuchet MS" pitchFamily="34" charset="0"/>
              </a:rPr>
              <a:t>first</a:t>
            </a:r>
            <a:r>
              <a:rPr lang="en-US" dirty="0" smtClean="0">
                <a:latin typeface="Trebuchet MS" pitchFamily="34" charset="0"/>
              </a:rPr>
              <a:t> is to help customers simplify their networks.  The </a:t>
            </a:r>
            <a:r>
              <a:rPr lang="en-US" b="1" dirty="0" smtClean="0">
                <a:latin typeface="Trebuchet MS" pitchFamily="34" charset="0"/>
              </a:rPr>
              <a:t>second</a:t>
            </a:r>
            <a:r>
              <a:rPr lang="en-US" dirty="0" smtClean="0">
                <a:latin typeface="Trebuchet MS" pitchFamily="34" charset="0"/>
              </a:rPr>
              <a:t> is to empower them to build on what they have.</a:t>
            </a:r>
          </a:p>
        </p:txBody>
      </p:sp>
      <p:sp>
        <p:nvSpPr>
          <p:cNvPr id="4" name="Date Placeholder 3"/>
          <p:cNvSpPr>
            <a:spLocks noGrp="1"/>
          </p:cNvSpPr>
          <p:nvPr>
            <p:ph type="dt" idx="10"/>
          </p:nvPr>
        </p:nvSpPr>
        <p:spPr/>
        <p:txBody>
          <a:bodyPr/>
          <a:lstStyle/>
          <a:p>
            <a:pPr>
              <a:defRPr/>
            </a:pPr>
            <a:endParaRPr lang="en-US" dirty="0">
              <a:solidFill>
                <a:prstClr val="black"/>
              </a:solidFill>
            </a:endParaRPr>
          </a:p>
        </p:txBody>
      </p:sp>
      <p:sp>
        <p:nvSpPr>
          <p:cNvPr id="5" name="Slide Number Placeholder 4"/>
          <p:cNvSpPr>
            <a:spLocks noGrp="1"/>
          </p:cNvSpPr>
          <p:nvPr>
            <p:ph type="sldNum" sz="quarter" idx="11"/>
          </p:nvPr>
        </p:nvSpPr>
        <p:spPr/>
        <p:txBody>
          <a:bodyPr/>
          <a:lstStyle/>
          <a:p>
            <a:pPr>
              <a:defRPr/>
            </a:pPr>
            <a:fld id="{FA04BB6B-BEDE-48E4-970F-8DFC0D4B5AE7}" type="slidenum">
              <a:rPr lang="en-US" smtClean="0">
                <a:solidFill>
                  <a:prstClr val="black"/>
                </a:solidFill>
              </a:rPr>
              <a:pPr>
                <a:defRPr/>
              </a:pPr>
              <a:t>34</a:t>
            </a:fld>
            <a:endParaRPr lang="en-US" dirty="0">
              <a:solidFill>
                <a:prstClr val="black"/>
              </a:solidFill>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fontScale="92500"/>
          </a:bodyPr>
          <a:lstStyle/>
          <a:p>
            <a:r>
              <a:rPr lang="en-US" dirty="0" smtClean="0">
                <a:latin typeface="Museo Sans For Dell" pitchFamily="2" charset="0"/>
              </a:rPr>
              <a:t>In conclusion, </a:t>
            </a:r>
            <a:r>
              <a:rPr lang="en-US" dirty="0" smtClean="0"/>
              <a:t>Dell has the networking solutions to help you meet the challenges of network planning, deployment, and management for the Virtual Era. </a:t>
            </a:r>
            <a:r>
              <a:rPr lang="en-US" dirty="0" smtClean="0">
                <a:latin typeface="Museo Sans For Dell" pitchFamily="2" charset="0"/>
              </a:rPr>
              <a:t>Dell is fundamentally changing the status quo for networking by </a:t>
            </a:r>
            <a:r>
              <a:rPr lang="en-US" b="1" dirty="0" smtClean="0">
                <a:latin typeface="Museo Sans For Dell" pitchFamily="2" charset="0"/>
              </a:rPr>
              <a:t>embracing new networking paradigms and trends such as </a:t>
            </a:r>
            <a:r>
              <a:rPr lang="en-US" dirty="0" smtClean="0">
                <a:latin typeface="Museo Sans For Dell" pitchFamily="2" charset="0"/>
              </a:rPr>
              <a:t>virtualization , cloud computing and mobility . </a:t>
            </a:r>
            <a:r>
              <a:rPr lang="en-US" dirty="0" smtClean="0"/>
              <a:t>We demonstrate this in </a:t>
            </a:r>
            <a:r>
              <a:rPr lang="en-US" dirty="0" smtClean="0">
                <a:latin typeface="Museo Sans For Dell" pitchFamily="2" charset="0"/>
              </a:rPr>
              <a:t> the areas of automating the scalability of your network, integrating our systems management tools so that you have a better user experience, and simplifying management processes overall.  </a:t>
            </a:r>
          </a:p>
          <a:p>
            <a:endParaRPr lang="en-US" dirty="0" smtClean="0">
              <a:latin typeface="Museo Sans For Dell" pitchFamily="2" charset="0"/>
            </a:endParaRPr>
          </a:p>
          <a:p>
            <a:r>
              <a:rPr lang="en-US" dirty="0" smtClean="0">
                <a:latin typeface="Museo Sans For Dell" pitchFamily="2" charset="0"/>
              </a:rPr>
              <a:t>We know that first and foremost you want an </a:t>
            </a:r>
            <a:r>
              <a:rPr lang="en-US" b="1" dirty="0" smtClean="0">
                <a:latin typeface="Museo Sans For Dell" pitchFamily="2" charset="0"/>
              </a:rPr>
              <a:t>open</a:t>
            </a:r>
            <a:r>
              <a:rPr lang="en-US" dirty="0" smtClean="0">
                <a:latin typeface="Museo Sans For Dell" pitchFamily="2" charset="0"/>
              </a:rPr>
              <a:t> environment because you don’t want to be trapped by a single vendor. So every step of the way we’re going to continue to deliver open and scalable networking solutions that increase give you more flexibility and agility.  We are driving to increase </a:t>
            </a:r>
            <a:r>
              <a:rPr lang="en-US" b="1" dirty="0" smtClean="0">
                <a:latin typeface="Museo Sans For Dell" pitchFamily="2" charset="0"/>
              </a:rPr>
              <a:t>operational efficiencies </a:t>
            </a:r>
            <a:r>
              <a:rPr lang="en-US" dirty="0" smtClean="0">
                <a:latin typeface="Museo Sans For Dell" pitchFamily="2" charset="0"/>
              </a:rPr>
              <a:t>that address the dynamic business workloads you have today, whether they are increasing or decreasing, dramatically or otherwise. </a:t>
            </a:r>
          </a:p>
          <a:p>
            <a:endParaRPr lang="en-US" dirty="0" smtClean="0"/>
          </a:p>
          <a:p>
            <a:r>
              <a:rPr lang="en-US" dirty="0" smtClean="0"/>
              <a:t>Hardware, software, a spectrum of networking services, and the right mix of partners let empowers you to:</a:t>
            </a:r>
          </a:p>
          <a:p>
            <a:endParaRPr lang="en-US" dirty="0" smtClean="0"/>
          </a:p>
          <a:p>
            <a:r>
              <a:rPr lang="en-US" dirty="0" smtClean="0"/>
              <a:t>•	Simplify your network</a:t>
            </a:r>
          </a:p>
          <a:p>
            <a:r>
              <a:rPr lang="en-US" dirty="0" smtClean="0"/>
              <a:t>•	Leverage your existing deployment to build on what you have by leveraging your existing deployments</a:t>
            </a:r>
          </a:p>
          <a:p>
            <a:r>
              <a:rPr lang="en-US" dirty="0" smtClean="0"/>
              <a:t>•	Meet changing needs easily and cost effectively</a:t>
            </a:r>
          </a:p>
          <a:p>
            <a:r>
              <a:rPr lang="en-US" dirty="0" smtClean="0"/>
              <a:t>•	Build for tomorrow as well as today with extensibility for tomorrow</a:t>
            </a:r>
          </a:p>
          <a:p>
            <a:endParaRPr lang="en-US" dirty="0" smtClean="0"/>
          </a:p>
          <a:p>
            <a:r>
              <a:rPr lang="en-US" dirty="0" smtClean="0"/>
              <a:t>Dell's Networking Solutions include support at every phase, from informational workshops, needs assessment and design, to implementation and ongoing support and maintenance. </a:t>
            </a:r>
          </a:p>
          <a:p>
            <a:endParaRPr lang="en-US" dirty="0" smtClean="0"/>
          </a:p>
          <a:p>
            <a:r>
              <a:rPr lang="en-US" dirty="0" smtClean="0"/>
              <a:t>Build for your future using what you have now. Simplify your network and boost agility and performance. Lower management costs and free your staff to innovate.</a:t>
            </a:r>
          </a:p>
        </p:txBody>
      </p:sp>
      <p:sp>
        <p:nvSpPr>
          <p:cNvPr id="4" name="Date Placeholder 3"/>
          <p:cNvSpPr>
            <a:spLocks noGrp="1"/>
          </p:cNvSpPr>
          <p:nvPr>
            <p:ph type="dt" idx="10"/>
          </p:nvPr>
        </p:nvSpPr>
        <p:spPr/>
        <p:txBody>
          <a:bodyPr/>
          <a:lstStyle/>
          <a:p>
            <a:pPr>
              <a:defRPr/>
            </a:pPr>
            <a:endParaRPr lang="en-US" dirty="0">
              <a:solidFill>
                <a:prstClr val="black"/>
              </a:solidFill>
            </a:endParaRPr>
          </a:p>
        </p:txBody>
      </p:sp>
      <p:sp>
        <p:nvSpPr>
          <p:cNvPr id="5" name="Slide Number Placeholder 4"/>
          <p:cNvSpPr>
            <a:spLocks noGrp="1"/>
          </p:cNvSpPr>
          <p:nvPr>
            <p:ph type="sldNum" sz="quarter" idx="11"/>
          </p:nvPr>
        </p:nvSpPr>
        <p:spPr/>
        <p:txBody>
          <a:bodyPr/>
          <a:lstStyle/>
          <a:p>
            <a:pPr>
              <a:defRPr/>
            </a:pPr>
            <a:fld id="{FA04BB6B-BEDE-48E4-970F-8DFC0D4B5AE7}" type="slidenum">
              <a:rPr lang="en-US" smtClean="0">
                <a:solidFill>
                  <a:prstClr val="black"/>
                </a:solidFill>
              </a:rPr>
              <a:pPr>
                <a:defRPr/>
              </a:pPr>
              <a:t>35</a:t>
            </a:fld>
            <a:endParaRPr lang="en-US" dirty="0">
              <a:solidFill>
                <a:prstClr val="black"/>
              </a:solidFill>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63638" y="693738"/>
            <a:ext cx="4743450" cy="3557587"/>
          </a:xfrm>
        </p:spPr>
      </p:sp>
      <p:sp>
        <p:nvSpPr>
          <p:cNvPr id="3" name="Notes Placeholder 2"/>
          <p:cNvSpPr>
            <a:spLocks noGrp="1"/>
          </p:cNvSpPr>
          <p:nvPr>
            <p:ph type="body" idx="1"/>
          </p:nvPr>
        </p:nvSpPr>
        <p:spPr/>
        <p:txBody>
          <a:bodyPr>
            <a:normAutofit/>
          </a:bodyPr>
          <a:lstStyle/>
          <a:p>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FA04BB6B-BEDE-48E4-970F-8DFC0D4B5AE7}" type="slidenum">
              <a:rPr lang="en-US" smtClean="0">
                <a:solidFill>
                  <a:prstClr val="black"/>
                </a:solidFill>
              </a:rPr>
              <a:pPr>
                <a:defRPr/>
              </a:pPr>
              <a:t>36</a:t>
            </a:fld>
            <a:endParaRPr lang="en-US" dirty="0">
              <a:solidFill>
                <a:prstClr val="black"/>
              </a:solidFill>
            </a:endParaRPr>
          </a:p>
        </p:txBody>
      </p:sp>
      <p:sp>
        <p:nvSpPr>
          <p:cNvPr id="5" name="Date Placeholder 4"/>
          <p:cNvSpPr>
            <a:spLocks noGrp="1"/>
          </p:cNvSpPr>
          <p:nvPr>
            <p:ph type="dt" idx="11"/>
          </p:nvPr>
        </p:nvSpPr>
        <p:spPr/>
        <p:txBody>
          <a:bodyPr/>
          <a:lstStyle/>
          <a:p>
            <a:pPr>
              <a:defRPr/>
            </a:pPr>
            <a:endParaRPr lang="en-US" dirty="0">
              <a:solidFill>
                <a:prstClr val="black"/>
              </a:solidFill>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Major</a:t>
            </a:r>
            <a:r>
              <a:rPr lang="en-US" baseline="0" dirty="0" smtClean="0"/>
              <a:t> points</a:t>
            </a:r>
          </a:p>
          <a:p>
            <a:pPr marL="174722" indent="-174722">
              <a:buFontTx/>
              <a:buChar char="-"/>
            </a:pPr>
            <a:r>
              <a:rPr lang="en-US" baseline="0" dirty="0" smtClean="0"/>
              <a:t>It is no accident that Dell “happened upon” networking – businesses depend on it today more than ever before</a:t>
            </a:r>
          </a:p>
          <a:p>
            <a:pPr marL="174722" indent="-174722">
              <a:buFontTx/>
              <a:buChar char="-"/>
            </a:pPr>
            <a:r>
              <a:rPr lang="en-US" baseline="0" dirty="0" smtClean="0"/>
              <a:t>Why us? Because we occupy a unique area in the market</a:t>
            </a:r>
          </a:p>
          <a:p>
            <a:pPr marL="174722" indent="-174722">
              <a:buFontTx/>
              <a:buChar char="-"/>
            </a:pPr>
            <a:r>
              <a:rPr lang="en-US" baseline="0" dirty="0" smtClean="0"/>
              <a:t>Why now? – because intelligence is moving from the laptop to the network. The rules of the game are changing and the incumbent is no longer granted a shoe in. We have uniqueness to take advantage of market conditions.</a:t>
            </a:r>
          </a:p>
          <a:p>
            <a:pPr marL="174722" indent="-174722">
              <a:buFontTx/>
              <a:buChar char="-"/>
            </a:pPr>
            <a:r>
              <a:rPr lang="en-US" baseline="0" dirty="0" smtClean="0"/>
              <a:t>Market conditions + trends + our advantage = the Dell choice</a:t>
            </a:r>
          </a:p>
        </p:txBody>
      </p:sp>
      <p:sp>
        <p:nvSpPr>
          <p:cNvPr id="4" name="Slide Number Placeholder 3"/>
          <p:cNvSpPr>
            <a:spLocks noGrp="1"/>
          </p:cNvSpPr>
          <p:nvPr>
            <p:ph type="sldNum" sz="quarter" idx="10"/>
          </p:nvPr>
        </p:nvSpPr>
        <p:spPr/>
        <p:txBody>
          <a:bodyPr/>
          <a:lstStyle/>
          <a:p>
            <a:pPr>
              <a:defRPr/>
            </a:pPr>
            <a:fld id="{FA04BB6B-BEDE-48E4-970F-8DFC0D4B5AE7}" type="slidenum">
              <a:rPr lang="en-US" smtClean="0">
                <a:solidFill>
                  <a:prstClr val="black"/>
                </a:solidFill>
              </a:rPr>
              <a:pPr>
                <a:defRPr/>
              </a:pPr>
              <a:t>3</a:t>
            </a:fld>
            <a:endParaRPr lang="en-US">
              <a:solidFill>
                <a:prstClr val="black"/>
              </a:solidFill>
            </a:endParaRPr>
          </a:p>
        </p:txBody>
      </p:sp>
    </p:spTree>
    <p:extLst>
      <p:ext uri="{BB962C8B-B14F-4D97-AF65-F5344CB8AC3E}">
        <p14:creationId xmlns:p14="http://schemas.microsoft.com/office/powerpoint/2010/main" val="17617265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pPr defTabSz="924980">
              <a:defRPr/>
            </a:pPr>
            <a:r>
              <a:rPr lang="en-US" b="1" dirty="0" smtClean="0">
                <a:latin typeface="Trebuchet MS" pitchFamily="34" charset="0"/>
              </a:rPr>
              <a:t>MAIN MESSAGE:</a:t>
            </a:r>
          </a:p>
          <a:p>
            <a:pPr defTabSz="924980">
              <a:defRPr/>
            </a:pPr>
            <a:r>
              <a:rPr lang="en-US" dirty="0" smtClean="0">
                <a:latin typeface="Trebuchet MS" pitchFamily="34" charset="0"/>
              </a:rPr>
              <a:t>In </a:t>
            </a:r>
            <a:r>
              <a:rPr lang="en-US" b="1" dirty="0" smtClean="0">
                <a:latin typeface="Trebuchet MS" pitchFamily="34" charset="0"/>
              </a:rPr>
              <a:t>contemplating</a:t>
            </a:r>
            <a:r>
              <a:rPr lang="en-US" dirty="0" smtClean="0">
                <a:latin typeface="Trebuchet MS" pitchFamily="34" charset="0"/>
              </a:rPr>
              <a:t> virtualization in particular and the network in general, there are several key challenges we must acknowledge and plan for in order to architect the network for the business ahead.</a:t>
            </a:r>
          </a:p>
          <a:p>
            <a:pPr eaLnBrk="0" fontAlgn="base" hangingPunct="0"/>
            <a:endParaRPr lang="en-US" dirty="0" smtClean="0">
              <a:latin typeface="Trebuchet MS" pitchFamily="34" charset="0"/>
            </a:endParaRPr>
          </a:p>
          <a:p>
            <a:pPr eaLnBrk="0" fontAlgn="base" hangingPunct="0"/>
            <a:r>
              <a:rPr lang="en-US" b="1" dirty="0" smtClean="0">
                <a:latin typeface="Trebuchet MS" pitchFamily="34" charset="0"/>
              </a:rPr>
              <a:t>CLICK! First</a:t>
            </a:r>
            <a:r>
              <a:rPr lang="en-US" dirty="0" smtClean="0">
                <a:latin typeface="Trebuchet MS" pitchFamily="34" charset="0"/>
              </a:rPr>
              <a:t>, there are more users. Because of the mobility of these users, an </a:t>
            </a:r>
            <a:r>
              <a:rPr lang="en-US" b="1" dirty="0" smtClean="0">
                <a:latin typeface="Trebuchet MS" pitchFamily="34" charset="0"/>
              </a:rPr>
              <a:t>CLICK!</a:t>
            </a:r>
            <a:r>
              <a:rPr lang="en-US" b="1" baseline="0" dirty="0" smtClean="0">
                <a:latin typeface="Trebuchet MS" pitchFamily="34" charset="0"/>
              </a:rPr>
              <a:t> </a:t>
            </a:r>
            <a:r>
              <a:rPr lang="en-US" b="1" dirty="0" smtClean="0">
                <a:latin typeface="Trebuchet MS" pitchFamily="34" charset="0"/>
              </a:rPr>
              <a:t>organization’s</a:t>
            </a:r>
            <a:r>
              <a:rPr lang="en-US" dirty="0" smtClean="0">
                <a:latin typeface="Trebuchet MS" pitchFamily="34" charset="0"/>
              </a:rPr>
              <a:t> network must scale further than ever before. </a:t>
            </a:r>
            <a:r>
              <a:rPr lang="en-US" b="1" dirty="0" smtClean="0">
                <a:latin typeface="Trebuchet MS" pitchFamily="34" charset="0"/>
              </a:rPr>
              <a:t>CLICK!</a:t>
            </a:r>
            <a:r>
              <a:rPr lang="en-US" b="1" baseline="0" dirty="0" smtClean="0">
                <a:latin typeface="Trebuchet MS" pitchFamily="34" charset="0"/>
              </a:rPr>
              <a:t>  </a:t>
            </a:r>
            <a:r>
              <a:rPr lang="en-US" b="1" dirty="0" smtClean="0">
                <a:latin typeface="Trebuchet MS" pitchFamily="34" charset="0"/>
              </a:rPr>
              <a:t>These</a:t>
            </a:r>
            <a:r>
              <a:rPr lang="en-US" dirty="0" smtClean="0">
                <a:latin typeface="Trebuchet MS" pitchFamily="34" charset="0"/>
              </a:rPr>
              <a:t> users are also accessing the network with multiple devices, from traditional, corporate-issued PCs and laptops, as well as from third-party and unmanaged endpoint devices like tablets and smartphones.  </a:t>
            </a:r>
          </a:p>
          <a:p>
            <a:pPr eaLnBrk="0" fontAlgn="base" hangingPunct="0"/>
            <a:endParaRPr lang="en-US" dirty="0" smtClean="0">
              <a:latin typeface="Trebuchet MS" pitchFamily="34" charset="0"/>
            </a:endParaRPr>
          </a:p>
          <a:p>
            <a:pPr eaLnBrk="0" fontAlgn="base" hangingPunct="0"/>
            <a:r>
              <a:rPr lang="en-US" b="1" dirty="0" smtClean="0">
                <a:latin typeface="Trebuchet MS" pitchFamily="34" charset="0"/>
              </a:rPr>
              <a:t>CLICK!</a:t>
            </a:r>
            <a:r>
              <a:rPr lang="en-US" b="1" baseline="0" dirty="0" smtClean="0">
                <a:latin typeface="Trebuchet MS" pitchFamily="34" charset="0"/>
              </a:rPr>
              <a:t> </a:t>
            </a:r>
            <a:r>
              <a:rPr lang="en-US" dirty="0" smtClean="0">
                <a:latin typeface="Trebuchet MS" pitchFamily="34" charset="0"/>
              </a:rPr>
              <a:t>And </a:t>
            </a:r>
            <a:r>
              <a:rPr lang="en-US" b="1" dirty="0" smtClean="0">
                <a:latin typeface="Trebuchet MS" pitchFamily="34" charset="0"/>
              </a:rPr>
              <a:t>finally</a:t>
            </a:r>
            <a:r>
              <a:rPr lang="en-US" dirty="0" smtClean="0">
                <a:latin typeface="Trebuchet MS" pitchFamily="34" charset="0"/>
              </a:rPr>
              <a:t>, there are also more mission-critical applications than ever before; and today, many of them are housed in the cloud. This requires a network not only to scale to different users at different locations on different devices, but also to do so in a way that end-users have an LAN-like experience with complete security, regardless of their location.</a:t>
            </a:r>
          </a:p>
        </p:txBody>
      </p:sp>
      <p:sp>
        <p:nvSpPr>
          <p:cNvPr id="4" name="Date Placeholder 3"/>
          <p:cNvSpPr>
            <a:spLocks noGrp="1"/>
          </p:cNvSpPr>
          <p:nvPr>
            <p:ph type="dt" idx="10"/>
          </p:nvPr>
        </p:nvSpPr>
        <p:spPr/>
        <p:txBody>
          <a:bodyPr/>
          <a:lstStyle/>
          <a:p>
            <a:pPr>
              <a:defRPr/>
            </a:pPr>
            <a:endParaRPr lang="en-US" dirty="0">
              <a:solidFill>
                <a:prstClr val="black"/>
              </a:solidFill>
            </a:endParaRPr>
          </a:p>
        </p:txBody>
      </p:sp>
      <p:sp>
        <p:nvSpPr>
          <p:cNvPr id="5" name="Slide Number Placeholder 4"/>
          <p:cNvSpPr>
            <a:spLocks noGrp="1"/>
          </p:cNvSpPr>
          <p:nvPr>
            <p:ph type="sldNum" sz="quarter" idx="11"/>
          </p:nvPr>
        </p:nvSpPr>
        <p:spPr/>
        <p:txBody>
          <a:bodyPr/>
          <a:lstStyle/>
          <a:p>
            <a:pPr>
              <a:defRPr/>
            </a:pPr>
            <a:fld id="{FA04BB6B-BEDE-48E4-970F-8DFC0D4B5AE7}" type="slidenum">
              <a:rPr lang="en-US" smtClean="0">
                <a:solidFill>
                  <a:prstClr val="black"/>
                </a:solidFill>
              </a:rPr>
              <a:pPr>
                <a:defRPr/>
              </a:pPr>
              <a:t>4</a:t>
            </a:fld>
            <a:endParaRPr lang="en-US" dirty="0">
              <a:solidFill>
                <a:prstClr val="black"/>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pPr defTabSz="890260" eaLnBrk="1" fontAlgn="auto" hangingPunct="1">
              <a:spcBef>
                <a:spcPts val="0"/>
              </a:spcBef>
              <a:spcAft>
                <a:spcPts val="0"/>
              </a:spcAft>
              <a:defRPr/>
            </a:pPr>
            <a:r>
              <a:rPr lang="en-US" sz="1900" b="1" kern="0" dirty="0">
                <a:solidFill>
                  <a:schemeClr val="accent1"/>
                </a:solidFill>
                <a:latin typeface="Museo For Dell" pitchFamily="2" charset="0"/>
                <a:ea typeface="Museo For Dell" pitchFamily="2" charset="0"/>
              </a:rPr>
              <a:t>What networking concerns are on the IT Managers mind?</a:t>
            </a:r>
          </a:p>
          <a:p>
            <a:pPr>
              <a:buFont typeface="Arial" pitchFamily="34" charset="0"/>
              <a:buChar char="•"/>
            </a:pPr>
            <a:r>
              <a:rPr lang="da-DK" sz="1900" dirty="0"/>
              <a:t> Affordability – building a new network from scratch is expensive.  </a:t>
            </a:r>
          </a:p>
          <a:p>
            <a:pPr>
              <a:buFont typeface="Arial" pitchFamily="34" charset="0"/>
              <a:buChar char="•"/>
            </a:pPr>
            <a:r>
              <a:rPr lang="da-DK" sz="1900" dirty="0"/>
              <a:t> Best in Class – Reliability and performance - I find it complex and I am not sure what products to include the solution that fits my needs and framework. </a:t>
            </a:r>
          </a:p>
          <a:p>
            <a:pPr>
              <a:buFont typeface="Arial" pitchFamily="34" charset="0"/>
              <a:buChar char="•"/>
            </a:pPr>
            <a:r>
              <a:rPr lang="da-DK" sz="1900" dirty="0"/>
              <a:t> Compatibility – How do I know that all these products are compatible and that the solution is scalable.</a:t>
            </a:r>
          </a:p>
          <a:p>
            <a:pPr defTabSz="890260" eaLnBrk="1" fontAlgn="auto" hangingPunct="1">
              <a:spcBef>
                <a:spcPts val="0"/>
              </a:spcBef>
              <a:spcAft>
                <a:spcPts val="0"/>
              </a:spcAft>
              <a:buFont typeface="Arial" pitchFamily="34" charset="0"/>
              <a:buChar char="•"/>
              <a:defRPr/>
            </a:pPr>
            <a:r>
              <a:rPr lang="da-DK" sz="1900" dirty="0"/>
              <a:t> Dependability - </a:t>
            </a:r>
            <a:r>
              <a:rPr lang="en-US" sz="1900" dirty="0">
                <a:solidFill>
                  <a:schemeClr val="bg2"/>
                </a:solidFill>
              </a:rPr>
              <a:t>Dell provides a </a:t>
            </a:r>
            <a:r>
              <a:rPr lang="en-US" sz="1900" b="1" dirty="0">
                <a:solidFill>
                  <a:schemeClr val="bg2"/>
                </a:solidFill>
              </a:rPr>
              <a:t>complete portfolio</a:t>
            </a:r>
            <a:r>
              <a:rPr lang="en-US" sz="1900" dirty="0">
                <a:solidFill>
                  <a:schemeClr val="bg2"/>
                </a:solidFill>
              </a:rPr>
              <a:t> of products providing ultimate </a:t>
            </a:r>
            <a:r>
              <a:rPr lang="en-US" sz="1900" b="1" dirty="0">
                <a:solidFill>
                  <a:schemeClr val="bg2"/>
                </a:solidFill>
              </a:rPr>
              <a:t>flexibility</a:t>
            </a:r>
            <a:r>
              <a:rPr lang="en-US" sz="1900" dirty="0">
                <a:solidFill>
                  <a:schemeClr val="bg2"/>
                </a:solidFill>
              </a:rPr>
              <a:t> and </a:t>
            </a:r>
            <a:r>
              <a:rPr lang="en-US" sz="1900" b="1" dirty="0">
                <a:solidFill>
                  <a:schemeClr val="bg2"/>
                </a:solidFill>
              </a:rPr>
              <a:t>interoperability, including mobility solutions.</a:t>
            </a:r>
            <a:endParaRPr lang="en-US" sz="1900" dirty="0">
              <a:solidFill>
                <a:schemeClr val="bg2"/>
              </a:solidFill>
            </a:endParaRPr>
          </a:p>
          <a:p>
            <a:pPr defTabSz="890260" eaLnBrk="1" fontAlgn="auto" hangingPunct="1">
              <a:spcBef>
                <a:spcPts val="0"/>
              </a:spcBef>
              <a:spcAft>
                <a:spcPts val="0"/>
              </a:spcAft>
              <a:buFont typeface="Arial" pitchFamily="34" charset="0"/>
              <a:buChar char="•"/>
              <a:defRPr/>
            </a:pPr>
            <a:r>
              <a:rPr lang="en-US" sz="1900" dirty="0">
                <a:solidFill>
                  <a:schemeClr val="bg2"/>
                </a:solidFill>
              </a:rPr>
              <a:t>  </a:t>
            </a:r>
            <a:r>
              <a:rPr lang="da-DK" sz="1900" dirty="0"/>
              <a:t>Ease-of-use - </a:t>
            </a:r>
            <a:r>
              <a:rPr lang="en-US" sz="1900" dirty="0">
                <a:solidFill>
                  <a:schemeClr val="bg1"/>
                </a:solidFill>
                <a:latin typeface="+mn-lt"/>
              </a:rPr>
              <a:t>Similar Command Line Interface (CLI) to Industry Standard Product Offerings: Min</a:t>
            </a:r>
            <a:r>
              <a:rPr lang="en-US" sz="1900" dirty="0">
                <a:solidFill>
                  <a:schemeClr val="tx2">
                    <a:lumMod val="65000"/>
                  </a:schemeClr>
                </a:solidFill>
                <a:latin typeface="+mn-lt"/>
              </a:rPr>
              <a:t>imal learning curve for fast deployment</a:t>
            </a:r>
            <a:endParaRPr lang="en-US" sz="1900" dirty="0"/>
          </a:p>
          <a:p>
            <a:endParaRPr lang="en-US" sz="1900" dirty="0"/>
          </a:p>
          <a:p>
            <a:r>
              <a:rPr lang="en-US" sz="1900" dirty="0"/>
              <a:t>Another aspect is that we’re all familiar with cloud and virtualization initiatives. Adding to the complexity and increased demand we mentioned previously, the network must scale to anywhere where business is done… from the data center… to campus locations… to remote facilities… to the mobile workforce.  Everything we do needs to scale everywhere  - and the center of gravity is the datacenter. </a:t>
            </a:r>
          </a:p>
          <a:p>
            <a:endParaRPr lang="en-US" sz="1900" dirty="0"/>
          </a:p>
          <a:p>
            <a:r>
              <a:rPr lang="en-US" sz="1900" dirty="0"/>
              <a:t>This is the basis out our discussion today – specifically the of how to solve for the increased demands being placed on the network in a way that is efficient, while also answering the current and future demands that will be required of the network.</a:t>
            </a:r>
          </a:p>
        </p:txBody>
      </p:sp>
      <p:sp>
        <p:nvSpPr>
          <p:cNvPr id="4" name="Slide Number Placeholder 3"/>
          <p:cNvSpPr>
            <a:spLocks noGrp="1"/>
          </p:cNvSpPr>
          <p:nvPr>
            <p:ph type="sldNum" sz="quarter" idx="10"/>
          </p:nvPr>
        </p:nvSpPr>
        <p:spPr/>
        <p:txBody>
          <a:bodyPr/>
          <a:lstStyle/>
          <a:p>
            <a:pPr>
              <a:defRPr/>
            </a:pPr>
            <a:fld id="{FA04BB6B-BEDE-48E4-970F-8DFC0D4B5AE7}" type="slidenum">
              <a:rPr lang="en-US" smtClean="0"/>
              <a:pPr>
                <a:defRPr/>
              </a:pPr>
              <a:t>5</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32500" lnSpcReduction="20000"/>
          </a:bodyPr>
          <a:lstStyle/>
          <a:p>
            <a:r>
              <a:rPr lang="en-US" b="1" dirty="0" smtClean="0"/>
              <a:t>Interactive</a:t>
            </a:r>
            <a:r>
              <a:rPr lang="en-US" b="1" baseline="0" dirty="0" smtClean="0"/>
              <a:t> Exercise</a:t>
            </a:r>
            <a:endParaRPr lang="en-US" b="1" dirty="0" smtClean="0"/>
          </a:p>
          <a:p>
            <a:r>
              <a:rPr lang="en-US" dirty="0" smtClean="0"/>
              <a:t>This</a:t>
            </a:r>
            <a:r>
              <a:rPr lang="en-US" baseline="0" dirty="0" smtClean="0"/>
              <a:t> is a simple </a:t>
            </a:r>
            <a:r>
              <a:rPr lang="en-US" b="1" baseline="0" dirty="0" smtClean="0"/>
              <a:t>pop quiz </a:t>
            </a:r>
            <a:r>
              <a:rPr lang="en-US" baseline="0" dirty="0" smtClean="0"/>
              <a:t>for those in the audience.  Ask audience to raise hands if you could explain what the networking terms that flashes on the screen means.  The point is to have the audience acknowledge by the end of the build </a:t>
            </a:r>
          </a:p>
          <a:p>
            <a:r>
              <a:rPr lang="da-DK" baseline="0" dirty="0" smtClean="0"/>
              <a:t>that it demands specilaist skills to build a network correctly that optimizes all components in your environment. </a:t>
            </a:r>
          </a:p>
          <a:p>
            <a:r>
              <a:rPr lang="da-DK" b="1" baseline="0" dirty="0" smtClean="0"/>
              <a:t>Dell can help!</a:t>
            </a:r>
            <a:endParaRPr lang="en-US" b="1" baseline="0" dirty="0" smtClean="0"/>
          </a:p>
          <a:p>
            <a:endParaRPr lang="en-US" baseline="0" dirty="0" smtClean="0"/>
          </a:p>
          <a:p>
            <a:r>
              <a:rPr lang="en-US" baseline="0" dirty="0" smtClean="0"/>
              <a:t>Acronym Cheat Sheet:</a:t>
            </a:r>
          </a:p>
          <a:p>
            <a:r>
              <a:rPr lang="en-US" dirty="0" smtClean="0">
                <a:latin typeface="Museo Sans For Dell" pitchFamily="2" charset="0"/>
              </a:rPr>
              <a:t>802.1P – IEEE workgroup focused on adding traffic class expediting traffic (prioritization)</a:t>
            </a:r>
            <a:r>
              <a:rPr lang="en-US" dirty="0" smtClean="0"/>
              <a:t> </a:t>
            </a:r>
          </a:p>
          <a:p>
            <a:r>
              <a:rPr lang="en-US" dirty="0" smtClean="0">
                <a:latin typeface="Museo Sans For Dell" pitchFamily="2" charset="0"/>
              </a:rPr>
              <a:t>802.1Q - IEEE working group defining virtual LANs on an Ethernet network</a:t>
            </a:r>
            <a:r>
              <a:rPr lang="en-US" dirty="0" smtClean="0"/>
              <a:t> </a:t>
            </a:r>
            <a:r>
              <a:rPr lang="en-US" dirty="0" smtClean="0">
                <a:latin typeface="Museo Sans For Dell" pitchFamily="2" charset="0"/>
              </a:rPr>
              <a:t>Access Layer - Also known as Layer 1 of the OSI model</a:t>
            </a:r>
            <a:r>
              <a:rPr lang="en-US" dirty="0" smtClean="0"/>
              <a:t> </a:t>
            </a:r>
          </a:p>
          <a:p>
            <a:r>
              <a:rPr lang="en-US" dirty="0" smtClean="0">
                <a:latin typeface="Museo Sans For Dell" pitchFamily="2" charset="0"/>
              </a:rPr>
              <a:t>ACL- Access Control List</a:t>
            </a:r>
            <a:r>
              <a:rPr lang="en-US" dirty="0" smtClean="0"/>
              <a:t> </a:t>
            </a:r>
          </a:p>
          <a:p>
            <a:r>
              <a:rPr lang="en-US" dirty="0" smtClean="0">
                <a:latin typeface="Museo Sans For Dell" pitchFamily="2" charset="0"/>
              </a:rPr>
              <a:t>ARP – Address Resolution Protocol</a:t>
            </a:r>
            <a:r>
              <a:rPr lang="en-US" dirty="0" smtClean="0"/>
              <a:t> </a:t>
            </a:r>
          </a:p>
          <a:p>
            <a:r>
              <a:rPr lang="en-US" dirty="0" smtClean="0">
                <a:latin typeface="Museo Sans For Dell" pitchFamily="2" charset="0"/>
              </a:rPr>
              <a:t>ASIC – Application Specific Integrated Circuit</a:t>
            </a:r>
            <a:r>
              <a:rPr lang="en-US" dirty="0" smtClean="0"/>
              <a:t> </a:t>
            </a:r>
            <a:r>
              <a:rPr lang="en-US" dirty="0" smtClean="0">
                <a:latin typeface="Museo Sans For Dell" pitchFamily="2" charset="0"/>
              </a:rPr>
              <a:t>Backbone - Term used to describe the connections between various elements of a network</a:t>
            </a:r>
            <a:r>
              <a:rPr lang="en-US" dirty="0" smtClean="0"/>
              <a:t> </a:t>
            </a:r>
          </a:p>
          <a:p>
            <a:r>
              <a:rPr lang="en-US" dirty="0" smtClean="0">
                <a:latin typeface="Museo Sans For Dell" pitchFamily="2" charset="0"/>
              </a:rPr>
              <a:t>BCAST Storm - an event in a network where broadcast traffic overwhelms switches or hosts with broadcast packets</a:t>
            </a:r>
            <a:r>
              <a:rPr lang="en-US" dirty="0" smtClean="0"/>
              <a:t> </a:t>
            </a:r>
          </a:p>
          <a:p>
            <a:r>
              <a:rPr lang="en-US" dirty="0" smtClean="0">
                <a:latin typeface="Museo Sans For Dell" pitchFamily="2" charset="0"/>
              </a:rPr>
              <a:t>BGP - Border Gateway Protocol</a:t>
            </a:r>
            <a:r>
              <a:rPr lang="en-US" dirty="0" smtClean="0"/>
              <a:t> </a:t>
            </a:r>
          </a:p>
          <a:p>
            <a:r>
              <a:rPr lang="en-US" dirty="0" smtClean="0">
                <a:latin typeface="Museo Sans For Dell" pitchFamily="2" charset="0"/>
              </a:rPr>
              <a:t>CAM Table - Content Addressable Memory Table</a:t>
            </a:r>
            <a:r>
              <a:rPr lang="en-US" dirty="0" smtClean="0"/>
              <a:t> </a:t>
            </a:r>
          </a:p>
          <a:p>
            <a:r>
              <a:rPr lang="en-US" dirty="0" smtClean="0">
                <a:latin typeface="Museo Sans For Dell" pitchFamily="2" charset="0"/>
              </a:rPr>
              <a:t>CDP - Cisco Discovery Protocol</a:t>
            </a:r>
            <a:r>
              <a:rPr lang="en-US" dirty="0" smtClean="0"/>
              <a:t> </a:t>
            </a:r>
          </a:p>
          <a:p>
            <a:r>
              <a:rPr lang="en-US" dirty="0" smtClean="0">
                <a:latin typeface="Museo Sans For Dell" pitchFamily="2" charset="0"/>
              </a:rPr>
              <a:t>CIDR - Classless Inter-Domain Routing</a:t>
            </a:r>
            <a:r>
              <a:rPr lang="en-US" dirty="0" smtClean="0"/>
              <a:t> </a:t>
            </a:r>
          </a:p>
          <a:p>
            <a:r>
              <a:rPr lang="en-US" dirty="0" smtClean="0">
                <a:latin typeface="Museo Sans For Dell" pitchFamily="2" charset="0"/>
              </a:rPr>
              <a:t>CLI – Command Line Interface</a:t>
            </a:r>
            <a:r>
              <a:rPr lang="en-US" dirty="0" smtClean="0"/>
              <a:t> </a:t>
            </a:r>
          </a:p>
          <a:p>
            <a:r>
              <a:rPr lang="en-US" dirty="0" smtClean="0">
                <a:latin typeface="Museo Sans For Dell" pitchFamily="2" charset="0"/>
              </a:rPr>
              <a:t>CNA – Converged Network Adaptor</a:t>
            </a:r>
            <a:r>
              <a:rPr lang="en-US" dirty="0" smtClean="0"/>
              <a:t> </a:t>
            </a:r>
          </a:p>
          <a:p>
            <a:r>
              <a:rPr lang="en-US" dirty="0" smtClean="0">
                <a:latin typeface="Museo Sans For Dell" pitchFamily="2" charset="0"/>
              </a:rPr>
              <a:t>Convergence - A term used to describe the coming together of multiple things; for example converging of storage protocols like </a:t>
            </a:r>
            <a:r>
              <a:rPr lang="en-US" dirty="0" err="1" smtClean="0">
                <a:latin typeface="Museo Sans For Dell" pitchFamily="2" charset="0"/>
              </a:rPr>
              <a:t>iSCSI</a:t>
            </a:r>
            <a:r>
              <a:rPr lang="en-US" dirty="0" smtClean="0">
                <a:latin typeface="Museo Sans For Dell" pitchFamily="2" charset="0"/>
              </a:rPr>
              <a:t>, FC &amp; Ethernet.  Also used for Voice, Video &amp; Data.</a:t>
            </a:r>
            <a:r>
              <a:rPr lang="en-US" dirty="0" smtClean="0"/>
              <a:t> </a:t>
            </a:r>
            <a:r>
              <a:rPr lang="en-US" dirty="0" smtClean="0">
                <a:latin typeface="Museo Sans For Dell" pitchFamily="2" charset="0"/>
              </a:rPr>
              <a:t>Core - Usually the center of a network that connects multiple network segments together</a:t>
            </a:r>
            <a:r>
              <a:rPr lang="en-US" dirty="0" smtClean="0"/>
              <a:t> </a:t>
            </a:r>
          </a:p>
          <a:p>
            <a:r>
              <a:rPr lang="en-US" dirty="0" smtClean="0">
                <a:latin typeface="Museo Sans For Dell" pitchFamily="2" charset="0"/>
              </a:rPr>
              <a:t>DCB - Data Center Bridging</a:t>
            </a:r>
            <a:r>
              <a:rPr lang="en-US" dirty="0" smtClean="0"/>
              <a:t> </a:t>
            </a:r>
          </a:p>
          <a:p>
            <a:r>
              <a:rPr lang="en-US" dirty="0" err="1" smtClean="0">
                <a:latin typeface="Museo Sans For Dell" pitchFamily="2" charset="0"/>
              </a:rPr>
              <a:t>DCBx</a:t>
            </a:r>
            <a:r>
              <a:rPr lang="en-US" dirty="0" smtClean="0">
                <a:latin typeface="Museo Sans For Dell" pitchFamily="2" charset="0"/>
              </a:rPr>
              <a:t> - Data Center Bridging </a:t>
            </a:r>
            <a:r>
              <a:rPr lang="en-US" dirty="0" err="1" smtClean="0">
                <a:latin typeface="Museo Sans For Dell" pitchFamily="2" charset="0"/>
              </a:rPr>
              <a:t>eXchange</a:t>
            </a:r>
            <a:r>
              <a:rPr lang="en-US" dirty="0" smtClean="0"/>
              <a:t> </a:t>
            </a:r>
          </a:p>
          <a:p>
            <a:r>
              <a:rPr lang="en-US" dirty="0" smtClean="0">
                <a:latin typeface="Museo Sans For Dell" pitchFamily="2" charset="0"/>
              </a:rPr>
              <a:t>DR – Designated Router</a:t>
            </a:r>
            <a:r>
              <a:rPr lang="en-US" dirty="0" smtClean="0"/>
              <a:t> </a:t>
            </a:r>
          </a:p>
          <a:p>
            <a:r>
              <a:rPr lang="en-US" dirty="0" smtClean="0">
                <a:latin typeface="Museo Sans For Dell" pitchFamily="2" charset="0"/>
              </a:rPr>
              <a:t>DVMRP – Distant Vector Multicast Routing Protocol</a:t>
            </a:r>
            <a:r>
              <a:rPr lang="en-US" dirty="0" smtClean="0"/>
              <a:t> </a:t>
            </a:r>
          </a:p>
          <a:p>
            <a:r>
              <a:rPr lang="en-US" dirty="0" smtClean="0">
                <a:latin typeface="Museo Sans For Dell" pitchFamily="2" charset="0"/>
              </a:rPr>
              <a:t>EGP - </a:t>
            </a:r>
            <a:r>
              <a:rPr lang="en-US" dirty="0" err="1" smtClean="0">
                <a:latin typeface="Museo Sans For Dell" pitchFamily="2" charset="0"/>
              </a:rPr>
              <a:t>Exterier</a:t>
            </a:r>
            <a:r>
              <a:rPr lang="en-US" dirty="0" smtClean="0">
                <a:latin typeface="Museo Sans For Dell" pitchFamily="2" charset="0"/>
              </a:rPr>
              <a:t> Gateway Protocol</a:t>
            </a:r>
            <a:r>
              <a:rPr lang="en-US" dirty="0" smtClean="0"/>
              <a:t> </a:t>
            </a:r>
          </a:p>
          <a:p>
            <a:r>
              <a:rPr lang="en-US" dirty="0" smtClean="0">
                <a:latin typeface="Museo Sans For Dell" pitchFamily="2" charset="0"/>
              </a:rPr>
              <a:t>EIGRP – Enhanced Interior Gateway Routing Protocol</a:t>
            </a:r>
            <a:r>
              <a:rPr lang="en-US" dirty="0" smtClean="0"/>
              <a:t> </a:t>
            </a:r>
          </a:p>
          <a:p>
            <a:r>
              <a:rPr lang="en-US" dirty="0" smtClean="0">
                <a:latin typeface="Museo Sans For Dell" pitchFamily="2" charset="0"/>
              </a:rPr>
              <a:t>ETS - Enhanced Transmission System; defined in 802.1Qaz</a:t>
            </a:r>
            <a:r>
              <a:rPr lang="en-US" dirty="0" smtClean="0"/>
              <a:t> </a:t>
            </a:r>
          </a:p>
          <a:p>
            <a:r>
              <a:rPr lang="en-US" dirty="0" err="1" smtClean="0">
                <a:latin typeface="Museo Sans For Dell" pitchFamily="2" charset="0"/>
              </a:rPr>
              <a:t>FCoE</a:t>
            </a:r>
            <a:r>
              <a:rPr lang="en-US" dirty="0" smtClean="0">
                <a:latin typeface="Museo Sans For Dell" pitchFamily="2" charset="0"/>
              </a:rPr>
              <a:t> - </a:t>
            </a:r>
            <a:r>
              <a:rPr lang="en-US" dirty="0" err="1" smtClean="0">
                <a:latin typeface="Museo Sans For Dell" pitchFamily="2" charset="0"/>
              </a:rPr>
              <a:t>Fibre</a:t>
            </a:r>
            <a:r>
              <a:rPr lang="en-US" dirty="0" smtClean="0">
                <a:latin typeface="Museo Sans For Dell" pitchFamily="2" charset="0"/>
              </a:rPr>
              <a:t> Channel over Ethernet</a:t>
            </a:r>
            <a:r>
              <a:rPr lang="en-US" dirty="0" smtClean="0"/>
              <a:t> </a:t>
            </a:r>
          </a:p>
          <a:p>
            <a:r>
              <a:rPr lang="en-US" dirty="0" err="1" smtClean="0">
                <a:latin typeface="Museo Sans For Dell" pitchFamily="2" charset="0"/>
              </a:rPr>
              <a:t>FCoE</a:t>
            </a:r>
            <a:r>
              <a:rPr lang="en-US" dirty="0" smtClean="0">
                <a:latin typeface="Museo Sans For Dell" pitchFamily="2" charset="0"/>
              </a:rPr>
              <a:t> Transit - A technique of transporting </a:t>
            </a:r>
            <a:r>
              <a:rPr lang="en-US" dirty="0" err="1" smtClean="0">
                <a:latin typeface="Museo Sans For Dell" pitchFamily="2" charset="0"/>
              </a:rPr>
              <a:t>Fibre</a:t>
            </a:r>
            <a:r>
              <a:rPr lang="en-US" dirty="0" smtClean="0">
                <a:latin typeface="Museo Sans For Dell" pitchFamily="2" charset="0"/>
              </a:rPr>
              <a:t> Channel over Ethernet without interacting directly with the </a:t>
            </a:r>
            <a:r>
              <a:rPr lang="en-US" dirty="0" err="1" smtClean="0">
                <a:latin typeface="Museo Sans For Dell" pitchFamily="2" charset="0"/>
              </a:rPr>
              <a:t>Fibre</a:t>
            </a:r>
            <a:r>
              <a:rPr lang="en-US" dirty="0" smtClean="0">
                <a:latin typeface="Museo Sans For Dell" pitchFamily="2" charset="0"/>
              </a:rPr>
              <a:t> Channel Fabric</a:t>
            </a:r>
            <a:r>
              <a:rPr lang="en-US" dirty="0" smtClean="0"/>
              <a:t> </a:t>
            </a:r>
          </a:p>
          <a:p>
            <a:r>
              <a:rPr lang="en-US" dirty="0" smtClean="0">
                <a:latin typeface="Museo Sans For Dell" pitchFamily="2" charset="0"/>
              </a:rPr>
              <a:t>FTOS – Force 10 Operating System</a:t>
            </a:r>
            <a:r>
              <a:rPr lang="en-US" dirty="0" smtClean="0"/>
              <a:t> </a:t>
            </a:r>
          </a:p>
          <a:p>
            <a:r>
              <a:rPr lang="en-US" dirty="0" smtClean="0">
                <a:latin typeface="Museo Sans For Dell" pitchFamily="2" charset="0"/>
              </a:rPr>
              <a:t>GRE - Generic Route Encapsulation</a:t>
            </a:r>
            <a:r>
              <a:rPr lang="en-US" dirty="0" smtClean="0"/>
              <a:t> </a:t>
            </a:r>
            <a:r>
              <a:rPr lang="en-US" dirty="0" smtClean="0">
                <a:latin typeface="Museo Sans For Dell" pitchFamily="2" charset="0"/>
              </a:rPr>
              <a:t>Hello Timers - A timer used by various protocols to announce </a:t>
            </a:r>
            <a:r>
              <a:rPr lang="en-US" dirty="0" smtClean="0"/>
              <a:t> </a:t>
            </a:r>
          </a:p>
          <a:p>
            <a:r>
              <a:rPr lang="en-US" dirty="0" smtClean="0">
                <a:latin typeface="Museo Sans For Dell" pitchFamily="2" charset="0"/>
              </a:rPr>
              <a:t>IGMP – Internet Group Management</a:t>
            </a:r>
            <a:r>
              <a:rPr lang="en-US" dirty="0" smtClean="0"/>
              <a:t> </a:t>
            </a:r>
          </a:p>
          <a:p>
            <a:r>
              <a:rPr lang="en-US" dirty="0" smtClean="0">
                <a:latin typeface="Museo Sans For Dell" pitchFamily="2" charset="0"/>
              </a:rPr>
              <a:t>IGMP Snooping – Layer 2 method of identifying multicast requests</a:t>
            </a:r>
            <a:r>
              <a:rPr lang="en-US" dirty="0" smtClean="0"/>
              <a:t> </a:t>
            </a:r>
          </a:p>
          <a:p>
            <a:r>
              <a:rPr lang="en-US" dirty="0" smtClean="0">
                <a:latin typeface="Museo Sans For Dell" pitchFamily="2" charset="0"/>
              </a:rPr>
              <a:t>IGP – Interior Gateway Protocol</a:t>
            </a:r>
            <a:r>
              <a:rPr lang="en-US" dirty="0" smtClean="0"/>
              <a:t> </a:t>
            </a:r>
          </a:p>
          <a:p>
            <a:r>
              <a:rPr lang="en-US" dirty="0" smtClean="0">
                <a:latin typeface="Museo Sans For Dell" pitchFamily="2" charset="0"/>
              </a:rPr>
              <a:t>IPv6 - Internet Protocol version 6</a:t>
            </a:r>
            <a:r>
              <a:rPr lang="en-US" dirty="0" smtClean="0"/>
              <a:t> </a:t>
            </a:r>
            <a:r>
              <a:rPr lang="en-US" dirty="0" smtClean="0">
                <a:latin typeface="Museo Sans For Dell" pitchFamily="2" charset="0"/>
              </a:rPr>
              <a:t>Keep Alive Timer - a timer that is set to indicate that a given device is active</a:t>
            </a:r>
            <a:r>
              <a:rPr lang="en-US" dirty="0" smtClean="0"/>
              <a:t> </a:t>
            </a:r>
          </a:p>
          <a:p>
            <a:r>
              <a:rPr lang="en-US" dirty="0" smtClean="0">
                <a:latin typeface="Museo Sans For Dell" pitchFamily="2" charset="0"/>
              </a:rPr>
              <a:t>LACP - Link Aggregation Control Protocol</a:t>
            </a:r>
            <a:r>
              <a:rPr lang="en-US" dirty="0" smtClean="0"/>
              <a:t> </a:t>
            </a:r>
          </a:p>
          <a:p>
            <a:r>
              <a:rPr lang="en-US" dirty="0" smtClean="0">
                <a:latin typeface="Museo Sans For Dell" pitchFamily="2" charset="0"/>
              </a:rPr>
              <a:t>LAN – Local Area Network</a:t>
            </a:r>
            <a:r>
              <a:rPr lang="en-US" dirty="0" smtClean="0"/>
              <a:t> </a:t>
            </a:r>
            <a:r>
              <a:rPr lang="en-US" dirty="0" smtClean="0">
                <a:latin typeface="Museo Sans For Dell" pitchFamily="2" charset="0"/>
              </a:rPr>
              <a:t>Latency - Networking time term used to describe the time it takes a packet to be delivered via a particular system usually measured in sub second intervals</a:t>
            </a:r>
            <a:r>
              <a:rPr lang="en-US" dirty="0" smtClean="0"/>
              <a:t> </a:t>
            </a:r>
          </a:p>
          <a:p>
            <a:r>
              <a:rPr lang="en-US" dirty="0" smtClean="0">
                <a:latin typeface="Museo Sans For Dell" pitchFamily="2" charset="0"/>
              </a:rPr>
              <a:t>Layer 2 - Also known as the Data Link Layer in the OSI Model</a:t>
            </a:r>
            <a:r>
              <a:rPr lang="en-US" dirty="0" smtClean="0"/>
              <a:t> </a:t>
            </a:r>
          </a:p>
          <a:p>
            <a:r>
              <a:rPr lang="en-US" dirty="0" smtClean="0">
                <a:latin typeface="Museo Sans For Dell" pitchFamily="2" charset="0"/>
              </a:rPr>
              <a:t>Layer 3 - Also known as the Network Layer in the OSI model</a:t>
            </a:r>
            <a:r>
              <a:rPr lang="en-US" dirty="0" smtClean="0"/>
              <a:t> </a:t>
            </a:r>
          </a:p>
          <a:p>
            <a:r>
              <a:rPr lang="en-US" dirty="0" smtClean="0">
                <a:latin typeface="Museo Sans For Dell" pitchFamily="2" charset="0"/>
              </a:rPr>
              <a:t>MAC – Media Access Control</a:t>
            </a:r>
            <a:r>
              <a:rPr lang="en-US" dirty="0" smtClean="0"/>
              <a:t> </a:t>
            </a:r>
          </a:p>
          <a:p>
            <a:r>
              <a:rPr lang="en-US" dirty="0" smtClean="0">
                <a:latin typeface="Museo Sans For Dell" pitchFamily="2" charset="0"/>
              </a:rPr>
              <a:t>MAC Table - Media Access Control Table</a:t>
            </a:r>
            <a:r>
              <a:rPr lang="en-US" dirty="0" smtClean="0"/>
              <a:t> </a:t>
            </a:r>
          </a:p>
          <a:p>
            <a:r>
              <a:rPr lang="en-US" dirty="0" smtClean="0">
                <a:latin typeface="Museo Sans For Dell" pitchFamily="2" charset="0"/>
              </a:rPr>
              <a:t>MBONE - Multicast Backbone was an experimental Internet dedicated to multicast applications</a:t>
            </a:r>
            <a:r>
              <a:rPr lang="en-US" dirty="0" smtClean="0"/>
              <a:t> </a:t>
            </a:r>
          </a:p>
          <a:p>
            <a:r>
              <a:rPr lang="en-US" dirty="0" smtClean="0">
                <a:latin typeface="Museo Sans For Dell" pitchFamily="2" charset="0"/>
              </a:rPr>
              <a:t>MCAST Pruning - Multicast pruning is removing portions of the </a:t>
            </a:r>
            <a:r>
              <a:rPr lang="en-US" dirty="0" err="1" smtClean="0">
                <a:latin typeface="Museo Sans For Dell" pitchFamily="2" charset="0"/>
              </a:rPr>
              <a:t>mcast</a:t>
            </a:r>
            <a:r>
              <a:rPr lang="en-US" dirty="0" smtClean="0">
                <a:latin typeface="Museo Sans For Dell" pitchFamily="2" charset="0"/>
              </a:rPr>
              <a:t> tree after timers have expired</a:t>
            </a:r>
            <a:r>
              <a:rPr lang="en-US" dirty="0" smtClean="0"/>
              <a:t> </a:t>
            </a:r>
          </a:p>
          <a:p>
            <a:r>
              <a:rPr lang="en-US" dirty="0" smtClean="0">
                <a:latin typeface="Museo Sans For Dell" pitchFamily="2" charset="0"/>
              </a:rPr>
              <a:t>MIB - Management Information Base</a:t>
            </a:r>
            <a:r>
              <a:rPr lang="en-US" dirty="0" smtClean="0"/>
              <a:t> </a:t>
            </a:r>
          </a:p>
          <a:p>
            <a:r>
              <a:rPr lang="en-US" dirty="0" smtClean="0">
                <a:latin typeface="Museo Sans For Dell" pitchFamily="2" charset="0"/>
              </a:rPr>
              <a:t>Neighbor Discovery - Term in networking to describe the understanding of an adjacent switch or router (depending on the protocol)</a:t>
            </a:r>
            <a:r>
              <a:rPr lang="en-US" dirty="0" smtClean="0"/>
              <a:t> </a:t>
            </a:r>
          </a:p>
          <a:p>
            <a:r>
              <a:rPr lang="en-US" dirty="0" smtClean="0">
                <a:latin typeface="Museo Sans For Dell" pitchFamily="2" charset="0"/>
              </a:rPr>
              <a:t>NTP – Network Time Protocol</a:t>
            </a:r>
            <a:r>
              <a:rPr lang="en-US" dirty="0" smtClean="0"/>
              <a:t> </a:t>
            </a:r>
          </a:p>
          <a:p>
            <a:r>
              <a:rPr lang="en-US" dirty="0" smtClean="0">
                <a:latin typeface="Museo Sans For Dell" pitchFamily="2" charset="0"/>
              </a:rPr>
              <a:t>NV-GRE - Network Virtualization using Generic Routing Encapsulation</a:t>
            </a:r>
            <a:r>
              <a:rPr lang="en-US" dirty="0" smtClean="0"/>
              <a:t> </a:t>
            </a:r>
          </a:p>
          <a:p>
            <a:r>
              <a:rPr lang="en-US" dirty="0" smtClean="0">
                <a:latin typeface="Museo Sans For Dell" pitchFamily="2" charset="0"/>
              </a:rPr>
              <a:t>OSI - Open Systems Interconnection effort by the International Organization for standardizing an abstraction model for communication systems</a:t>
            </a:r>
            <a:r>
              <a:rPr lang="en-US" dirty="0" smtClean="0"/>
              <a:t> </a:t>
            </a:r>
          </a:p>
          <a:p>
            <a:r>
              <a:rPr lang="en-US" dirty="0" smtClean="0">
                <a:latin typeface="Museo Sans For Dell" pitchFamily="2" charset="0"/>
              </a:rPr>
              <a:t>OSPF – Open Shortest Fast First (routing protocol)</a:t>
            </a:r>
            <a:r>
              <a:rPr lang="en-US" dirty="0" smtClean="0"/>
              <a:t> </a:t>
            </a:r>
          </a:p>
          <a:p>
            <a:r>
              <a:rPr lang="en-US" dirty="0" smtClean="0">
                <a:latin typeface="Museo Sans For Dell" pitchFamily="2" charset="0"/>
              </a:rPr>
              <a:t>PFC - Priority Flow Control; defined in 802.1Qbb</a:t>
            </a:r>
            <a:r>
              <a:rPr lang="en-US" dirty="0" smtClean="0"/>
              <a:t> </a:t>
            </a:r>
          </a:p>
          <a:p>
            <a:r>
              <a:rPr lang="en-US" dirty="0" smtClean="0">
                <a:latin typeface="Museo Sans For Dell" pitchFamily="2" charset="0"/>
              </a:rPr>
              <a:t>PIM-SM - </a:t>
            </a:r>
            <a:r>
              <a:rPr lang="en-US" dirty="0" err="1" smtClean="0">
                <a:latin typeface="Museo Sans For Dell" pitchFamily="2" charset="0"/>
              </a:rPr>
              <a:t>Protcol</a:t>
            </a:r>
            <a:r>
              <a:rPr lang="en-US" dirty="0" smtClean="0">
                <a:latin typeface="Museo Sans For Dell" pitchFamily="2" charset="0"/>
              </a:rPr>
              <a:t> Independent Multicast Sparse Mode</a:t>
            </a:r>
            <a:r>
              <a:rPr lang="en-US" dirty="0" smtClean="0"/>
              <a:t> </a:t>
            </a:r>
          </a:p>
          <a:p>
            <a:r>
              <a:rPr lang="en-US" dirty="0" smtClean="0">
                <a:latin typeface="Museo Sans For Dell" pitchFamily="2" charset="0"/>
              </a:rPr>
              <a:t>PIMv2 – Protocol Independent Multicast (version 2)</a:t>
            </a:r>
            <a:r>
              <a:rPr lang="en-US" dirty="0" smtClean="0"/>
              <a:t> </a:t>
            </a:r>
          </a:p>
          <a:p>
            <a:r>
              <a:rPr lang="en-US" dirty="0" smtClean="0">
                <a:latin typeface="Museo Sans For Dell" pitchFamily="2" charset="0"/>
              </a:rPr>
              <a:t>Proxy ARP - Proxy Address Resolution Protocol, a technique of resolving a request on behalf of another device (proxy)</a:t>
            </a:r>
            <a:r>
              <a:rPr lang="en-US" dirty="0" smtClean="0"/>
              <a:t> </a:t>
            </a:r>
          </a:p>
          <a:p>
            <a:r>
              <a:rPr lang="en-US" dirty="0" err="1" smtClean="0">
                <a:latin typeface="Museo Sans For Dell" pitchFamily="2" charset="0"/>
              </a:rPr>
              <a:t>QoS</a:t>
            </a:r>
            <a:r>
              <a:rPr lang="en-US" dirty="0" smtClean="0">
                <a:latin typeface="Museo Sans For Dell" pitchFamily="2" charset="0"/>
              </a:rPr>
              <a:t> – Quality of Service</a:t>
            </a:r>
            <a:r>
              <a:rPr lang="en-US" dirty="0" smtClean="0"/>
              <a:t> </a:t>
            </a:r>
          </a:p>
          <a:p>
            <a:r>
              <a:rPr lang="en-US" dirty="0" err="1" smtClean="0">
                <a:latin typeface="Museo Sans For Dell" pitchFamily="2" charset="0"/>
              </a:rPr>
              <a:t>Querier</a:t>
            </a:r>
            <a:r>
              <a:rPr lang="en-US" dirty="0" smtClean="0">
                <a:latin typeface="Museo Sans For Dell" pitchFamily="2" charset="0"/>
              </a:rPr>
              <a:t> Timers - Term used in multicast and other protocols to describe the time between queries </a:t>
            </a:r>
            <a:r>
              <a:rPr lang="en-US" dirty="0" smtClean="0"/>
              <a:t> </a:t>
            </a:r>
          </a:p>
          <a:p>
            <a:r>
              <a:rPr lang="en-US" dirty="0" smtClean="0">
                <a:latin typeface="Museo Sans For Dell" pitchFamily="2" charset="0"/>
              </a:rPr>
              <a:t>Queuing - method of organizing traffic into queues in network devices</a:t>
            </a:r>
            <a:r>
              <a:rPr lang="en-US" dirty="0" smtClean="0"/>
              <a:t> </a:t>
            </a:r>
          </a:p>
          <a:p>
            <a:r>
              <a:rPr lang="en-US" dirty="0" smtClean="0">
                <a:latin typeface="Museo Sans For Dell" pitchFamily="2" charset="0"/>
              </a:rPr>
              <a:t>RFC 1918 - Request for Comment publication of the "Private network blocks" such as 192.168.0.0/24 or 10.0.0.0/8</a:t>
            </a:r>
            <a:r>
              <a:rPr lang="en-US" dirty="0" smtClean="0"/>
              <a:t> </a:t>
            </a:r>
          </a:p>
          <a:p>
            <a:r>
              <a:rPr lang="en-US" dirty="0" smtClean="0">
                <a:latin typeface="Museo Sans For Dell" pitchFamily="2" charset="0"/>
              </a:rPr>
              <a:t>RIPv2 - Routing Information Protocol version 2</a:t>
            </a:r>
            <a:r>
              <a:rPr lang="en-US" dirty="0" smtClean="0"/>
              <a:t> </a:t>
            </a:r>
          </a:p>
          <a:p>
            <a:r>
              <a:rPr lang="en-US" dirty="0" smtClean="0">
                <a:latin typeface="Museo Sans For Dell" pitchFamily="2" charset="0"/>
              </a:rPr>
              <a:t>RP - Rendezvous Point</a:t>
            </a:r>
            <a:r>
              <a:rPr lang="en-US" dirty="0" smtClean="0"/>
              <a:t> </a:t>
            </a:r>
          </a:p>
          <a:p>
            <a:r>
              <a:rPr lang="en-US" dirty="0" smtClean="0">
                <a:latin typeface="Museo Sans For Dell" pitchFamily="2" charset="0"/>
              </a:rPr>
              <a:t>RTP - Real Time Protocol</a:t>
            </a:r>
            <a:r>
              <a:rPr lang="en-US" dirty="0" smtClean="0"/>
              <a:t> </a:t>
            </a:r>
          </a:p>
          <a:p>
            <a:r>
              <a:rPr lang="en-US" dirty="0" smtClean="0">
                <a:latin typeface="Museo Sans For Dell" pitchFamily="2" charset="0"/>
              </a:rPr>
              <a:t>RTT - Round Trip Timer</a:t>
            </a:r>
            <a:r>
              <a:rPr lang="en-US" dirty="0" smtClean="0"/>
              <a:t> </a:t>
            </a:r>
          </a:p>
          <a:p>
            <a:r>
              <a:rPr lang="en-US" dirty="0" smtClean="0">
                <a:latin typeface="Museo Sans For Dell" pitchFamily="2" charset="0"/>
              </a:rPr>
              <a:t>SNMP – Simple Network Management Protocol</a:t>
            </a:r>
            <a:r>
              <a:rPr lang="en-US" dirty="0" smtClean="0"/>
              <a:t> </a:t>
            </a:r>
          </a:p>
          <a:p>
            <a:r>
              <a:rPr lang="en-US" dirty="0" smtClean="0">
                <a:latin typeface="Museo Sans For Dell" pitchFamily="2" charset="0"/>
              </a:rPr>
              <a:t>SPF – Shortest Path First</a:t>
            </a:r>
            <a:r>
              <a:rPr lang="en-US" dirty="0" smtClean="0"/>
              <a:t> </a:t>
            </a:r>
          </a:p>
          <a:p>
            <a:r>
              <a:rPr lang="en-US" dirty="0" smtClean="0">
                <a:latin typeface="Museo Sans For Dell" pitchFamily="2" charset="0"/>
              </a:rPr>
              <a:t>Spanning Tree – A term used to create a “tree” of network switches and resolve loops.</a:t>
            </a:r>
          </a:p>
          <a:p>
            <a:r>
              <a:rPr lang="en-US" dirty="0" smtClean="0">
                <a:latin typeface="Museo Sans For Dell" pitchFamily="2" charset="0"/>
              </a:rPr>
              <a:t>SSH - Secure </a:t>
            </a:r>
            <a:r>
              <a:rPr lang="en-US" dirty="0" err="1" smtClean="0">
                <a:latin typeface="Museo Sans For Dell" pitchFamily="2" charset="0"/>
              </a:rPr>
              <a:t>SHell</a:t>
            </a:r>
            <a:r>
              <a:rPr lang="en-US" dirty="0" smtClean="0"/>
              <a:t> </a:t>
            </a:r>
          </a:p>
          <a:p>
            <a:r>
              <a:rPr lang="en-US" dirty="0" smtClean="0">
                <a:latin typeface="Museo Sans For Dell" pitchFamily="2" charset="0"/>
              </a:rPr>
              <a:t>SSM - Source Specific Multicast</a:t>
            </a:r>
            <a:r>
              <a:rPr lang="en-US" dirty="0" smtClean="0"/>
              <a:t> </a:t>
            </a:r>
          </a:p>
          <a:p>
            <a:r>
              <a:rPr lang="en-US" dirty="0" smtClean="0">
                <a:latin typeface="Museo Sans For Dell" pitchFamily="2" charset="0"/>
              </a:rPr>
              <a:t>STP – Spanning Tree Protocol</a:t>
            </a:r>
            <a:r>
              <a:rPr lang="en-US" dirty="0" smtClean="0"/>
              <a:t> </a:t>
            </a:r>
          </a:p>
          <a:p>
            <a:r>
              <a:rPr lang="en-US" dirty="0" smtClean="0">
                <a:latin typeface="Museo Sans For Dell" pitchFamily="2" charset="0"/>
              </a:rPr>
              <a:t>TCP - Transmission Control Protocol</a:t>
            </a:r>
            <a:r>
              <a:rPr lang="en-US" dirty="0" smtClean="0"/>
              <a:t> </a:t>
            </a:r>
          </a:p>
          <a:p>
            <a:r>
              <a:rPr lang="en-US" dirty="0" smtClean="0">
                <a:latin typeface="Museo Sans For Dell" pitchFamily="2" charset="0"/>
              </a:rPr>
              <a:t>Telnet - is a network protocol used on the Internet or local area networks to provide a bidirectional interactive text-oriented communications facility using a virtual terminal connection</a:t>
            </a:r>
            <a:r>
              <a:rPr lang="en-US" dirty="0" smtClean="0"/>
              <a:t> </a:t>
            </a:r>
            <a:r>
              <a:rPr lang="en-US" dirty="0" err="1" smtClean="0">
                <a:latin typeface="Museo Sans For Dell" pitchFamily="2" charset="0"/>
              </a:rPr>
              <a:t>Trunking</a:t>
            </a:r>
            <a:r>
              <a:rPr lang="en-US" dirty="0" smtClean="0">
                <a:latin typeface="Museo Sans For Dell" pitchFamily="2" charset="0"/>
              </a:rPr>
              <a:t> - Term used in networking to take smaller links and aggregate into a larger virtual Link</a:t>
            </a:r>
            <a:r>
              <a:rPr lang="en-US" dirty="0" smtClean="0"/>
              <a:t> </a:t>
            </a:r>
          </a:p>
          <a:p>
            <a:r>
              <a:rPr lang="da-DK" dirty="0" smtClean="0">
                <a:latin typeface="Museo Sans For Dell" pitchFamily="2" charset="0"/>
              </a:rPr>
              <a:t>TRILL - </a:t>
            </a:r>
            <a:r>
              <a:rPr lang="en-US" dirty="0" smtClean="0"/>
              <a:t>Transparent Interconnect of Lots of Links </a:t>
            </a:r>
            <a:endParaRPr lang="en-US" dirty="0" smtClean="0">
              <a:latin typeface="Museo Sans For Dell" pitchFamily="2" charset="0"/>
            </a:endParaRPr>
          </a:p>
          <a:p>
            <a:r>
              <a:rPr lang="en-US" dirty="0" smtClean="0">
                <a:latin typeface="Museo Sans For Dell" pitchFamily="2" charset="0"/>
              </a:rPr>
              <a:t>TTL - Time to Live</a:t>
            </a:r>
            <a:r>
              <a:rPr lang="en-US" dirty="0" smtClean="0"/>
              <a:t> </a:t>
            </a:r>
          </a:p>
          <a:p>
            <a:r>
              <a:rPr lang="en-US" dirty="0" smtClean="0">
                <a:latin typeface="Museo Sans For Dell" pitchFamily="2" charset="0"/>
              </a:rPr>
              <a:t>UDP – User Datagram Protocol</a:t>
            </a:r>
            <a:r>
              <a:rPr lang="en-US" dirty="0" smtClean="0"/>
              <a:t> </a:t>
            </a:r>
          </a:p>
          <a:p>
            <a:r>
              <a:rPr lang="en-US" dirty="0" smtClean="0">
                <a:latin typeface="Museo Sans For Dell" pitchFamily="2" charset="0"/>
              </a:rPr>
              <a:t>VLAN - Virtual Local Area Network</a:t>
            </a:r>
            <a:r>
              <a:rPr lang="en-US" dirty="0" smtClean="0"/>
              <a:t> </a:t>
            </a:r>
          </a:p>
          <a:p>
            <a:r>
              <a:rPr lang="en-US" dirty="0" smtClean="0">
                <a:latin typeface="Museo Sans For Dell" pitchFamily="2" charset="0"/>
              </a:rPr>
              <a:t>VLT - Virtual Line </a:t>
            </a:r>
            <a:r>
              <a:rPr lang="en-US" dirty="0" err="1" smtClean="0">
                <a:latin typeface="Museo Sans For Dell" pitchFamily="2" charset="0"/>
              </a:rPr>
              <a:t>Trunking</a:t>
            </a:r>
            <a:r>
              <a:rPr lang="en-US" dirty="0" smtClean="0"/>
              <a:t> </a:t>
            </a:r>
          </a:p>
          <a:p>
            <a:r>
              <a:rPr lang="en-US" dirty="0" smtClean="0">
                <a:latin typeface="Museo Sans For Dell" pitchFamily="2" charset="0"/>
              </a:rPr>
              <a:t>VOIP - Voice over Internet Protocol</a:t>
            </a:r>
            <a:r>
              <a:rPr lang="en-US" dirty="0" smtClean="0"/>
              <a:t> </a:t>
            </a:r>
          </a:p>
          <a:p>
            <a:r>
              <a:rPr lang="en-US" dirty="0" smtClean="0">
                <a:latin typeface="Museo Sans For Dell" pitchFamily="2" charset="0"/>
              </a:rPr>
              <a:t>VRF – Virtual Routing &amp; Forwarding</a:t>
            </a:r>
            <a:r>
              <a:rPr lang="en-US" dirty="0" smtClean="0"/>
              <a:t> </a:t>
            </a:r>
          </a:p>
          <a:p>
            <a:r>
              <a:rPr lang="en-US" dirty="0" smtClean="0">
                <a:latin typeface="Museo Sans For Dell" pitchFamily="2" charset="0"/>
              </a:rPr>
              <a:t>VSS - Virtual Switch System</a:t>
            </a:r>
            <a:r>
              <a:rPr lang="en-US" dirty="0" smtClean="0"/>
              <a:t> </a:t>
            </a:r>
          </a:p>
          <a:p>
            <a:r>
              <a:rPr lang="en-US" dirty="0" err="1" smtClean="0">
                <a:latin typeface="Museo Sans For Dell" pitchFamily="2" charset="0"/>
              </a:rPr>
              <a:t>VxLAN</a:t>
            </a:r>
            <a:r>
              <a:rPr lang="en-US" dirty="0" smtClean="0">
                <a:latin typeface="Museo Sans For Dell" pitchFamily="2" charset="0"/>
              </a:rPr>
              <a:t> – Virtual </a:t>
            </a:r>
            <a:r>
              <a:rPr lang="en-US" dirty="0" err="1" smtClean="0">
                <a:latin typeface="Museo Sans For Dell" pitchFamily="2" charset="0"/>
              </a:rPr>
              <a:t>eXtensible</a:t>
            </a:r>
            <a:r>
              <a:rPr lang="en-US" dirty="0" smtClean="0">
                <a:latin typeface="Museo Sans For Dell" pitchFamily="2" charset="0"/>
              </a:rPr>
              <a:t> Local Area Network – enabling virtualization-aware Networks that can be encapsulated over Layer 3 infrastructure</a:t>
            </a:r>
            <a:r>
              <a:rPr lang="en-US" dirty="0" smtClean="0"/>
              <a:t> </a:t>
            </a:r>
            <a:endParaRPr lang="en-US" baseline="0" dirty="0" smtClean="0"/>
          </a:p>
          <a:p>
            <a:endParaRPr lang="en-US" dirty="0"/>
          </a:p>
        </p:txBody>
      </p:sp>
      <p:sp>
        <p:nvSpPr>
          <p:cNvPr id="4" name="Date Placeholder 3"/>
          <p:cNvSpPr>
            <a:spLocks noGrp="1"/>
          </p:cNvSpPr>
          <p:nvPr>
            <p:ph type="dt" idx="10"/>
          </p:nvPr>
        </p:nvSpPr>
        <p:spPr/>
        <p:txBody>
          <a:bodyPr/>
          <a:lstStyle/>
          <a:p>
            <a:pPr>
              <a:defRPr/>
            </a:pPr>
            <a:endParaRPr lang="en-US" dirty="0"/>
          </a:p>
        </p:txBody>
      </p:sp>
      <p:sp>
        <p:nvSpPr>
          <p:cNvPr id="5" name="Slide Number Placeholder 4"/>
          <p:cNvSpPr>
            <a:spLocks noGrp="1"/>
          </p:cNvSpPr>
          <p:nvPr>
            <p:ph type="sldNum" sz="quarter" idx="11"/>
          </p:nvPr>
        </p:nvSpPr>
        <p:spPr/>
        <p:txBody>
          <a:bodyPr/>
          <a:lstStyle/>
          <a:p>
            <a:pPr>
              <a:defRPr/>
            </a:pPr>
            <a:fld id="{FA04BB6B-BEDE-48E4-970F-8DFC0D4B5AE7}" type="slidenum">
              <a:rPr lang="en-US" smtClean="0"/>
              <a:pPr>
                <a:defRPr/>
              </a:pPr>
              <a:t>6</a:t>
            </a:fld>
            <a:endParaRPr lang="en-US" dirty="0"/>
          </a:p>
        </p:txBody>
      </p:sp>
    </p:spTree>
    <p:extLst>
      <p:ext uri="{BB962C8B-B14F-4D97-AF65-F5344CB8AC3E}">
        <p14:creationId xmlns:p14="http://schemas.microsoft.com/office/powerpoint/2010/main" val="27542224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custDataLst>
              <p:tags r:id="rId1"/>
            </p:custDataLst>
          </p:nvPr>
        </p:nvSpPr>
        <p:spPr/>
        <p:txBody>
          <a:bodyPr>
            <a:normAutofit/>
          </a:bodyPr>
          <a:lstStyle/>
          <a:p>
            <a:r>
              <a:rPr lang="en-US" b="1" dirty="0" smtClean="0"/>
              <a:t>Users want to </a:t>
            </a:r>
            <a:r>
              <a:rPr lang="en-US" b="1" baseline="0" dirty="0" smtClean="0"/>
              <a:t>simplify their networks – Dell’s approach is to simplify and streamline </a:t>
            </a:r>
          </a:p>
          <a:p>
            <a:r>
              <a:rPr lang="da-DK" b="0" baseline="0" dirty="0" smtClean="0"/>
              <a:t>Dell can help you address your current challaneges while alos reducing costs, streamlining cumbersome processes and improving performance.  </a:t>
            </a:r>
            <a:r>
              <a:rPr lang="en-US" u="sng" baseline="0" dirty="0" smtClean="0"/>
              <a:t>We do this by deploying best-in-class networking solutions based on their exact needs and topology. </a:t>
            </a:r>
            <a:r>
              <a:rPr lang="en-US" baseline="0" dirty="0" smtClean="0"/>
              <a:t> </a:t>
            </a:r>
          </a:p>
          <a:p>
            <a:pPr defTabSz="924980">
              <a:defRPr/>
            </a:pPr>
            <a:endParaRPr lang="da-DK" dirty="0" smtClean="0">
              <a:latin typeface="Trebuchet MS" pitchFamily="34" charset="0"/>
            </a:endParaRPr>
          </a:p>
          <a:p>
            <a:pPr defTabSz="924980">
              <a:defRPr/>
            </a:pPr>
            <a:r>
              <a:rPr lang="da-DK" dirty="0" smtClean="0">
                <a:latin typeface="Trebuchet MS" pitchFamily="34" charset="0"/>
              </a:rPr>
              <a:t>Here we are looking at an Traditional</a:t>
            </a:r>
            <a:r>
              <a:rPr lang="da-DK" baseline="0" dirty="0" smtClean="0">
                <a:latin typeface="Trebuchet MS" pitchFamily="34" charset="0"/>
              </a:rPr>
              <a:t> network solution.</a:t>
            </a:r>
          </a:p>
          <a:p>
            <a:pPr defTabSz="924980">
              <a:defRPr/>
            </a:pPr>
            <a:endParaRPr lang="da-DK" baseline="0" dirty="0" smtClean="0">
              <a:latin typeface="Trebuchet MS" pitchFamily="34" charset="0"/>
            </a:endParaRPr>
          </a:p>
          <a:p>
            <a:pPr defTabSz="924980">
              <a:defRPr/>
            </a:pPr>
            <a:r>
              <a:rPr lang="da-DK" b="1" i="1" baseline="0" dirty="0" smtClean="0">
                <a:latin typeface="Trebuchet MS" pitchFamily="34" charset="0"/>
              </a:rPr>
              <a:t>CLICK     </a:t>
            </a:r>
          </a:p>
          <a:p>
            <a:pPr defTabSz="924980">
              <a:defRPr/>
            </a:pPr>
            <a:r>
              <a:rPr lang="da-DK" b="1" i="1" baseline="0" dirty="0" smtClean="0">
                <a:latin typeface="Trebuchet MS" pitchFamily="34" charset="0"/>
              </a:rPr>
              <a:t>1. </a:t>
            </a:r>
            <a:r>
              <a:rPr lang="en-US" dirty="0" smtClean="0">
                <a:latin typeface="Trebuchet MS" pitchFamily="34" charset="0"/>
              </a:rPr>
              <a:t>In the </a:t>
            </a:r>
            <a:r>
              <a:rPr lang="en-US" b="1" dirty="0" smtClean="0">
                <a:latin typeface="Trebuchet MS" pitchFamily="34" charset="0"/>
              </a:rPr>
              <a:t>simplification</a:t>
            </a:r>
            <a:r>
              <a:rPr lang="en-US" dirty="0" smtClean="0">
                <a:latin typeface="Trebuchet MS" pitchFamily="34" charset="0"/>
              </a:rPr>
              <a:t> process, we streamline your network by reducing the number of layers and “boxes” in your network topology, you can achieve a smaller footprint, lowering both capital  and operational expenses. We</a:t>
            </a:r>
            <a:r>
              <a:rPr lang="en-US" baseline="0" dirty="0" smtClean="0">
                <a:latin typeface="Trebuchet MS" pitchFamily="34" charset="0"/>
              </a:rPr>
              <a:t> </a:t>
            </a:r>
            <a:r>
              <a:rPr lang="en-US" dirty="0" smtClean="0">
                <a:latin typeface="Trebuchet MS" pitchFamily="34" charset="0"/>
              </a:rPr>
              <a:t>look at a customer’s network and </a:t>
            </a:r>
            <a:r>
              <a:rPr lang="en-US" u="sng" dirty="0" smtClean="0">
                <a:latin typeface="Trebuchet MS" pitchFamily="34" charset="0"/>
              </a:rPr>
              <a:t>reduce</a:t>
            </a:r>
            <a:r>
              <a:rPr lang="en-US" dirty="0" smtClean="0">
                <a:latin typeface="Trebuchet MS" pitchFamily="34" charset="0"/>
              </a:rPr>
              <a:t> the switched environment </a:t>
            </a:r>
            <a:r>
              <a:rPr lang="en-US" u="sng" dirty="0" smtClean="0">
                <a:latin typeface="Trebuchet MS" pitchFamily="34" charset="0"/>
              </a:rPr>
              <a:t>with virtual chassis technology</a:t>
            </a:r>
            <a:r>
              <a:rPr lang="en-US" dirty="0" smtClean="0">
                <a:latin typeface="Trebuchet MS" pitchFamily="34" charset="0"/>
              </a:rPr>
              <a:t>.  This can reduce their access-layer-switched-environment by as much as a factor of ten to one. </a:t>
            </a:r>
          </a:p>
          <a:p>
            <a:pPr defTabSz="924980">
              <a:defRPr/>
            </a:pPr>
            <a:endParaRPr lang="en-US" dirty="0" smtClean="0">
              <a:latin typeface="Trebuchet MS" pitchFamily="34" charset="0"/>
            </a:endParaRPr>
          </a:p>
          <a:p>
            <a:pPr defTabSz="924980">
              <a:defRPr/>
            </a:pPr>
            <a:r>
              <a:rPr lang="en-US" dirty="0" smtClean="0">
                <a:latin typeface="Trebuchet MS" pitchFamily="34" charset="0"/>
              </a:rPr>
              <a:t>2. Further, </a:t>
            </a:r>
            <a:r>
              <a:rPr lang="en-US" b="1" dirty="0" smtClean="0">
                <a:latin typeface="Trebuchet MS" pitchFamily="34" charset="0"/>
              </a:rPr>
              <a:t>collapsing</a:t>
            </a:r>
            <a:r>
              <a:rPr lang="en-US" dirty="0" smtClean="0">
                <a:latin typeface="Trebuchet MS" pitchFamily="34" charset="0"/>
              </a:rPr>
              <a:t> the core and aggregation layers dramatically reduces latency and improves the end-user experience.  It also </a:t>
            </a:r>
            <a:r>
              <a:rPr lang="en-US" b="1" dirty="0" smtClean="0">
                <a:latin typeface="Trebuchet MS" pitchFamily="34" charset="0"/>
              </a:rPr>
              <a:t>reduces</a:t>
            </a:r>
            <a:r>
              <a:rPr lang="en-US" dirty="0" smtClean="0">
                <a:latin typeface="Trebuchet MS" pitchFamily="34" charset="0"/>
              </a:rPr>
              <a:t> the amount of gear necessary, which means there is less to manage, less to house and less to power and cool.  </a:t>
            </a:r>
          </a:p>
          <a:p>
            <a:pPr defTabSz="924980">
              <a:defRPr/>
            </a:pPr>
            <a:endParaRPr lang="en-US" dirty="0" smtClean="0">
              <a:latin typeface="Trebuchet MS" pitchFamily="34" charset="0"/>
            </a:endParaRPr>
          </a:p>
          <a:p>
            <a:pPr defTabSz="924980">
              <a:defRPr/>
            </a:pPr>
            <a:r>
              <a:rPr lang="en-US" dirty="0" smtClean="0">
                <a:latin typeface="Trebuchet MS" pitchFamily="34" charset="0"/>
              </a:rPr>
              <a:t>And finally, based on their unique requirements and by utilizing our advanced services capabilities, we can make </a:t>
            </a:r>
            <a:r>
              <a:rPr lang="en-US" b="1" dirty="0" smtClean="0">
                <a:latin typeface="Trebuchet MS" pitchFamily="34" charset="0"/>
              </a:rPr>
              <a:t>specific</a:t>
            </a:r>
            <a:r>
              <a:rPr lang="en-US" dirty="0" smtClean="0">
                <a:latin typeface="Trebuchet MS" pitchFamily="34" charset="0"/>
              </a:rPr>
              <a:t> recommendations on how they can improve resiliency and transparent failover…and even </a:t>
            </a:r>
            <a:r>
              <a:rPr lang="en-US" b="1" dirty="0" smtClean="0">
                <a:latin typeface="Trebuchet MS" pitchFamily="34" charset="0"/>
              </a:rPr>
              <a:t>help</a:t>
            </a:r>
            <a:r>
              <a:rPr lang="en-US" dirty="0" smtClean="0">
                <a:latin typeface="Trebuchet MS" pitchFamily="34" charset="0"/>
              </a:rPr>
              <a:t> them reduce risk by adding or augmenting their existing security and archiving infrastructure into the solution.  </a:t>
            </a:r>
            <a:endParaRPr lang="en-US" baseline="0" dirty="0" smtClean="0"/>
          </a:p>
          <a:p>
            <a:endParaRPr lang="en-US" baseline="0" dirty="0" smtClean="0"/>
          </a:p>
        </p:txBody>
      </p:sp>
      <p:sp>
        <p:nvSpPr>
          <p:cNvPr id="4" name="Date Placeholder 3"/>
          <p:cNvSpPr>
            <a:spLocks noGrp="1"/>
          </p:cNvSpPr>
          <p:nvPr>
            <p:ph type="dt" idx="10"/>
          </p:nvPr>
        </p:nvSpPr>
        <p:spPr/>
        <p:txBody>
          <a:bodyPr/>
          <a:lstStyle/>
          <a:p>
            <a:pPr>
              <a:defRPr/>
            </a:pPr>
            <a:endParaRPr lang="en-US" dirty="0">
              <a:solidFill>
                <a:prstClr val="black"/>
              </a:solidFill>
            </a:endParaRPr>
          </a:p>
        </p:txBody>
      </p:sp>
      <p:sp>
        <p:nvSpPr>
          <p:cNvPr id="5" name="Slide Number Placeholder 4"/>
          <p:cNvSpPr>
            <a:spLocks noGrp="1"/>
          </p:cNvSpPr>
          <p:nvPr>
            <p:ph type="sldNum" sz="quarter" idx="11"/>
          </p:nvPr>
        </p:nvSpPr>
        <p:spPr/>
        <p:txBody>
          <a:bodyPr/>
          <a:lstStyle/>
          <a:p>
            <a:pPr>
              <a:defRPr/>
            </a:pPr>
            <a:fld id="{FA04BB6B-BEDE-48E4-970F-8DFC0D4B5AE7}" type="slidenum">
              <a:rPr lang="en-US" smtClean="0">
                <a:solidFill>
                  <a:prstClr val="black"/>
                </a:solidFill>
              </a:rPr>
              <a:pPr>
                <a:defRPr/>
              </a:pPr>
              <a:t>7</a:t>
            </a:fld>
            <a:endParaRPr lang="en-US" dirty="0">
              <a:solidFill>
                <a:prstClr val="black"/>
              </a:solidFill>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b="1" dirty="0"/>
              <a:t>P802.1Qaz: </a:t>
            </a:r>
            <a:r>
              <a:rPr lang="en-US" dirty="0"/>
              <a:t>Enhanced Transmission Selection (ETS) enables transmission bandwidth management and </a:t>
            </a:r>
            <a:r>
              <a:rPr lang="en-US" dirty="0" err="1"/>
              <a:t>ratelimiting</a:t>
            </a:r>
            <a:r>
              <a:rPr lang="en-US" dirty="0"/>
              <a:t> per traffic class. ETS allows traffic classes to use spare bandwidth above the guaranteed minimum. ETS provides common management of bandwidth allocation on a per priority group basis. Switches that claim support for DCB, should allow configuration of priority groups, assignment of individual classes of service to each group and the allotment of per-port bandwidth to each group.</a:t>
            </a:r>
          </a:p>
          <a:p>
            <a:endParaRPr lang="en-US" dirty="0"/>
          </a:p>
          <a:p>
            <a:r>
              <a:rPr lang="en-US" b="1" dirty="0"/>
              <a:t>P802.1Qbb:</a:t>
            </a:r>
            <a:r>
              <a:rPr lang="en-US" dirty="0"/>
              <a:t>Priority-based Flow Control (PFC) enables multiple traffic types to share a common Ethernet </a:t>
            </a:r>
            <a:r>
              <a:rPr lang="en-US" dirty="0" err="1"/>
              <a:t>physicallink</a:t>
            </a:r>
            <a:r>
              <a:rPr lang="en-US" dirty="0"/>
              <a:t> without interfering with each other. PFC allows link flow control to be performed on a </a:t>
            </a:r>
            <a:r>
              <a:rPr lang="en-US" dirty="0" err="1"/>
              <a:t>perpriority</a:t>
            </a:r>
            <a:r>
              <a:rPr lang="en-US" dirty="0"/>
              <a:t> basis. Priority-based Flow Control (PFC) provides a link level flow control mechanism that can be controlled independently for each priority queue. PFC provides a link level flow control mechanism that can be controlled independently for each frame priority class of service. Switches that claim support for DCB should provide mechanisms for assigning a class of service to different </a:t>
            </a:r>
          </a:p>
          <a:p>
            <a:endParaRPr lang="en-US" dirty="0"/>
          </a:p>
          <a:p>
            <a:r>
              <a:rPr lang="en-US" b="1" dirty="0" err="1"/>
              <a:t>DCBx</a:t>
            </a:r>
            <a:r>
              <a:rPr lang="en-US" b="1" dirty="0"/>
              <a:t> </a:t>
            </a:r>
            <a:r>
              <a:rPr lang="en-US" b="1" dirty="0" err="1"/>
              <a:t>iSCSI</a:t>
            </a:r>
            <a:r>
              <a:rPr lang="en-US" b="1" dirty="0"/>
              <a:t> Application Type-Length-Value (TLV): </a:t>
            </a:r>
            <a:r>
              <a:rPr lang="en-US" dirty="0"/>
              <a:t>Dell has recently added this application TLV, which provides the primary mechanism for communicating capabilities from switch-</a:t>
            </a:r>
            <a:r>
              <a:rPr lang="en-US" dirty="0" err="1"/>
              <a:t>toswitch</a:t>
            </a:r>
            <a:r>
              <a:rPr lang="en-US" dirty="0"/>
              <a:t> or switch-to-edge device node within the </a:t>
            </a:r>
            <a:r>
              <a:rPr lang="en-US" dirty="0" err="1"/>
              <a:t>DCBx</a:t>
            </a:r>
            <a:r>
              <a:rPr lang="en-US" dirty="0"/>
              <a:t> protocol. This is an extension to the 802.1AB LLDP protocol. Of particular need is the support for an application TLV that supports the TCP well-known port 3260 (</a:t>
            </a:r>
            <a:r>
              <a:rPr lang="en-US" dirty="0" err="1"/>
              <a:t>iSCSI</a:t>
            </a:r>
            <a:r>
              <a:rPr lang="en-US" dirty="0"/>
              <a:t>).</a:t>
            </a:r>
            <a:endParaRPr lang="es-ES" sz="1000" dirty="0"/>
          </a:p>
          <a:p>
            <a:endParaRPr lang="en-US" dirty="0"/>
          </a:p>
        </p:txBody>
      </p:sp>
      <p:sp>
        <p:nvSpPr>
          <p:cNvPr id="4" name="Slide Number Placeholder 3"/>
          <p:cNvSpPr>
            <a:spLocks noGrp="1"/>
          </p:cNvSpPr>
          <p:nvPr>
            <p:ph type="sldNum" sz="quarter" idx="10"/>
          </p:nvPr>
        </p:nvSpPr>
        <p:spPr/>
        <p:txBody>
          <a:bodyPr/>
          <a:lstStyle/>
          <a:p>
            <a:fld id="{722CE532-ADFB-46B3-937C-0B20E4F0397F}" type="slidenum">
              <a:rPr lang="en-US" smtClean="0"/>
              <a:pPr/>
              <a:t>8</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s-ES" dirty="0" smtClean="0"/>
              <a:t>Figure</a:t>
            </a:r>
            <a:r>
              <a:rPr lang="es-ES" baseline="0" dirty="0" smtClean="0"/>
              <a:t> A:  </a:t>
            </a:r>
            <a:r>
              <a:rPr lang="en-US" b="1" dirty="0"/>
              <a:t>P802.1Qbb:</a:t>
            </a:r>
            <a:r>
              <a:rPr lang="en-US" dirty="0"/>
              <a:t>Priority-based Flow Control (PFC) enables multiple traffic types to share a common Ethernet </a:t>
            </a:r>
            <a:r>
              <a:rPr lang="en-US" dirty="0" err="1"/>
              <a:t>physicallink</a:t>
            </a:r>
            <a:r>
              <a:rPr lang="en-US" dirty="0"/>
              <a:t> without interfering with each other. PFC allows link flow control to be performed on a </a:t>
            </a:r>
            <a:r>
              <a:rPr lang="en-US" dirty="0" err="1"/>
              <a:t>perpriority</a:t>
            </a:r>
            <a:r>
              <a:rPr lang="en-US" dirty="0"/>
              <a:t> basis. Priority-based Flow Control (PFC) provides a link level flow control mechanism that can be controlled independently for each priority queue. PFC provides a link level flow control mechanism that can be controlled independently for each frame priority class of service. Switches that claim support for DCB should provide mechanisms for assigning a class of service to different.</a:t>
            </a:r>
          </a:p>
          <a:p>
            <a:endParaRPr lang="en-US" dirty="0"/>
          </a:p>
          <a:p>
            <a:pPr defTabSz="890260">
              <a:defRPr/>
            </a:pPr>
            <a:r>
              <a:rPr lang="en-US" dirty="0"/>
              <a:t>Figure  B: </a:t>
            </a:r>
            <a:r>
              <a:rPr lang="en-US" b="1" dirty="0"/>
              <a:t>P802.1Qaz: </a:t>
            </a:r>
            <a:r>
              <a:rPr lang="en-US" dirty="0"/>
              <a:t>Enhanced Transmission Selection (ETS) enables transmission bandwidth management and </a:t>
            </a:r>
            <a:r>
              <a:rPr lang="en-US" dirty="0" err="1"/>
              <a:t>ratelimiting</a:t>
            </a:r>
            <a:r>
              <a:rPr lang="en-US" dirty="0"/>
              <a:t> per traffic class. ETS allows traffic classes to use spare bandwidth above the guaranteed minimum. ETS provides common management of bandwidth allocation on a per priority group basis. Switches that claim support for DCB, should allow configuration of priority groups, assignment of individual classes of service to each group and the allotment of per-port bandwidth to each group.</a:t>
            </a:r>
          </a:p>
          <a:p>
            <a:endParaRPr lang="es-ES" dirty="0" smtClean="0"/>
          </a:p>
          <a:p>
            <a:r>
              <a:rPr lang="es-ES" dirty="0" smtClean="0"/>
              <a:t>Figure</a:t>
            </a:r>
            <a:r>
              <a:rPr lang="es-ES" baseline="0" dirty="0" smtClean="0"/>
              <a:t> C:    </a:t>
            </a:r>
            <a:r>
              <a:rPr lang="es-ES" b="1" dirty="0" smtClean="0"/>
              <a:t>802.1Qau - </a:t>
            </a:r>
            <a:r>
              <a:rPr lang="es-ES" b="1" dirty="0" err="1" smtClean="0"/>
              <a:t>Congestion</a:t>
            </a:r>
            <a:r>
              <a:rPr lang="es-ES" b="1" dirty="0" smtClean="0"/>
              <a:t> </a:t>
            </a:r>
            <a:r>
              <a:rPr lang="es-ES" b="1" dirty="0" err="1" smtClean="0"/>
              <a:t>Notification</a:t>
            </a:r>
            <a:r>
              <a:rPr lang="es-ES" b="1" dirty="0" smtClean="0"/>
              <a:t>. </a:t>
            </a:r>
            <a:r>
              <a:rPr lang="en-US" dirty="0" smtClean="0"/>
              <a:t>This standard specifies protocols, procedures and managed objects that support congestion management of long-lived data flows within network domains of limited bandwidth delay product. This is achieved by enabling bridges to signal congestion information to end stations capable of transmission rate limiting to avoid frame loss. This mechanism enables support for higher layer protocols that are highly loss or latency sensitive. VLAN tag encoded priority values are allocated to segregate frames subject to congestion control, allowing simultaneous support of both congestion controlled and other higher layer protocols. This standard does not specify communication or reception of congestion notification information to or from stations outside the congestion controlled domain or encapsulation of frames from those stations across the domain. </a:t>
            </a:r>
          </a:p>
          <a:p>
            <a:endParaRPr lang="en-US" dirty="0" smtClean="0"/>
          </a:p>
          <a:p>
            <a:pPr defTabSz="890260">
              <a:defRPr/>
            </a:pPr>
            <a:r>
              <a:rPr lang="en-US" dirty="0" smtClean="0"/>
              <a:t>Figure</a:t>
            </a:r>
            <a:r>
              <a:rPr lang="en-US" baseline="0" dirty="0" smtClean="0"/>
              <a:t> D: </a:t>
            </a:r>
            <a:r>
              <a:rPr lang="en-US" b="1" dirty="0" smtClean="0">
                <a:effectLst/>
              </a:rPr>
              <a:t>TRILL</a:t>
            </a:r>
            <a:r>
              <a:rPr lang="en-US" dirty="0" smtClean="0">
                <a:effectLst/>
              </a:rPr>
              <a:t> Transparent Interconnect of Lots of Links) is a IETF Standard [1] implemented by devices called </a:t>
            </a:r>
            <a:r>
              <a:rPr lang="en-US" dirty="0" err="1" smtClean="0">
                <a:effectLst/>
              </a:rPr>
              <a:t>RBridges</a:t>
            </a:r>
            <a:r>
              <a:rPr lang="en-US" dirty="0" smtClean="0">
                <a:effectLst/>
              </a:rPr>
              <a:t> or Routing Bridges. TRILL combines the advantages of bridges and routers and is the application of link state routing to the VLAN-aware customer-bridging problem. </a:t>
            </a:r>
            <a:r>
              <a:rPr lang="en-US" dirty="0" err="1" smtClean="0">
                <a:effectLst/>
              </a:rPr>
              <a:t>RBridges</a:t>
            </a:r>
            <a:r>
              <a:rPr lang="en-US" dirty="0" smtClean="0">
                <a:effectLst/>
              </a:rPr>
              <a:t> are compatible with and can incrementally replace previous IEEE 802.1 customer bridges. They are also compatible with IPv4 and IPv6 routers and end nodes. They are invisible to current IP routers and, like routers, </a:t>
            </a:r>
            <a:r>
              <a:rPr lang="en-US" dirty="0" err="1" smtClean="0">
                <a:effectLst/>
              </a:rPr>
              <a:t>RBridges</a:t>
            </a:r>
            <a:r>
              <a:rPr lang="en-US" dirty="0" smtClean="0">
                <a:effectLst/>
              </a:rPr>
              <a:t> terminate the bridge spanning tree protocol.</a:t>
            </a:r>
          </a:p>
          <a:p>
            <a:endParaRPr lang="en-US" dirty="0" smtClean="0"/>
          </a:p>
          <a:p>
            <a:endParaRPr lang="es-ES" dirty="0" smtClean="0"/>
          </a:p>
          <a:p>
            <a:endParaRPr lang="en-US" dirty="0"/>
          </a:p>
        </p:txBody>
      </p:sp>
      <p:sp>
        <p:nvSpPr>
          <p:cNvPr id="4" name="Date Placeholder 3"/>
          <p:cNvSpPr>
            <a:spLocks noGrp="1"/>
          </p:cNvSpPr>
          <p:nvPr>
            <p:ph type="dt" idx="10"/>
          </p:nvPr>
        </p:nvSpPr>
        <p:spPr/>
        <p:txBody>
          <a:bodyPr/>
          <a:lstStyle/>
          <a:p>
            <a:pPr>
              <a:defRPr/>
            </a:pPr>
            <a:endParaRPr lang="en-US" dirty="0"/>
          </a:p>
        </p:txBody>
      </p:sp>
      <p:sp>
        <p:nvSpPr>
          <p:cNvPr id="5" name="Slide Number Placeholder 4"/>
          <p:cNvSpPr>
            <a:spLocks noGrp="1"/>
          </p:cNvSpPr>
          <p:nvPr>
            <p:ph type="sldNum" sz="quarter" idx="11"/>
          </p:nvPr>
        </p:nvSpPr>
        <p:spPr/>
        <p:txBody>
          <a:bodyPr/>
          <a:lstStyle/>
          <a:p>
            <a:pPr>
              <a:defRPr/>
            </a:pPr>
            <a:fld id="{FA04BB6B-BEDE-48E4-970F-8DFC0D4B5AE7}" type="slidenum">
              <a:rPr lang="en-US" smtClean="0"/>
              <a:pPr>
                <a:defRPr/>
              </a:pPr>
              <a:t>9</a:t>
            </a:fld>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Title Slide">
    <p:spTree>
      <p:nvGrpSpPr>
        <p:cNvPr id="1" name=""/>
        <p:cNvGrpSpPr/>
        <p:nvPr/>
      </p:nvGrpSpPr>
      <p:grpSpPr>
        <a:xfrm>
          <a:off x="0" y="0"/>
          <a:ext cx="0" cy="0"/>
          <a:chOff x="0" y="0"/>
          <a:chExt cx="0" cy="0"/>
        </a:xfrm>
      </p:grpSpPr>
      <p:sp>
        <p:nvSpPr>
          <p:cNvPr id="361476" name="Title Placeholder 21"/>
          <p:cNvSpPr>
            <a:spLocks noGrp="1"/>
          </p:cNvSpPr>
          <p:nvPr>
            <p:ph type="ctrTitle"/>
          </p:nvPr>
        </p:nvSpPr>
        <p:spPr>
          <a:xfrm>
            <a:off x="457200" y="2679490"/>
            <a:ext cx="5962650" cy="1006685"/>
          </a:xfrm>
        </p:spPr>
        <p:txBody>
          <a:bodyPr anchor="b" anchorCtr="0"/>
          <a:lstStyle>
            <a:lvl1pPr algn="l">
              <a:lnSpc>
                <a:spcPts val="4000"/>
              </a:lnSpc>
              <a:defRPr sz="3600" b="0" i="0" smtClean="0">
                <a:solidFill>
                  <a:schemeClr val="accent1"/>
                </a:solidFill>
                <a:latin typeface="Museo For Dell" pitchFamily="2" charset="0"/>
                <a:ea typeface="Museo For Dell" pitchFamily="2" charset="0"/>
              </a:defRPr>
            </a:lvl1pPr>
          </a:lstStyle>
          <a:p>
            <a:r>
              <a:rPr lang="en-US" smtClean="0"/>
              <a:t>Click to edit Master title style</a:t>
            </a:r>
            <a:endParaRPr lang="en-US" dirty="0" smtClean="0"/>
          </a:p>
        </p:txBody>
      </p:sp>
      <p:sp>
        <p:nvSpPr>
          <p:cNvPr id="361477" name="Text Placeholder 12"/>
          <p:cNvSpPr>
            <a:spLocks noGrp="1"/>
          </p:cNvSpPr>
          <p:nvPr>
            <p:ph type="subTitle" idx="1"/>
          </p:nvPr>
        </p:nvSpPr>
        <p:spPr>
          <a:xfrm>
            <a:off x="457200" y="4165390"/>
            <a:ext cx="5953125" cy="800101"/>
          </a:xfrm>
        </p:spPr>
        <p:txBody>
          <a:bodyPr lIns="0" tIns="0" rIns="0" bIns="0" anchor="t" anchorCtr="0">
            <a:normAutofit/>
          </a:bodyPr>
          <a:lstStyle>
            <a:lvl1pPr marL="0" indent="0" algn="l">
              <a:buFont typeface="Wingdings" pitchFamily="2" charset="2"/>
              <a:buNone/>
              <a:defRPr sz="2000" b="0" i="0" smtClean="0">
                <a:solidFill>
                  <a:schemeClr val="bg2"/>
                </a:solidFill>
                <a:latin typeface="Museo Sans For Dell" pitchFamily="2" charset="0"/>
                <a:ea typeface="Museo Sans For Dell" pitchFamily="2" charset="0"/>
              </a:defRPr>
            </a:lvl1pPr>
          </a:lstStyle>
          <a:p>
            <a:r>
              <a:rPr lang="en-US" smtClean="0"/>
              <a:t>Click to edit Master subtitle style</a:t>
            </a:r>
            <a:endParaRPr lang="en-US" dirty="0" smtClean="0"/>
          </a:p>
        </p:txBody>
      </p:sp>
      <p:cxnSp>
        <p:nvCxnSpPr>
          <p:cNvPr id="8" name="Straight Connector 7"/>
          <p:cNvCxnSpPr/>
          <p:nvPr/>
        </p:nvCxnSpPr>
        <p:spPr>
          <a:xfrm>
            <a:off x="447675" y="1781175"/>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447675" y="5076825"/>
            <a:ext cx="8248650" cy="0"/>
          </a:xfrm>
          <a:prstGeom prst="line">
            <a:avLst/>
          </a:prstGeom>
          <a:ln>
            <a:solidFill>
              <a:schemeClr val="tx1">
                <a:lumMod val="60000"/>
                <a:lumOff val="40000"/>
              </a:schemeClr>
            </a:solidFill>
          </a:ln>
        </p:spPr>
        <p:style>
          <a:lnRef idx="1">
            <a:schemeClr val="dk1"/>
          </a:lnRef>
          <a:fillRef idx="0">
            <a:schemeClr val="dk1"/>
          </a:fillRef>
          <a:effectRef idx="0">
            <a:schemeClr val="dk1"/>
          </a:effectRef>
          <a:fontRef idx="minor">
            <a:schemeClr val="tx1"/>
          </a:fontRef>
        </p:style>
      </p:cxnSp>
      <p:sp>
        <p:nvSpPr>
          <p:cNvPr id="10" name="Rectangle 9"/>
          <p:cNvSpPr/>
          <p:nvPr/>
        </p:nvSpPr>
        <p:spPr bwMode="gray">
          <a:xfrm>
            <a:off x="0" y="6362700"/>
            <a:ext cx="1000125" cy="4953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444444"/>
              </a:solidFill>
              <a:latin typeface="Trebuchet MS" pitchFamily="34" charset="0"/>
            </a:endParaRPr>
          </a:p>
        </p:txBody>
      </p:sp>
      <p:sp>
        <p:nvSpPr>
          <p:cNvPr id="14" name="Rectangle 13"/>
          <p:cNvSpPr/>
          <p:nvPr/>
        </p:nvSpPr>
        <p:spPr bwMode="hidden">
          <a:xfrm>
            <a:off x="0" y="6362700"/>
            <a:ext cx="1000125" cy="4953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444444"/>
              </a:solidFill>
              <a:latin typeface="Trebuchet MS" pitchFamily="34" charset="0"/>
            </a:endParaRPr>
          </a:p>
        </p:txBody>
      </p:sp>
      <p:sp>
        <p:nvSpPr>
          <p:cNvPr id="19" name="Rectangle 18"/>
          <p:cNvSpPr/>
          <p:nvPr/>
        </p:nvSpPr>
        <p:spPr bwMode="hidden">
          <a:xfrm>
            <a:off x="0" y="6362700"/>
            <a:ext cx="1000125" cy="4953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rgbClr val="444444"/>
              </a:solidFill>
              <a:latin typeface="Trebuchet MS" pitchFamily="34" charset="0"/>
            </a:endParaRPr>
          </a:p>
        </p:txBody>
      </p:sp>
      <p:pic>
        <p:nvPicPr>
          <p:cNvPr id="11" name="Picture 10" descr="dell_blue_lrg_logo.png"/>
          <p:cNvPicPr>
            <a:picLocks noChangeAspect="1"/>
          </p:cNvPicPr>
          <p:nvPr/>
        </p:nvPicPr>
        <p:blipFill>
          <a:blip r:embed="rId2" cstate="screen"/>
          <a:stretch>
            <a:fillRect/>
          </a:stretch>
        </p:blipFill>
        <p:spPr>
          <a:xfrm>
            <a:off x="7265289" y="2651760"/>
            <a:ext cx="1487427" cy="1487427"/>
          </a:xfrm>
          <a:prstGeom prst="rect">
            <a:avLst/>
          </a:prstGeom>
        </p:spPr>
      </p:pic>
    </p:spTree>
    <p:extLst>
      <p:ext uri="{BB962C8B-B14F-4D97-AF65-F5344CB8AC3E}">
        <p14:creationId xmlns:p14="http://schemas.microsoft.com/office/powerpoint/2010/main" val="4260351560"/>
      </p:ext>
    </p:extLst>
  </p:cSld>
  <p:clrMapOvr>
    <a:masterClrMapping/>
  </p:clrMapOvr>
  <p:transition spd="med">
    <p:wipe dir="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ection_Green">
    <p:spTree>
      <p:nvGrpSpPr>
        <p:cNvPr id="1" name=""/>
        <p:cNvGrpSpPr/>
        <p:nvPr/>
      </p:nvGrpSpPr>
      <p:grpSpPr>
        <a:xfrm>
          <a:off x="0" y="0"/>
          <a:ext cx="0" cy="0"/>
          <a:chOff x="0" y="0"/>
          <a:chExt cx="0" cy="0"/>
        </a:xfrm>
      </p:grpSpPr>
      <p:sp>
        <p:nvSpPr>
          <p:cNvPr id="15" name="Title 1"/>
          <p:cNvSpPr>
            <a:spLocks noGrp="1"/>
          </p:cNvSpPr>
          <p:nvPr>
            <p:ph type="ctrTitle" hasCustomPrompt="1"/>
          </p:nvPr>
        </p:nvSpPr>
        <p:spPr>
          <a:xfrm>
            <a:off x="457200" y="457200"/>
            <a:ext cx="3657600" cy="3657600"/>
          </a:xfrm>
          <a:prstGeom prst="roundRect">
            <a:avLst>
              <a:gd name="adj" fmla="val 2752"/>
            </a:avLst>
          </a:prstGeom>
          <a:solidFill>
            <a:schemeClr val="accent2"/>
          </a:solidFill>
          <a:ln>
            <a:noFill/>
          </a:ln>
        </p:spPr>
        <p:style>
          <a:lnRef idx="2">
            <a:schemeClr val="accent1"/>
          </a:lnRef>
          <a:fillRef idx="1">
            <a:schemeClr val="lt1"/>
          </a:fillRef>
          <a:effectRef idx="0">
            <a:schemeClr val="accent1"/>
          </a:effectRef>
          <a:fontRef idx="none"/>
        </p:style>
        <p:txBody>
          <a:bodyPr lIns="228600" tIns="228600" rIns="228600" bIns="228600" anchor="t" anchorCtr="0">
            <a:normAutofit/>
          </a:bodyPr>
          <a:lstStyle>
            <a:lvl1pPr>
              <a:defRPr sz="3200" b="0">
                <a:solidFill>
                  <a:schemeClr val="tx2"/>
                </a:solidFill>
                <a:latin typeface="Museo For Dell" pitchFamily="2" charset="0"/>
              </a:defRPr>
            </a:lvl1pPr>
          </a:lstStyle>
          <a:p>
            <a:r>
              <a:rPr lang="en-US" dirty="0" smtClean="0"/>
              <a:t>Click to edit Master title style</a:t>
            </a:r>
            <a:br>
              <a:rPr lang="en-US" dirty="0" smtClean="0"/>
            </a:br>
            <a:endParaRPr lang="en-US" dirty="0"/>
          </a:p>
        </p:txBody>
      </p:sp>
      <p:pic>
        <p:nvPicPr>
          <p:cNvPr id="10" name="Picture 9" descr="dell_gray_logo.png"/>
          <p:cNvPicPr>
            <a:picLocks noChangeAspect="1"/>
          </p:cNvPicPr>
          <p:nvPr/>
        </p:nvPicPr>
        <p:blipFill>
          <a:blip r:embed="rId2" cstate="screen"/>
          <a:stretch>
            <a:fillRect/>
          </a:stretch>
        </p:blipFill>
        <p:spPr>
          <a:xfrm>
            <a:off x="8193024" y="6226683"/>
            <a:ext cx="573025" cy="573025"/>
          </a:xfrm>
          <a:prstGeom prst="rect">
            <a:avLst/>
          </a:prstGeom>
        </p:spPr>
      </p:pic>
      <p:sp>
        <p:nvSpPr>
          <p:cNvPr id="8" name="Slide Number Placeholder 5"/>
          <p:cNvSpPr>
            <a:spLocks noGrp="1"/>
          </p:cNvSpPr>
          <p:nvPr>
            <p:ph type="sldNum" sz="quarter" idx="4"/>
          </p:nvPr>
        </p:nvSpPr>
        <p:spPr>
          <a:xfrm>
            <a:off x="435536" y="6431527"/>
            <a:ext cx="260349" cy="152399"/>
          </a:xfrm>
          <a:prstGeom prst="rect">
            <a:avLst/>
          </a:prstGeom>
        </p:spPr>
        <p:txBody>
          <a:bodyPr vert="horz" lIns="0" tIns="0" rIns="91440" bIns="0" rtlCol="0" anchor="ctr"/>
          <a:lstStyle>
            <a:lvl1pPr algn="l">
              <a:defRPr sz="900">
                <a:solidFill>
                  <a:schemeClr val="bg2">
                    <a:lumMod val="60000"/>
                    <a:lumOff val="40000"/>
                  </a:schemeClr>
                </a:solidFill>
                <a:latin typeface="Museo Sans For Dell" pitchFamily="2" charset="0"/>
              </a:defRPr>
            </a:lvl1pPr>
          </a:lstStyle>
          <a:p>
            <a:fld id="{DBD5246C-868F-410A-AE52-FE248EDADC46}" type="slidenum">
              <a:rPr lang="en-US" smtClean="0">
                <a:solidFill>
                  <a:srgbClr val="000000">
                    <a:lumMod val="60000"/>
                    <a:lumOff val="40000"/>
                  </a:srgbClr>
                </a:solidFill>
              </a:rPr>
              <a:pPr/>
              <a:t>‹#›</a:t>
            </a:fld>
            <a:endParaRPr lang="en-US" dirty="0">
              <a:solidFill>
                <a:srgbClr val="000000">
                  <a:lumMod val="60000"/>
                  <a:lumOff val="40000"/>
                </a:srgbClr>
              </a:solidFill>
            </a:endParaRPr>
          </a:p>
        </p:txBody>
      </p:sp>
      <p:sp>
        <p:nvSpPr>
          <p:cNvPr id="6" name="Footer Placeholder 4"/>
          <p:cNvSpPr>
            <a:spLocks noGrp="1"/>
          </p:cNvSpPr>
          <p:nvPr>
            <p:ph type="ftr" sz="quarter" idx="3"/>
          </p:nvPr>
        </p:nvSpPr>
        <p:spPr>
          <a:xfrm>
            <a:off x="742950" y="6429375"/>
            <a:ext cx="1885950" cy="152400"/>
          </a:xfrm>
          <a:prstGeom prst="rect">
            <a:avLst/>
          </a:prstGeom>
        </p:spPr>
        <p:txBody>
          <a:bodyPr vert="horz" lIns="0" tIns="0" rIns="91440" bIns="0" rtlCol="0" anchor="ctr"/>
          <a:lstStyle>
            <a:lvl1pPr algn="l">
              <a:defRPr sz="1000">
                <a:solidFill>
                  <a:schemeClr val="bg2">
                    <a:lumMod val="60000"/>
                    <a:lumOff val="40000"/>
                  </a:schemeClr>
                </a:solidFill>
                <a:latin typeface="Museo Sans For Dell" pitchFamily="2" charset="0"/>
              </a:defRPr>
            </a:lvl1pPr>
          </a:lstStyle>
          <a:p>
            <a:r>
              <a:rPr lang="en-US" dirty="0" smtClean="0">
                <a:solidFill>
                  <a:srgbClr val="000000">
                    <a:lumMod val="60000"/>
                    <a:lumOff val="40000"/>
                  </a:srgbClr>
                </a:solidFill>
              </a:rPr>
              <a:t>Confidential</a:t>
            </a:r>
            <a:endParaRPr lang="en-US" dirty="0">
              <a:solidFill>
                <a:srgbClr val="000000">
                  <a:lumMod val="60000"/>
                  <a:lumOff val="40000"/>
                </a:srgbClr>
              </a:solidFill>
            </a:endParaRPr>
          </a:p>
        </p:txBody>
      </p:sp>
      <p:sp>
        <p:nvSpPr>
          <p:cNvPr id="9" name="Date Placeholder 8"/>
          <p:cNvSpPr>
            <a:spLocks noGrp="1"/>
          </p:cNvSpPr>
          <p:nvPr>
            <p:ph type="dt" sz="half" idx="2"/>
          </p:nvPr>
        </p:nvSpPr>
        <p:spPr>
          <a:xfrm>
            <a:off x="1828800" y="6428232"/>
            <a:ext cx="914401" cy="152399"/>
          </a:xfrm>
          <a:prstGeom prst="rect">
            <a:avLst/>
          </a:prstGeom>
        </p:spPr>
        <p:txBody>
          <a:bodyPr vert="horz" lIns="91440" tIns="45720" rIns="91440" bIns="45720" rtlCol="0" anchor="ctr"/>
          <a:lstStyle>
            <a:lvl1pPr algn="l" rtl="0" fontAlgn="base">
              <a:spcBef>
                <a:spcPct val="0"/>
              </a:spcBef>
              <a:spcAft>
                <a:spcPct val="0"/>
              </a:spcAft>
              <a:defRPr lang="en-US" sz="1000" kern="1200" smtClean="0">
                <a:solidFill>
                  <a:schemeClr val="bg2">
                    <a:lumMod val="60000"/>
                    <a:lumOff val="40000"/>
                  </a:schemeClr>
                </a:solidFill>
                <a:latin typeface="Museo Sans For Dell" pitchFamily="2" charset="0"/>
                <a:ea typeface="+mn-ea"/>
                <a:cs typeface="+mn-cs"/>
              </a:defRPr>
            </a:lvl1pPr>
          </a:lstStyle>
          <a:p>
            <a:fld id="{BF957C7E-C7E7-40ED-8DBB-CAEED742A383}" type="datetime1">
              <a:rPr>
                <a:solidFill>
                  <a:srgbClr val="000000">
                    <a:lumMod val="60000"/>
                    <a:lumOff val="40000"/>
                  </a:srgbClr>
                </a:solidFill>
              </a:rPr>
              <a:pPr/>
              <a:t>3/8/2012</a:t>
            </a:fld>
            <a:endParaRPr dirty="0">
              <a:solidFill>
                <a:srgbClr val="000000">
                  <a:lumMod val="60000"/>
                  <a:lumOff val="40000"/>
                </a:srgbClr>
              </a:solidFill>
            </a:endParaRPr>
          </a:p>
        </p:txBody>
      </p:sp>
    </p:spTree>
    <p:extLst>
      <p:ext uri="{BB962C8B-B14F-4D97-AF65-F5344CB8AC3E}">
        <p14:creationId xmlns:p14="http://schemas.microsoft.com/office/powerpoint/2010/main" val="1091924741"/>
      </p:ext>
    </p:extLst>
  </p:cSld>
  <p:clrMapOvr>
    <a:masterClrMapping/>
  </p:clrMapOvr>
  <p:transition spd="med">
    <p:wipe dir="r"/>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ection_Purple">
    <p:spTree>
      <p:nvGrpSpPr>
        <p:cNvPr id="1" name=""/>
        <p:cNvGrpSpPr/>
        <p:nvPr/>
      </p:nvGrpSpPr>
      <p:grpSpPr>
        <a:xfrm>
          <a:off x="0" y="0"/>
          <a:ext cx="0" cy="0"/>
          <a:chOff x="0" y="0"/>
          <a:chExt cx="0" cy="0"/>
        </a:xfrm>
      </p:grpSpPr>
      <p:sp>
        <p:nvSpPr>
          <p:cNvPr id="15" name="Title 1"/>
          <p:cNvSpPr>
            <a:spLocks noGrp="1"/>
          </p:cNvSpPr>
          <p:nvPr>
            <p:ph type="ctrTitle"/>
          </p:nvPr>
        </p:nvSpPr>
        <p:spPr>
          <a:xfrm>
            <a:off x="457200" y="457200"/>
            <a:ext cx="3657600" cy="3657600"/>
          </a:xfrm>
          <a:prstGeom prst="roundRect">
            <a:avLst>
              <a:gd name="adj" fmla="val 2752"/>
            </a:avLst>
          </a:prstGeom>
          <a:solidFill>
            <a:schemeClr val="accent6"/>
          </a:solidFill>
          <a:ln>
            <a:noFill/>
          </a:ln>
        </p:spPr>
        <p:style>
          <a:lnRef idx="2">
            <a:schemeClr val="accent1"/>
          </a:lnRef>
          <a:fillRef idx="1">
            <a:schemeClr val="lt1"/>
          </a:fillRef>
          <a:effectRef idx="0">
            <a:schemeClr val="accent1"/>
          </a:effectRef>
          <a:fontRef idx="none"/>
        </p:style>
        <p:txBody>
          <a:bodyPr lIns="228600" tIns="228600" rIns="228600" bIns="228600" anchor="t">
            <a:normAutofit/>
          </a:bodyPr>
          <a:lstStyle>
            <a:lvl1pPr>
              <a:defRPr sz="3200" b="0">
                <a:solidFill>
                  <a:schemeClr val="tx2"/>
                </a:solidFill>
                <a:latin typeface="Museo For Dell" pitchFamily="2" charset="0"/>
              </a:defRPr>
            </a:lvl1pPr>
          </a:lstStyle>
          <a:p>
            <a:r>
              <a:rPr lang="en-US" smtClean="0"/>
              <a:t>Click to edit Master title style</a:t>
            </a:r>
            <a:endParaRPr lang="en-US" dirty="0"/>
          </a:p>
        </p:txBody>
      </p:sp>
      <p:pic>
        <p:nvPicPr>
          <p:cNvPr id="14" name="Picture 13" descr="dell_gray_logo.png"/>
          <p:cNvPicPr>
            <a:picLocks noChangeAspect="1"/>
          </p:cNvPicPr>
          <p:nvPr/>
        </p:nvPicPr>
        <p:blipFill>
          <a:blip r:embed="rId2" cstate="screen"/>
          <a:stretch>
            <a:fillRect/>
          </a:stretch>
        </p:blipFill>
        <p:spPr>
          <a:xfrm>
            <a:off x="8193024" y="6226683"/>
            <a:ext cx="573025" cy="573025"/>
          </a:xfrm>
          <a:prstGeom prst="rect">
            <a:avLst/>
          </a:prstGeom>
        </p:spPr>
      </p:pic>
      <p:sp>
        <p:nvSpPr>
          <p:cNvPr id="6" name="Slide Number Placeholder 5"/>
          <p:cNvSpPr>
            <a:spLocks noGrp="1"/>
          </p:cNvSpPr>
          <p:nvPr>
            <p:ph type="sldNum" sz="quarter" idx="4"/>
          </p:nvPr>
        </p:nvSpPr>
        <p:spPr>
          <a:xfrm>
            <a:off x="435536" y="6431527"/>
            <a:ext cx="260349" cy="152399"/>
          </a:xfrm>
          <a:prstGeom prst="rect">
            <a:avLst/>
          </a:prstGeom>
        </p:spPr>
        <p:txBody>
          <a:bodyPr vert="horz" lIns="0" tIns="0" rIns="91440" bIns="0" rtlCol="0" anchor="ctr"/>
          <a:lstStyle>
            <a:lvl1pPr algn="l">
              <a:defRPr sz="900">
                <a:solidFill>
                  <a:schemeClr val="bg2">
                    <a:lumMod val="60000"/>
                    <a:lumOff val="40000"/>
                  </a:schemeClr>
                </a:solidFill>
                <a:latin typeface="Museo Sans For Dell" pitchFamily="2" charset="0"/>
              </a:defRPr>
            </a:lvl1pPr>
          </a:lstStyle>
          <a:p>
            <a:fld id="{DBD5246C-868F-410A-AE52-FE248EDADC46}" type="slidenum">
              <a:rPr lang="en-US" smtClean="0">
                <a:solidFill>
                  <a:srgbClr val="000000">
                    <a:lumMod val="60000"/>
                    <a:lumOff val="40000"/>
                  </a:srgbClr>
                </a:solidFill>
              </a:rPr>
              <a:pPr/>
              <a:t>‹#›</a:t>
            </a:fld>
            <a:endParaRPr lang="en-US" dirty="0">
              <a:solidFill>
                <a:srgbClr val="000000">
                  <a:lumMod val="60000"/>
                  <a:lumOff val="40000"/>
                </a:srgbClr>
              </a:solidFill>
            </a:endParaRPr>
          </a:p>
        </p:txBody>
      </p:sp>
      <p:sp>
        <p:nvSpPr>
          <p:cNvPr id="7" name="Footer Placeholder 4"/>
          <p:cNvSpPr>
            <a:spLocks noGrp="1"/>
          </p:cNvSpPr>
          <p:nvPr>
            <p:ph type="ftr" sz="quarter" idx="3"/>
          </p:nvPr>
        </p:nvSpPr>
        <p:spPr>
          <a:xfrm>
            <a:off x="742950" y="6429375"/>
            <a:ext cx="1885950" cy="152400"/>
          </a:xfrm>
          <a:prstGeom prst="rect">
            <a:avLst/>
          </a:prstGeom>
        </p:spPr>
        <p:txBody>
          <a:bodyPr vert="horz" lIns="0" tIns="0" rIns="91440" bIns="0" rtlCol="0" anchor="ctr"/>
          <a:lstStyle>
            <a:lvl1pPr algn="l">
              <a:defRPr sz="1000">
                <a:solidFill>
                  <a:schemeClr val="bg2">
                    <a:lumMod val="60000"/>
                    <a:lumOff val="40000"/>
                  </a:schemeClr>
                </a:solidFill>
                <a:latin typeface="Museo Sans For Dell" pitchFamily="2" charset="0"/>
              </a:defRPr>
            </a:lvl1pPr>
          </a:lstStyle>
          <a:p>
            <a:r>
              <a:rPr lang="en-US" dirty="0" smtClean="0">
                <a:solidFill>
                  <a:srgbClr val="000000">
                    <a:lumMod val="60000"/>
                    <a:lumOff val="40000"/>
                  </a:srgbClr>
                </a:solidFill>
              </a:rPr>
              <a:t>Confidential</a:t>
            </a:r>
            <a:endParaRPr lang="en-US" dirty="0">
              <a:solidFill>
                <a:srgbClr val="000000">
                  <a:lumMod val="60000"/>
                  <a:lumOff val="40000"/>
                </a:srgbClr>
              </a:solidFill>
            </a:endParaRPr>
          </a:p>
        </p:txBody>
      </p:sp>
      <p:sp>
        <p:nvSpPr>
          <p:cNvPr id="9" name="Date Placeholder 8"/>
          <p:cNvSpPr>
            <a:spLocks noGrp="1"/>
          </p:cNvSpPr>
          <p:nvPr>
            <p:ph type="dt" sz="half" idx="2"/>
          </p:nvPr>
        </p:nvSpPr>
        <p:spPr>
          <a:xfrm>
            <a:off x="1828800" y="6428232"/>
            <a:ext cx="914401" cy="152399"/>
          </a:xfrm>
          <a:prstGeom prst="rect">
            <a:avLst/>
          </a:prstGeom>
        </p:spPr>
        <p:txBody>
          <a:bodyPr vert="horz" lIns="91440" tIns="45720" rIns="91440" bIns="45720" rtlCol="0" anchor="ctr"/>
          <a:lstStyle>
            <a:lvl1pPr algn="l" rtl="0" fontAlgn="base">
              <a:spcBef>
                <a:spcPct val="0"/>
              </a:spcBef>
              <a:spcAft>
                <a:spcPct val="0"/>
              </a:spcAft>
              <a:defRPr lang="en-US" sz="1000" kern="1200" smtClean="0">
                <a:solidFill>
                  <a:schemeClr val="bg2">
                    <a:lumMod val="60000"/>
                    <a:lumOff val="40000"/>
                  </a:schemeClr>
                </a:solidFill>
                <a:latin typeface="Museo Sans For Dell" pitchFamily="2" charset="0"/>
                <a:ea typeface="+mn-ea"/>
                <a:cs typeface="+mn-cs"/>
              </a:defRPr>
            </a:lvl1pPr>
          </a:lstStyle>
          <a:p>
            <a:fld id="{3ABA7141-3D1C-4B71-8E8A-1A5A719C17C1}" type="datetime1">
              <a:rPr>
                <a:solidFill>
                  <a:srgbClr val="000000">
                    <a:lumMod val="60000"/>
                    <a:lumOff val="40000"/>
                  </a:srgbClr>
                </a:solidFill>
              </a:rPr>
              <a:pPr/>
              <a:t>3/8/2012</a:t>
            </a:fld>
            <a:endParaRPr dirty="0">
              <a:solidFill>
                <a:srgbClr val="000000">
                  <a:lumMod val="60000"/>
                  <a:lumOff val="40000"/>
                </a:srgbClr>
              </a:solidFill>
            </a:endParaRPr>
          </a:p>
        </p:txBody>
      </p:sp>
    </p:spTree>
    <p:extLst>
      <p:ext uri="{BB962C8B-B14F-4D97-AF65-F5344CB8AC3E}">
        <p14:creationId xmlns:p14="http://schemas.microsoft.com/office/powerpoint/2010/main" val="2866737886"/>
      </p:ext>
    </p:extLst>
  </p:cSld>
  <p:clrMapOvr>
    <a:masterClrMapping/>
  </p:clrMapOvr>
  <p:transition spd="med">
    <p:wipe dir="r"/>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Section_Blue_Background">
    <p:bg>
      <p:bgPr>
        <a:solidFill>
          <a:schemeClr val="bg1"/>
        </a:solidFill>
        <a:effectLst/>
      </p:bgPr>
    </p:bg>
    <p:spTree>
      <p:nvGrpSpPr>
        <p:cNvPr id="1" name=""/>
        <p:cNvGrpSpPr/>
        <p:nvPr/>
      </p:nvGrpSpPr>
      <p:grpSpPr>
        <a:xfrm>
          <a:off x="0" y="0"/>
          <a:ext cx="0" cy="0"/>
          <a:chOff x="0" y="0"/>
          <a:chExt cx="0" cy="0"/>
        </a:xfrm>
      </p:grpSpPr>
      <p:sp>
        <p:nvSpPr>
          <p:cNvPr id="7" name="Title 1"/>
          <p:cNvSpPr>
            <a:spLocks noGrp="1"/>
          </p:cNvSpPr>
          <p:nvPr>
            <p:ph type="ctrTitle"/>
          </p:nvPr>
        </p:nvSpPr>
        <p:spPr>
          <a:xfrm>
            <a:off x="457200" y="457200"/>
            <a:ext cx="3657600" cy="3657600"/>
          </a:xfrm>
          <a:prstGeom prst="roundRect">
            <a:avLst>
              <a:gd name="adj" fmla="val 2752"/>
            </a:avLst>
          </a:prstGeom>
          <a:solidFill>
            <a:schemeClr val="tx2"/>
          </a:solidFill>
          <a:ln>
            <a:noFill/>
          </a:ln>
        </p:spPr>
        <p:style>
          <a:lnRef idx="2">
            <a:schemeClr val="accent1"/>
          </a:lnRef>
          <a:fillRef idx="1">
            <a:schemeClr val="lt1"/>
          </a:fillRef>
          <a:effectRef idx="0">
            <a:schemeClr val="accent1"/>
          </a:effectRef>
          <a:fontRef idx="none"/>
        </p:style>
        <p:txBody>
          <a:bodyPr lIns="228600" tIns="228600" rIns="228600" bIns="228600" anchor="t">
            <a:normAutofit/>
          </a:bodyPr>
          <a:lstStyle>
            <a:lvl1pPr>
              <a:defRPr sz="3200" b="0">
                <a:solidFill>
                  <a:schemeClr val="bg1"/>
                </a:solidFill>
                <a:latin typeface="Museo For Dell" pitchFamily="2" charset="0"/>
              </a:defRPr>
            </a:lvl1pPr>
          </a:lstStyle>
          <a:p>
            <a:r>
              <a:rPr lang="en-US" smtClean="0"/>
              <a:t>Click to edit Master title style</a:t>
            </a:r>
            <a:endParaRPr lang="en-US" dirty="0"/>
          </a:p>
        </p:txBody>
      </p:sp>
      <p:pic>
        <p:nvPicPr>
          <p:cNvPr id="18" name="Picture 17" descr="dell_white_logo.png"/>
          <p:cNvPicPr>
            <a:picLocks noChangeAspect="1"/>
          </p:cNvPicPr>
          <p:nvPr userDrawn="1"/>
        </p:nvPicPr>
        <p:blipFill>
          <a:blip r:embed="rId2" cstate="print"/>
          <a:stretch>
            <a:fillRect/>
          </a:stretch>
        </p:blipFill>
        <p:spPr>
          <a:xfrm>
            <a:off x="8193024" y="6226683"/>
            <a:ext cx="573025" cy="573025"/>
          </a:xfrm>
          <a:prstGeom prst="rect">
            <a:avLst/>
          </a:prstGeom>
        </p:spPr>
      </p:pic>
      <p:sp>
        <p:nvSpPr>
          <p:cNvPr id="9" name="TextBox 3"/>
          <p:cNvSpPr txBox="1"/>
          <p:nvPr userDrawn="1"/>
        </p:nvSpPr>
        <p:spPr bwMode="black">
          <a:xfrm>
            <a:off x="5350331" y="6425457"/>
            <a:ext cx="2743200" cy="153888"/>
          </a:xfrm>
          <a:prstGeom prst="rect">
            <a:avLst/>
          </a:prstGeom>
          <a:noFill/>
        </p:spPr>
        <p:txBody>
          <a:bodyPr lIns="0" tIns="0" rIns="0" bIns="0">
            <a:prstTxWarp prst="textNoShape">
              <a:avLst/>
            </a:prstTxWarp>
            <a:spAutoFit/>
          </a:bodyPr>
          <a:lstStyle/>
          <a:p>
            <a:pPr algn="r"/>
            <a:r>
              <a:rPr lang="en-US" sz="1000" dirty="0">
                <a:solidFill>
                  <a:srgbClr val="FFFFFF"/>
                </a:solidFill>
                <a:latin typeface="Museo Sans For Dell" pitchFamily="2" charset="0"/>
              </a:rPr>
              <a:t>Global Marketing</a:t>
            </a:r>
          </a:p>
        </p:txBody>
      </p:sp>
      <p:sp>
        <p:nvSpPr>
          <p:cNvPr id="8" name="Footer Placeholder 4"/>
          <p:cNvSpPr>
            <a:spLocks noGrp="1"/>
          </p:cNvSpPr>
          <p:nvPr>
            <p:ph type="ftr" sz="quarter" idx="3"/>
          </p:nvPr>
        </p:nvSpPr>
        <p:spPr>
          <a:xfrm>
            <a:off x="742950" y="6429375"/>
            <a:ext cx="1885950" cy="152400"/>
          </a:xfrm>
          <a:prstGeom prst="rect">
            <a:avLst/>
          </a:prstGeom>
        </p:spPr>
        <p:txBody>
          <a:bodyPr vert="horz" lIns="0" tIns="0" rIns="91440" bIns="0" rtlCol="0" anchor="ctr"/>
          <a:lstStyle>
            <a:lvl1pPr algn="l">
              <a:defRPr sz="1000">
                <a:solidFill>
                  <a:schemeClr val="tx2"/>
                </a:solidFill>
                <a:latin typeface="Museo Sans For Dell" pitchFamily="2" charset="0"/>
              </a:defRPr>
            </a:lvl1pPr>
          </a:lstStyle>
          <a:p>
            <a:r>
              <a:rPr lang="en-US" dirty="0" smtClean="0">
                <a:solidFill>
                  <a:srgbClr val="FFFFFF"/>
                </a:solidFill>
              </a:rPr>
              <a:t>Confidential</a:t>
            </a:r>
            <a:endParaRPr lang="en-US" dirty="0">
              <a:solidFill>
                <a:srgbClr val="FFFFFF"/>
              </a:solidFill>
            </a:endParaRPr>
          </a:p>
        </p:txBody>
      </p:sp>
      <p:sp>
        <p:nvSpPr>
          <p:cNvPr id="12" name="Slide Number Placeholder 5"/>
          <p:cNvSpPr>
            <a:spLocks noGrp="1"/>
          </p:cNvSpPr>
          <p:nvPr>
            <p:ph type="sldNum" sz="quarter" idx="4"/>
          </p:nvPr>
        </p:nvSpPr>
        <p:spPr>
          <a:xfrm>
            <a:off x="444501" y="6440492"/>
            <a:ext cx="260349" cy="152399"/>
          </a:xfrm>
          <a:prstGeom prst="rect">
            <a:avLst/>
          </a:prstGeom>
        </p:spPr>
        <p:txBody>
          <a:bodyPr vert="horz" lIns="0" tIns="0" rIns="91440" bIns="0" rtlCol="0" anchor="ctr"/>
          <a:lstStyle>
            <a:lvl1pPr algn="l">
              <a:defRPr sz="900">
                <a:solidFill>
                  <a:schemeClr val="tx2"/>
                </a:solidFill>
                <a:latin typeface="Museo Sans For Dell" pitchFamily="2" charset="0"/>
              </a:defRPr>
            </a:lvl1pPr>
          </a:lstStyle>
          <a:p>
            <a:fld id="{DBD5246C-868F-410A-AE52-FE248EDADC46}" type="slidenum">
              <a:rPr lang="en-US" smtClean="0">
                <a:solidFill>
                  <a:srgbClr val="FFFFFF"/>
                </a:solidFill>
              </a:rPr>
              <a:pPr/>
              <a:t>‹#›</a:t>
            </a:fld>
            <a:endParaRPr lang="en-US" dirty="0">
              <a:solidFill>
                <a:srgbClr val="FFFFFF"/>
              </a:solidFill>
            </a:endParaRPr>
          </a:p>
        </p:txBody>
      </p:sp>
    </p:spTree>
    <p:extLst>
      <p:ext uri="{BB962C8B-B14F-4D97-AF65-F5344CB8AC3E}">
        <p14:creationId xmlns:p14="http://schemas.microsoft.com/office/powerpoint/2010/main" val="768459086"/>
      </p:ext>
    </p:extLst>
  </p:cSld>
  <p:clrMapOvr>
    <a:masterClrMapping/>
  </p:clrMapOvr>
  <p:transition spd="med">
    <p:wipe dir="r"/>
  </p:transition>
  <p:timing>
    <p:tnLst>
      <p:par>
        <p:cTn id="1" dur="indefinite" restart="never" nodeType="tmRoot"/>
      </p:par>
    </p:tnLst>
  </p:timing>
  <p:hf sldNum="0"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Title_and_Content_Blue_Backgroun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447675" y="38100"/>
            <a:ext cx="8239126" cy="960120"/>
          </a:xfrm>
        </p:spPr>
        <p:txBody>
          <a:bodyPr wrap="square" anchor="b"/>
          <a:lstStyle>
            <a:lvl1pPr>
              <a:lnSpc>
                <a:spcPct val="90000"/>
              </a:lnSpc>
              <a:defRPr sz="3000" b="0">
                <a:solidFill>
                  <a:schemeClr val="tx2"/>
                </a:solidFill>
                <a:latin typeface="Museo For Dell" pitchFamily="2" charset="0"/>
              </a:defRPr>
            </a:lvl1pPr>
          </a:lstStyle>
          <a:p>
            <a:r>
              <a:rPr lang="en-US" smtClean="0"/>
              <a:t>Click to edit Master title style</a:t>
            </a:r>
            <a:endParaRPr lang="en-US" dirty="0"/>
          </a:p>
        </p:txBody>
      </p:sp>
      <p:sp>
        <p:nvSpPr>
          <p:cNvPr id="3" name="Content Placeholder 2"/>
          <p:cNvSpPr>
            <a:spLocks noGrp="1"/>
          </p:cNvSpPr>
          <p:nvPr>
            <p:ph sz="half" idx="1"/>
          </p:nvPr>
        </p:nvSpPr>
        <p:spPr>
          <a:xfrm>
            <a:off x="447675" y="1310640"/>
            <a:ext cx="8229600" cy="1712264"/>
          </a:xfrm>
        </p:spPr>
        <p:txBody>
          <a:bodyPr lIns="0" tIns="0" rIns="0" bIns="0"/>
          <a:lstStyle>
            <a:lvl1pPr>
              <a:spcBef>
                <a:spcPts val="1600"/>
              </a:spcBef>
              <a:buClr>
                <a:schemeClr val="tx2"/>
              </a:buClr>
              <a:defRPr sz="2200">
                <a:solidFill>
                  <a:schemeClr val="tx2"/>
                </a:solidFill>
                <a:latin typeface="Museo Sans For Dell" pitchFamily="2" charset="0"/>
              </a:defRPr>
            </a:lvl1pPr>
            <a:lvl2pPr>
              <a:spcBef>
                <a:spcPts val="800"/>
              </a:spcBef>
              <a:buClr>
                <a:schemeClr val="tx2"/>
              </a:buClr>
              <a:buFont typeface="Museo For Dell 300" pitchFamily="50" charset="0"/>
              <a:buChar char="–"/>
              <a:defRPr sz="1800">
                <a:solidFill>
                  <a:schemeClr val="tx2"/>
                </a:solidFill>
                <a:latin typeface="Museo Sans For Dell" pitchFamily="2" charset="0"/>
              </a:defRPr>
            </a:lvl2pPr>
            <a:lvl3pPr>
              <a:spcBef>
                <a:spcPts val="800"/>
              </a:spcBef>
              <a:buClr>
                <a:schemeClr val="tx2"/>
              </a:buClr>
              <a:defRPr sz="1800">
                <a:solidFill>
                  <a:schemeClr val="tx2"/>
                </a:solidFill>
                <a:latin typeface="Museo Sans For Dell" pitchFamily="2" charset="0"/>
              </a:defRPr>
            </a:lvl3pPr>
            <a:lvl4pPr>
              <a:spcBef>
                <a:spcPts val="800"/>
              </a:spcBef>
              <a:buClr>
                <a:schemeClr val="tx2"/>
              </a:buClr>
              <a:defRPr sz="1800">
                <a:solidFill>
                  <a:schemeClr val="tx2"/>
                </a:solidFill>
                <a:latin typeface="Museo Sans For Dell" pitchFamily="2" charset="0"/>
              </a:defRPr>
            </a:lvl4pPr>
            <a:lvl5pPr>
              <a:spcBef>
                <a:spcPts val="800"/>
              </a:spcBef>
              <a:buClr>
                <a:schemeClr val="tx2"/>
              </a:buClr>
              <a:defRPr sz="1800">
                <a:solidFill>
                  <a:schemeClr val="tx2"/>
                </a:solidFill>
                <a:latin typeface="Museo Sans For Dell" pitchFamily="2"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cxnSp>
        <p:nvCxnSpPr>
          <p:cNvPr id="20" name="Straight Connector 19"/>
          <p:cNvCxnSpPr>
            <a:cxnSpLocks noChangeShapeType="1"/>
          </p:cNvCxnSpPr>
          <p:nvPr userDrawn="1"/>
        </p:nvCxnSpPr>
        <p:spPr bwMode="auto">
          <a:xfrm>
            <a:off x="457200" y="6172200"/>
            <a:ext cx="8229600" cy="0"/>
          </a:xfrm>
          <a:prstGeom prst="line">
            <a:avLst/>
          </a:prstGeom>
          <a:noFill/>
          <a:ln w="9525">
            <a:solidFill>
              <a:schemeClr val="tx2"/>
            </a:solidFill>
            <a:round/>
            <a:headEnd/>
            <a:tailEnd/>
          </a:ln>
        </p:spPr>
      </p:cxnSp>
      <p:sp>
        <p:nvSpPr>
          <p:cNvPr id="22" name="TextBox 3"/>
          <p:cNvSpPr txBox="1"/>
          <p:nvPr userDrawn="1"/>
        </p:nvSpPr>
        <p:spPr bwMode="black">
          <a:xfrm>
            <a:off x="5350331" y="6425457"/>
            <a:ext cx="2743200" cy="153888"/>
          </a:xfrm>
          <a:prstGeom prst="rect">
            <a:avLst/>
          </a:prstGeom>
          <a:noFill/>
        </p:spPr>
        <p:txBody>
          <a:bodyPr lIns="0" tIns="0" rIns="0" bIns="0">
            <a:prstTxWarp prst="textNoShape">
              <a:avLst/>
            </a:prstTxWarp>
            <a:spAutoFit/>
          </a:bodyPr>
          <a:lstStyle/>
          <a:p>
            <a:pPr algn="r"/>
            <a:r>
              <a:rPr lang="en-US" sz="1000" dirty="0">
                <a:solidFill>
                  <a:srgbClr val="FFFFFF"/>
                </a:solidFill>
                <a:latin typeface="Museo Sans For Dell" pitchFamily="2" charset="0"/>
              </a:rPr>
              <a:t>Global Marketing</a:t>
            </a:r>
          </a:p>
        </p:txBody>
      </p:sp>
      <p:pic>
        <p:nvPicPr>
          <p:cNvPr id="10" name="Picture 9" descr="dell_white_logo.png"/>
          <p:cNvPicPr>
            <a:picLocks noChangeAspect="1"/>
          </p:cNvPicPr>
          <p:nvPr userDrawn="1"/>
        </p:nvPicPr>
        <p:blipFill>
          <a:blip r:embed="rId2" cstate="print"/>
          <a:stretch>
            <a:fillRect/>
          </a:stretch>
        </p:blipFill>
        <p:spPr>
          <a:xfrm>
            <a:off x="8193024" y="6226683"/>
            <a:ext cx="573025" cy="573025"/>
          </a:xfrm>
          <a:prstGeom prst="rect">
            <a:avLst/>
          </a:prstGeom>
        </p:spPr>
      </p:pic>
      <p:sp>
        <p:nvSpPr>
          <p:cNvPr id="11" name="Footer Placeholder 4"/>
          <p:cNvSpPr>
            <a:spLocks noGrp="1"/>
          </p:cNvSpPr>
          <p:nvPr>
            <p:ph type="ftr" sz="quarter" idx="3"/>
          </p:nvPr>
        </p:nvSpPr>
        <p:spPr>
          <a:xfrm>
            <a:off x="742950" y="6429375"/>
            <a:ext cx="1885950" cy="152400"/>
          </a:xfrm>
          <a:prstGeom prst="rect">
            <a:avLst/>
          </a:prstGeom>
        </p:spPr>
        <p:txBody>
          <a:bodyPr vert="horz" lIns="0" tIns="0" rIns="91440" bIns="0" rtlCol="0" anchor="ctr"/>
          <a:lstStyle>
            <a:lvl1pPr algn="l">
              <a:defRPr sz="1000">
                <a:solidFill>
                  <a:schemeClr val="tx2"/>
                </a:solidFill>
                <a:latin typeface="Museo Sans For Dell" pitchFamily="2" charset="0"/>
              </a:defRPr>
            </a:lvl1pPr>
          </a:lstStyle>
          <a:p>
            <a:r>
              <a:rPr lang="en-US" smtClean="0">
                <a:solidFill>
                  <a:srgbClr val="FFFFFF"/>
                </a:solidFill>
              </a:rPr>
              <a:t>Confidential</a:t>
            </a:r>
            <a:endParaRPr lang="en-US" dirty="0">
              <a:solidFill>
                <a:srgbClr val="FFFFFF"/>
              </a:solidFill>
            </a:endParaRPr>
          </a:p>
        </p:txBody>
      </p:sp>
      <p:sp>
        <p:nvSpPr>
          <p:cNvPr id="12" name="Slide Number Placeholder 5"/>
          <p:cNvSpPr>
            <a:spLocks noGrp="1"/>
          </p:cNvSpPr>
          <p:nvPr>
            <p:ph type="sldNum" sz="quarter" idx="4"/>
          </p:nvPr>
        </p:nvSpPr>
        <p:spPr>
          <a:xfrm>
            <a:off x="444501" y="6440492"/>
            <a:ext cx="260349" cy="152399"/>
          </a:xfrm>
          <a:prstGeom prst="rect">
            <a:avLst/>
          </a:prstGeom>
        </p:spPr>
        <p:txBody>
          <a:bodyPr vert="horz" lIns="0" tIns="0" rIns="91440" bIns="0" rtlCol="0" anchor="ctr"/>
          <a:lstStyle>
            <a:lvl1pPr algn="l">
              <a:defRPr sz="900">
                <a:solidFill>
                  <a:schemeClr val="tx2"/>
                </a:solidFill>
                <a:latin typeface="Museo Sans For Dell" pitchFamily="2" charset="0"/>
              </a:defRPr>
            </a:lvl1pPr>
          </a:lstStyle>
          <a:p>
            <a:fld id="{DBD5246C-868F-410A-AE52-FE248EDADC46}" type="slidenum">
              <a:rPr lang="en-US" smtClean="0">
                <a:solidFill>
                  <a:srgbClr val="FFFFFF"/>
                </a:solidFill>
              </a:rPr>
              <a:pPr/>
              <a:t>‹#›</a:t>
            </a:fld>
            <a:endParaRPr lang="en-US" dirty="0">
              <a:solidFill>
                <a:srgbClr val="FFFFFF"/>
              </a:solidFill>
            </a:endParaRPr>
          </a:p>
        </p:txBody>
      </p:sp>
    </p:spTree>
    <p:extLst>
      <p:ext uri="{BB962C8B-B14F-4D97-AF65-F5344CB8AC3E}">
        <p14:creationId xmlns:p14="http://schemas.microsoft.com/office/powerpoint/2010/main" val="81844701"/>
      </p:ext>
    </p:extLst>
  </p:cSld>
  <p:clrMapOvr>
    <a:masterClrMapping/>
  </p:clrMapOvr>
  <p:transition spd="med">
    <p:wipe dir="r"/>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Title_Slide_Blue_Background">
    <p:bg>
      <p:bgPr>
        <a:solidFill>
          <a:schemeClr val="bg1"/>
        </a:solidFill>
        <a:effectLst/>
      </p:bgPr>
    </p:bg>
    <p:spTree>
      <p:nvGrpSpPr>
        <p:cNvPr id="1" name=""/>
        <p:cNvGrpSpPr/>
        <p:nvPr/>
      </p:nvGrpSpPr>
      <p:grpSpPr>
        <a:xfrm>
          <a:off x="0" y="0"/>
          <a:ext cx="0" cy="0"/>
          <a:chOff x="0" y="0"/>
          <a:chExt cx="0" cy="0"/>
        </a:xfrm>
      </p:grpSpPr>
      <p:sp>
        <p:nvSpPr>
          <p:cNvPr id="361476" name="Title Placeholder 21"/>
          <p:cNvSpPr>
            <a:spLocks noGrp="1"/>
          </p:cNvSpPr>
          <p:nvPr>
            <p:ph type="ctrTitle"/>
          </p:nvPr>
        </p:nvSpPr>
        <p:spPr>
          <a:xfrm>
            <a:off x="369888" y="2900380"/>
            <a:ext cx="6399622" cy="1006685"/>
          </a:xfrm>
        </p:spPr>
        <p:txBody>
          <a:bodyPr anchor="ctr" anchorCtr="0"/>
          <a:lstStyle>
            <a:lvl1pPr algn="l">
              <a:lnSpc>
                <a:spcPct val="90000"/>
              </a:lnSpc>
              <a:defRPr sz="5400" b="0" i="0" smtClean="0">
                <a:solidFill>
                  <a:schemeClr val="tx2"/>
                </a:solidFill>
                <a:latin typeface="Museo For Dell" pitchFamily="2" charset="0"/>
                <a:ea typeface="Museo For Dell" pitchFamily="2" charset="0"/>
              </a:defRPr>
            </a:lvl1pPr>
          </a:lstStyle>
          <a:p>
            <a:r>
              <a:rPr lang="en-US" smtClean="0"/>
              <a:t>Click to edit Master title style</a:t>
            </a:r>
            <a:endParaRPr lang="en-US" dirty="0" smtClean="0"/>
          </a:p>
        </p:txBody>
      </p:sp>
      <p:grpSp>
        <p:nvGrpSpPr>
          <p:cNvPr id="20" name="Group 19"/>
          <p:cNvGrpSpPr/>
          <p:nvPr userDrawn="1"/>
        </p:nvGrpSpPr>
        <p:grpSpPr>
          <a:xfrm>
            <a:off x="380999" y="1781175"/>
            <a:ext cx="8311513" cy="3295650"/>
            <a:chOff x="280033" y="1781175"/>
            <a:chExt cx="8412480" cy="3295650"/>
          </a:xfrm>
        </p:grpSpPr>
        <p:cxnSp>
          <p:nvCxnSpPr>
            <p:cNvPr id="8" name="Straight Connector 7"/>
            <p:cNvCxnSpPr/>
            <p:nvPr/>
          </p:nvCxnSpPr>
          <p:spPr>
            <a:xfrm>
              <a:off x="280033" y="1781175"/>
              <a:ext cx="8412480" cy="0"/>
            </a:xfrm>
            <a:prstGeom prst="line">
              <a:avLst/>
            </a:prstGeom>
            <a:ln>
              <a:solidFill>
                <a:schemeClr val="tx2"/>
              </a:solidFill>
            </a:ln>
          </p:spPr>
          <p:style>
            <a:lnRef idx="1">
              <a:schemeClr val="dk1"/>
            </a:lnRef>
            <a:fillRef idx="0">
              <a:schemeClr val="dk1"/>
            </a:fillRef>
            <a:effectRef idx="0">
              <a:schemeClr val="dk1"/>
            </a:effectRef>
            <a:fontRef idx="minor">
              <a:schemeClr val="tx1"/>
            </a:fontRef>
          </p:style>
        </p:cxnSp>
        <p:cxnSp>
          <p:nvCxnSpPr>
            <p:cNvPr id="9" name="Straight Connector 8"/>
            <p:cNvCxnSpPr/>
            <p:nvPr/>
          </p:nvCxnSpPr>
          <p:spPr>
            <a:xfrm>
              <a:off x="280033" y="5076825"/>
              <a:ext cx="8412480" cy="0"/>
            </a:xfrm>
            <a:prstGeom prst="line">
              <a:avLst/>
            </a:prstGeom>
            <a:ln>
              <a:solidFill>
                <a:schemeClr val="tx2"/>
              </a:solidFill>
            </a:ln>
          </p:spPr>
          <p:style>
            <a:lnRef idx="1">
              <a:schemeClr val="dk1"/>
            </a:lnRef>
            <a:fillRef idx="0">
              <a:schemeClr val="dk1"/>
            </a:fillRef>
            <a:effectRef idx="0">
              <a:schemeClr val="dk1"/>
            </a:effectRef>
            <a:fontRef idx="minor">
              <a:schemeClr val="tx1"/>
            </a:fontRef>
          </p:style>
        </p:cxnSp>
      </p:grpSp>
      <p:pic>
        <p:nvPicPr>
          <p:cNvPr id="12" name="Picture 9" descr="white"/>
          <p:cNvPicPr>
            <a:picLocks noChangeAspect="1" noChangeArrowheads="1"/>
          </p:cNvPicPr>
          <p:nvPr userDrawn="1"/>
        </p:nvPicPr>
        <p:blipFill>
          <a:blip r:embed="rId2" cstate="print"/>
          <a:srcRect/>
          <a:stretch>
            <a:fillRect/>
          </a:stretch>
        </p:blipFill>
        <p:spPr bwMode="auto">
          <a:xfrm>
            <a:off x="7377195" y="2681959"/>
            <a:ext cx="1371487" cy="1371487"/>
          </a:xfrm>
          <a:prstGeom prst="rect">
            <a:avLst/>
          </a:prstGeom>
          <a:noFill/>
          <a:ln w="9525">
            <a:noFill/>
            <a:miter lim="800000"/>
            <a:headEnd/>
            <a:tailEnd/>
          </a:ln>
        </p:spPr>
      </p:pic>
      <p:sp>
        <p:nvSpPr>
          <p:cNvPr id="11" name="Footer Placeholder 4"/>
          <p:cNvSpPr>
            <a:spLocks noGrp="1"/>
          </p:cNvSpPr>
          <p:nvPr>
            <p:ph type="ftr" sz="quarter" idx="3"/>
          </p:nvPr>
        </p:nvSpPr>
        <p:spPr>
          <a:xfrm>
            <a:off x="742950" y="6429375"/>
            <a:ext cx="1885950" cy="152400"/>
          </a:xfrm>
          <a:prstGeom prst="rect">
            <a:avLst/>
          </a:prstGeom>
        </p:spPr>
        <p:txBody>
          <a:bodyPr vert="horz" lIns="0" tIns="0" rIns="91440" bIns="0" rtlCol="0" anchor="ctr"/>
          <a:lstStyle>
            <a:lvl1pPr algn="l">
              <a:defRPr sz="1000">
                <a:solidFill>
                  <a:schemeClr val="tx2"/>
                </a:solidFill>
                <a:latin typeface="Museo Sans For Dell" pitchFamily="2" charset="0"/>
              </a:defRPr>
            </a:lvl1pPr>
          </a:lstStyle>
          <a:p>
            <a:r>
              <a:rPr lang="en-US" smtClean="0">
                <a:solidFill>
                  <a:srgbClr val="FFFFFF"/>
                </a:solidFill>
              </a:rPr>
              <a:t>Confidential</a:t>
            </a:r>
            <a:endParaRPr lang="en-US" dirty="0">
              <a:solidFill>
                <a:srgbClr val="FFFFFF"/>
              </a:solidFill>
            </a:endParaRPr>
          </a:p>
        </p:txBody>
      </p:sp>
      <p:sp>
        <p:nvSpPr>
          <p:cNvPr id="13" name="Slide Number Placeholder 5"/>
          <p:cNvSpPr>
            <a:spLocks noGrp="1"/>
          </p:cNvSpPr>
          <p:nvPr>
            <p:ph type="sldNum" sz="quarter" idx="4"/>
          </p:nvPr>
        </p:nvSpPr>
        <p:spPr>
          <a:xfrm>
            <a:off x="444501" y="6440492"/>
            <a:ext cx="260349" cy="152399"/>
          </a:xfrm>
          <a:prstGeom prst="rect">
            <a:avLst/>
          </a:prstGeom>
        </p:spPr>
        <p:txBody>
          <a:bodyPr vert="horz" lIns="0" tIns="0" rIns="91440" bIns="0" rtlCol="0" anchor="ctr"/>
          <a:lstStyle>
            <a:lvl1pPr algn="l">
              <a:defRPr sz="900">
                <a:solidFill>
                  <a:schemeClr val="tx2"/>
                </a:solidFill>
                <a:latin typeface="Museo Sans For Dell" pitchFamily="2" charset="0"/>
              </a:defRPr>
            </a:lvl1pPr>
          </a:lstStyle>
          <a:p>
            <a:fld id="{DBD5246C-868F-410A-AE52-FE248EDADC46}" type="slidenum">
              <a:rPr lang="en-US" smtClean="0">
                <a:solidFill>
                  <a:srgbClr val="FFFFFF"/>
                </a:solidFill>
              </a:rPr>
              <a:pPr/>
              <a:t>‹#›</a:t>
            </a:fld>
            <a:endParaRPr lang="en-US" dirty="0">
              <a:solidFill>
                <a:srgbClr val="FFFFFF"/>
              </a:solidFill>
            </a:endParaRPr>
          </a:p>
        </p:txBody>
      </p:sp>
    </p:spTree>
    <p:extLst>
      <p:ext uri="{BB962C8B-B14F-4D97-AF65-F5344CB8AC3E}">
        <p14:creationId xmlns:p14="http://schemas.microsoft.com/office/powerpoint/2010/main" val="300156527"/>
      </p:ext>
    </p:extLst>
  </p:cSld>
  <p:clrMapOvr>
    <a:masterClrMapping/>
  </p:clrMapOvr>
  <p:transition spd="med">
    <p:wipe dir="r"/>
  </p:transition>
  <p:timing>
    <p:tnLst>
      <p:par>
        <p:cTn id="1" dur="indefinite" restart="never" nodeType="tmRoot"/>
      </p:par>
    </p:tnLst>
  </p:timing>
  <p:hf sldNum="0"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_Title_Only">
    <p:spTree>
      <p:nvGrpSpPr>
        <p:cNvPr id="1" name=""/>
        <p:cNvGrpSpPr/>
        <p:nvPr/>
      </p:nvGrpSpPr>
      <p:grpSpPr>
        <a:xfrm>
          <a:off x="0" y="0"/>
          <a:ext cx="0" cy="0"/>
          <a:chOff x="0" y="0"/>
          <a:chExt cx="0" cy="0"/>
        </a:xfrm>
      </p:grpSpPr>
      <p:sp>
        <p:nvSpPr>
          <p:cNvPr id="8" name="Title Placeholder 21"/>
          <p:cNvSpPr>
            <a:spLocks noGrp="1"/>
          </p:cNvSpPr>
          <p:nvPr>
            <p:ph type="title"/>
          </p:nvPr>
        </p:nvSpPr>
        <p:spPr bwMode="auto">
          <a:xfrm>
            <a:off x="457200" y="261562"/>
            <a:ext cx="8229600" cy="850392"/>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lgn="l">
              <a:defRPr>
                <a:latin typeface="+mn-lt"/>
              </a:defRPr>
            </a:lvl1pPr>
          </a:lstStyle>
          <a:p>
            <a:pPr lvl="0"/>
            <a:r>
              <a:rPr lang="en-US" dirty="0" smtClean="0"/>
              <a:t>Click to edit Master title style</a:t>
            </a:r>
          </a:p>
        </p:txBody>
      </p:sp>
      <p:cxnSp>
        <p:nvCxnSpPr>
          <p:cNvPr id="7" name="Straight Connector 6"/>
          <p:cNvCxnSpPr>
            <a:cxnSpLocks noChangeShapeType="1"/>
          </p:cNvCxnSpPr>
          <p:nvPr userDrawn="1"/>
        </p:nvCxnSpPr>
        <p:spPr bwMode="auto">
          <a:xfrm>
            <a:off x="457200" y="6172200"/>
            <a:ext cx="8229600" cy="0"/>
          </a:xfrm>
          <a:prstGeom prst="line">
            <a:avLst/>
          </a:prstGeom>
          <a:noFill/>
          <a:ln w="9525">
            <a:solidFill>
              <a:srgbClr val="AAAAAA"/>
            </a:solidFill>
            <a:round/>
            <a:headEnd/>
            <a:tailEnd/>
          </a:ln>
        </p:spPr>
      </p:cxnSp>
      <p:pic>
        <p:nvPicPr>
          <p:cNvPr id="9" name="Picture 8" descr="dell_gray_logo.png"/>
          <p:cNvPicPr>
            <a:picLocks noChangeAspect="1"/>
          </p:cNvPicPr>
          <p:nvPr userDrawn="1"/>
        </p:nvPicPr>
        <p:blipFill>
          <a:blip r:embed="rId2" cstate="print"/>
          <a:stretch>
            <a:fillRect/>
          </a:stretch>
        </p:blipFill>
        <p:spPr>
          <a:xfrm>
            <a:off x="8193024" y="6226683"/>
            <a:ext cx="573025" cy="573025"/>
          </a:xfrm>
          <a:prstGeom prst="rect">
            <a:avLst/>
          </a:prstGeom>
        </p:spPr>
      </p:pic>
      <p:sp>
        <p:nvSpPr>
          <p:cNvPr id="15" name="Date Placeholder 5"/>
          <p:cNvSpPr>
            <a:spLocks noGrp="1"/>
          </p:cNvSpPr>
          <p:nvPr>
            <p:ph type="dt" sz="half" idx="10"/>
          </p:nvPr>
        </p:nvSpPr>
        <p:spPr>
          <a:xfrm>
            <a:off x="1828800" y="6428896"/>
            <a:ext cx="914401" cy="152399"/>
          </a:xfrm>
        </p:spPr>
        <p:txBody>
          <a:bodyPr/>
          <a:lstStyle>
            <a:lvl1pPr>
              <a:defRPr>
                <a:solidFill>
                  <a:schemeClr val="bg2"/>
                </a:solidFill>
              </a:defRPr>
            </a:lvl1pPr>
          </a:lstStyle>
          <a:p>
            <a:endParaRPr lang="en-US" dirty="0"/>
          </a:p>
        </p:txBody>
      </p:sp>
      <p:sp>
        <p:nvSpPr>
          <p:cNvPr id="16" name="Footer Placeholder 6"/>
          <p:cNvSpPr>
            <a:spLocks noGrp="1"/>
          </p:cNvSpPr>
          <p:nvPr>
            <p:ph type="ftr" sz="quarter" idx="11"/>
          </p:nvPr>
        </p:nvSpPr>
        <p:spPr>
          <a:xfrm>
            <a:off x="742950" y="6429375"/>
            <a:ext cx="1885950" cy="152400"/>
          </a:xfrm>
        </p:spPr>
        <p:txBody>
          <a:bodyPr/>
          <a:lstStyle>
            <a:lvl1pPr>
              <a:defRPr>
                <a:solidFill>
                  <a:schemeClr val="bg2"/>
                </a:solidFill>
              </a:defRPr>
            </a:lvl1pPr>
          </a:lstStyle>
          <a:p>
            <a:r>
              <a:rPr lang="en-US" smtClean="0"/>
              <a:t>Confidential</a:t>
            </a:r>
            <a:endParaRPr lang="en-US" dirty="0"/>
          </a:p>
        </p:txBody>
      </p:sp>
      <p:sp>
        <p:nvSpPr>
          <p:cNvPr id="17" name="Slide Number Placeholder 7"/>
          <p:cNvSpPr>
            <a:spLocks noGrp="1"/>
          </p:cNvSpPr>
          <p:nvPr>
            <p:ph type="sldNum" sz="quarter" idx="12"/>
          </p:nvPr>
        </p:nvSpPr>
        <p:spPr>
          <a:xfrm>
            <a:off x="435536" y="6431527"/>
            <a:ext cx="260349" cy="152399"/>
          </a:xfrm>
        </p:spPr>
        <p:txBody>
          <a:bodyPr/>
          <a:lstStyle>
            <a:lvl1pPr>
              <a:defRPr>
                <a:solidFill>
                  <a:schemeClr val="bg2"/>
                </a:solidFill>
              </a:defRPr>
            </a:lvl1pPr>
          </a:lstStyle>
          <a:p>
            <a:fld id="{DBD5246C-868F-410A-AE52-FE248EDADC46}" type="slidenum">
              <a:rPr lang="en-US" smtClean="0"/>
              <a:pPr/>
              <a:t>‹#›</a:t>
            </a:fld>
            <a:endParaRPr lang="en-US" dirty="0"/>
          </a:p>
        </p:txBody>
      </p:sp>
    </p:spTree>
    <p:extLst>
      <p:ext uri="{BB962C8B-B14F-4D97-AF65-F5344CB8AC3E}">
        <p14:creationId xmlns:p14="http://schemas.microsoft.com/office/powerpoint/2010/main" val="1034283518"/>
      </p:ext>
    </p:extLst>
  </p:cSld>
  <p:clrMapOvr>
    <a:masterClrMapping/>
  </p:clrMapOvr>
  <p:transition spd="med"/>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1_Title_and_Content">
    <p:spTree>
      <p:nvGrpSpPr>
        <p:cNvPr id="1" name=""/>
        <p:cNvGrpSpPr/>
        <p:nvPr/>
      </p:nvGrpSpPr>
      <p:grpSpPr>
        <a:xfrm>
          <a:off x="0" y="0"/>
          <a:ext cx="0" cy="0"/>
          <a:chOff x="0" y="0"/>
          <a:chExt cx="0" cy="0"/>
        </a:xfrm>
      </p:grpSpPr>
      <p:sp>
        <p:nvSpPr>
          <p:cNvPr id="3" name="Content Placeholder 2"/>
          <p:cNvSpPr>
            <a:spLocks noGrp="1"/>
          </p:cNvSpPr>
          <p:nvPr>
            <p:ph sz="half" idx="1"/>
          </p:nvPr>
        </p:nvSpPr>
        <p:spPr>
          <a:xfrm>
            <a:off x="447675" y="1310640"/>
            <a:ext cx="8229600" cy="869982"/>
          </a:xfrm>
        </p:spPr>
        <p:txBody>
          <a:bodyPr lIns="0" tIns="0" rIns="0" bIns="0"/>
          <a:lstStyle>
            <a:lvl1pPr>
              <a:spcBef>
                <a:spcPts val="1600"/>
              </a:spcBef>
              <a:defRPr sz="1800">
                <a:solidFill>
                  <a:schemeClr val="bg2"/>
                </a:solidFill>
                <a:latin typeface="Museo Sans For Dell" pitchFamily="2" charset="0"/>
              </a:defRPr>
            </a:lvl1pPr>
            <a:lvl2pPr>
              <a:spcBef>
                <a:spcPts val="800"/>
              </a:spcBef>
              <a:buFont typeface="Museo Sans For Dell" pitchFamily="2" charset="0"/>
              <a:buChar char="–"/>
              <a:defRPr sz="1600">
                <a:solidFill>
                  <a:schemeClr val="bg2"/>
                </a:solidFill>
                <a:latin typeface="Museo Sans For Dell" pitchFamily="2" charset="0"/>
              </a:defRPr>
            </a:lvl2pPr>
            <a:lvl3pPr>
              <a:spcBef>
                <a:spcPts val="800"/>
              </a:spcBef>
              <a:defRPr sz="1400">
                <a:solidFill>
                  <a:schemeClr val="bg2"/>
                </a:solidFill>
                <a:latin typeface="Museo Sans For Dell" pitchFamily="2" charset="0"/>
              </a:defRPr>
            </a:lvl3pPr>
            <a:lvl4pPr>
              <a:spcBef>
                <a:spcPts val="800"/>
              </a:spcBef>
              <a:defRPr sz="1800">
                <a:solidFill>
                  <a:schemeClr val="bg2"/>
                </a:solidFill>
                <a:latin typeface="Museo Sans For Dell" pitchFamily="2" charset="0"/>
              </a:defRPr>
            </a:lvl4pPr>
            <a:lvl5pPr>
              <a:spcBef>
                <a:spcPts val="800"/>
              </a:spcBef>
              <a:defRPr sz="180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p:txBody>
      </p:sp>
      <p:sp>
        <p:nvSpPr>
          <p:cNvPr id="15" name="Footer Placeholder 4"/>
          <p:cNvSpPr>
            <a:spLocks noGrp="1"/>
          </p:cNvSpPr>
          <p:nvPr>
            <p:ph type="ftr" sz="quarter" idx="3"/>
          </p:nvPr>
        </p:nvSpPr>
        <p:spPr>
          <a:xfrm>
            <a:off x="717550" y="6420779"/>
            <a:ext cx="1885950" cy="152400"/>
          </a:xfrm>
          <a:prstGeom prst="rect">
            <a:avLst/>
          </a:prstGeom>
        </p:spPr>
        <p:txBody>
          <a:bodyPr vert="horz" lIns="0" tIns="0" rIns="91440" bIns="0" rtlCol="0" anchor="ctr"/>
          <a:lstStyle>
            <a:lvl1pPr algn="l">
              <a:defRPr sz="1000">
                <a:solidFill>
                  <a:schemeClr val="accent4"/>
                </a:solidFill>
                <a:latin typeface="Museo Sans For Dell" pitchFamily="2" charset="0"/>
              </a:defRPr>
            </a:lvl1pPr>
          </a:lstStyle>
          <a:p>
            <a:r>
              <a:rPr lang="en-US" dirty="0" smtClean="0">
                <a:solidFill>
                  <a:srgbClr val="AAAAAA"/>
                </a:solidFill>
              </a:rPr>
              <a:t>Dell Confidential</a:t>
            </a:r>
            <a:endParaRPr lang="en-US" dirty="0">
              <a:solidFill>
                <a:srgbClr val="AAAAAA"/>
              </a:solidFill>
            </a:endParaRPr>
          </a:p>
        </p:txBody>
      </p:sp>
      <p:sp>
        <p:nvSpPr>
          <p:cNvPr id="16" name="Slide Number Placeholder 5"/>
          <p:cNvSpPr>
            <a:spLocks noGrp="1"/>
          </p:cNvSpPr>
          <p:nvPr>
            <p:ph type="sldNum" sz="quarter" idx="4"/>
          </p:nvPr>
        </p:nvSpPr>
        <p:spPr>
          <a:xfrm>
            <a:off x="419101" y="6410794"/>
            <a:ext cx="260349" cy="152399"/>
          </a:xfrm>
          <a:prstGeom prst="rect">
            <a:avLst/>
          </a:prstGeom>
        </p:spPr>
        <p:txBody>
          <a:bodyPr vert="horz" lIns="0" tIns="0" rIns="91440" bIns="0" rtlCol="0" anchor="ctr"/>
          <a:lstStyle>
            <a:lvl1pPr algn="l">
              <a:defRPr sz="900">
                <a:solidFill>
                  <a:schemeClr val="accent4"/>
                </a:solidFill>
                <a:latin typeface="Museo Sans For Dell" pitchFamily="2" charset="0"/>
              </a:defRPr>
            </a:lvl1pPr>
          </a:lstStyle>
          <a:p>
            <a:fld id="{DBD5246C-868F-410A-AE52-FE248EDADC46}" type="slidenum">
              <a:rPr lang="en-US" smtClean="0">
                <a:solidFill>
                  <a:srgbClr val="AAAAAA"/>
                </a:solidFill>
              </a:rPr>
              <a:pPr/>
              <a:t>‹#›</a:t>
            </a:fld>
            <a:endParaRPr lang="en-US" dirty="0">
              <a:solidFill>
                <a:srgbClr val="AAAAAA"/>
              </a:solidFill>
            </a:endParaRPr>
          </a:p>
        </p:txBody>
      </p:sp>
      <p:sp>
        <p:nvSpPr>
          <p:cNvPr id="10" name="Title Placeholder 21"/>
          <p:cNvSpPr>
            <a:spLocks noGrp="1"/>
          </p:cNvSpPr>
          <p:nvPr>
            <p:ph type="title"/>
          </p:nvPr>
        </p:nvSpPr>
        <p:spPr bwMode="auto">
          <a:xfrm>
            <a:off x="137160" y="137160"/>
            <a:ext cx="8239125" cy="960120"/>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lvl1pPr>
              <a:defRPr sz="3200" b="0"/>
            </a:lvl1pPr>
          </a:lstStyle>
          <a:p>
            <a:pPr lvl="0"/>
            <a:r>
              <a:rPr lang="en-US" dirty="0" smtClean="0"/>
              <a:t>Click to edit Master title style</a:t>
            </a:r>
          </a:p>
        </p:txBody>
      </p:sp>
      <p:cxnSp>
        <p:nvCxnSpPr>
          <p:cNvPr id="6" name="Straight Connector 5"/>
          <p:cNvCxnSpPr/>
          <p:nvPr userDrawn="1"/>
        </p:nvCxnSpPr>
        <p:spPr>
          <a:xfrm>
            <a:off x="479206" y="6132458"/>
            <a:ext cx="8248650" cy="0"/>
          </a:xfrm>
          <a:prstGeom prst="line">
            <a:avLst/>
          </a:prstGeom>
          <a:ln>
            <a:solidFill>
              <a:schemeClr val="accent4"/>
            </a:solidFill>
          </a:ln>
        </p:spPr>
        <p:style>
          <a:lnRef idx="1">
            <a:schemeClr val="dk1"/>
          </a:lnRef>
          <a:fillRef idx="0">
            <a:schemeClr val="dk1"/>
          </a:fillRef>
          <a:effectRef idx="0">
            <a:schemeClr val="dk1"/>
          </a:effectRef>
          <a:fontRef idx="minor">
            <a:schemeClr val="tx1"/>
          </a:fontRef>
        </p:style>
      </p:cxnSp>
      <p:sp>
        <p:nvSpPr>
          <p:cNvPr id="7" name="TextBox 6"/>
          <p:cNvSpPr txBox="1"/>
          <p:nvPr userDrawn="1"/>
        </p:nvSpPr>
        <p:spPr bwMode="black">
          <a:xfrm>
            <a:off x="5350331" y="6434985"/>
            <a:ext cx="2743200" cy="153888"/>
          </a:xfrm>
          <a:prstGeom prst="rect">
            <a:avLst/>
          </a:prstGeom>
          <a:noFill/>
        </p:spPr>
        <p:txBody>
          <a:bodyPr lIns="0" tIns="0" rIns="0" bIns="0">
            <a:prstTxWarp prst="textNoShape">
              <a:avLst/>
            </a:prstTxWarp>
            <a:spAutoFit/>
          </a:bodyPr>
          <a:lstStyle/>
          <a:p>
            <a:pPr algn="r">
              <a:lnSpc>
                <a:spcPct val="100000"/>
              </a:lnSpc>
              <a:spcBef>
                <a:spcPct val="0"/>
              </a:spcBef>
              <a:spcAft>
                <a:spcPct val="0"/>
              </a:spcAft>
              <a:buClrTx/>
              <a:buFontTx/>
              <a:buNone/>
            </a:pPr>
            <a:r>
              <a:rPr lang="en-US" sz="1000" dirty="0">
                <a:solidFill>
                  <a:schemeClr val="bg2">
                    <a:lumMod val="60000"/>
                    <a:lumOff val="40000"/>
                  </a:schemeClr>
                </a:solidFill>
                <a:latin typeface="Museo Sans For Dell" pitchFamily="2" charset="0"/>
              </a:rPr>
              <a:t>Global </a:t>
            </a:r>
            <a:r>
              <a:rPr lang="en-US" sz="1000" dirty="0" smtClean="0">
                <a:solidFill>
                  <a:schemeClr val="bg2">
                    <a:lumMod val="60000"/>
                    <a:lumOff val="40000"/>
                  </a:schemeClr>
                </a:solidFill>
                <a:latin typeface="Museo Sans For Dell" pitchFamily="2" charset="0"/>
              </a:rPr>
              <a:t> Marketing</a:t>
            </a:r>
            <a:endParaRPr lang="en-US" sz="1000" dirty="0">
              <a:solidFill>
                <a:schemeClr val="bg2">
                  <a:lumMod val="60000"/>
                  <a:lumOff val="40000"/>
                </a:schemeClr>
              </a:solidFill>
              <a:latin typeface="Museo Sans For Dell" pitchFamily="2" charset="0"/>
            </a:endParaRPr>
          </a:p>
        </p:txBody>
      </p:sp>
    </p:spTree>
    <p:extLst>
      <p:ext uri="{BB962C8B-B14F-4D97-AF65-F5344CB8AC3E}">
        <p14:creationId xmlns:p14="http://schemas.microsoft.com/office/powerpoint/2010/main" val="481589968"/>
      </p:ext>
    </p:extLst>
  </p:cSld>
  <p:clrMapOvr>
    <a:masterClrMapping/>
  </p:clrMapOvr>
  <p:transition spd="med">
    <p:wipe dir="r"/>
  </p:transition>
  <p:hf hd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_and_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7200" y="261562"/>
            <a:ext cx="8239126" cy="853560"/>
          </a:xfrm>
        </p:spPr>
        <p:txBody>
          <a:bodyPr wrap="square" anchor="t"/>
          <a:lstStyle>
            <a:lvl1pPr>
              <a:lnSpc>
                <a:spcPct val="90000"/>
              </a:lnSpc>
              <a:defRPr sz="3200" b="0">
                <a:solidFill>
                  <a:schemeClr val="accent1"/>
                </a:solidFill>
                <a:latin typeface="Museo For Dell" pitchFamily="2" charset="0"/>
              </a:defRPr>
            </a:lvl1pPr>
          </a:lstStyle>
          <a:p>
            <a:r>
              <a:rPr lang="en-US" dirty="0" smtClean="0"/>
              <a:t>Click to edit Master title style</a:t>
            </a:r>
            <a:br>
              <a:rPr lang="en-US" dirty="0" smtClean="0"/>
            </a:br>
            <a:endParaRPr lang="en-US" dirty="0"/>
          </a:p>
        </p:txBody>
      </p:sp>
      <p:sp>
        <p:nvSpPr>
          <p:cNvPr id="3" name="Content Placeholder 2"/>
          <p:cNvSpPr>
            <a:spLocks noGrp="1"/>
          </p:cNvSpPr>
          <p:nvPr>
            <p:ph sz="half" idx="1"/>
          </p:nvPr>
        </p:nvSpPr>
        <p:spPr>
          <a:xfrm>
            <a:off x="457200" y="1280160"/>
            <a:ext cx="8229600" cy="4754880"/>
          </a:xfrm>
        </p:spPr>
        <p:txBody>
          <a:bodyPr lIns="0" tIns="0" rIns="0" bIns="0"/>
          <a:lstStyle>
            <a:lvl1pPr>
              <a:spcBef>
                <a:spcPts val="100"/>
              </a:spcBef>
              <a:spcAft>
                <a:spcPts val="100"/>
              </a:spcAft>
              <a:defRPr sz="2000">
                <a:solidFill>
                  <a:schemeClr val="bg2"/>
                </a:solidFill>
                <a:latin typeface="Museo Sans For Dell" pitchFamily="2" charset="0"/>
              </a:defRPr>
            </a:lvl1pPr>
            <a:lvl2pPr>
              <a:spcBef>
                <a:spcPts val="100"/>
              </a:spcBef>
              <a:spcAft>
                <a:spcPts val="100"/>
              </a:spcAft>
              <a:buFont typeface="Museo Sans For Dell" pitchFamily="2" charset="0"/>
              <a:buChar char="–"/>
              <a:defRPr sz="1800">
                <a:solidFill>
                  <a:schemeClr val="bg2"/>
                </a:solidFill>
                <a:latin typeface="Museo Sans For Dell" pitchFamily="2" charset="0"/>
              </a:defRPr>
            </a:lvl2pPr>
            <a:lvl3pPr>
              <a:spcBef>
                <a:spcPts val="100"/>
              </a:spcBef>
              <a:spcAft>
                <a:spcPts val="100"/>
              </a:spcAft>
              <a:defRPr sz="1600">
                <a:solidFill>
                  <a:schemeClr val="bg2"/>
                </a:solidFill>
                <a:latin typeface="Museo Sans For Dell" pitchFamily="2" charset="0"/>
              </a:defRPr>
            </a:lvl3pPr>
            <a:lvl4pPr>
              <a:spcBef>
                <a:spcPts val="100"/>
              </a:spcBef>
              <a:spcAft>
                <a:spcPts val="100"/>
              </a:spcAft>
              <a:defRPr sz="1400" baseline="0">
                <a:solidFill>
                  <a:schemeClr val="bg2"/>
                </a:solidFill>
                <a:latin typeface="Museo Sans For Dell" pitchFamily="2" charset="0"/>
              </a:defRPr>
            </a:lvl4pPr>
            <a:lvl5pPr>
              <a:spcBef>
                <a:spcPts val="100"/>
              </a:spcBef>
              <a:spcAft>
                <a:spcPts val="100"/>
              </a:spcAft>
              <a:buClr>
                <a:schemeClr val="accent1"/>
              </a:buClr>
              <a:defRPr sz="120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cxnSp>
        <p:nvCxnSpPr>
          <p:cNvPr id="20" name="Straight Connector 19"/>
          <p:cNvCxnSpPr>
            <a:cxnSpLocks noChangeShapeType="1"/>
          </p:cNvCxnSpPr>
          <p:nvPr/>
        </p:nvCxnSpPr>
        <p:spPr bwMode="auto">
          <a:xfrm>
            <a:off x="457200" y="6172200"/>
            <a:ext cx="8229600" cy="0"/>
          </a:xfrm>
          <a:prstGeom prst="line">
            <a:avLst/>
          </a:prstGeom>
          <a:noFill/>
          <a:ln w="9525">
            <a:solidFill>
              <a:srgbClr val="AAAAAA"/>
            </a:solidFill>
            <a:round/>
            <a:headEnd/>
            <a:tailEnd/>
          </a:ln>
        </p:spPr>
      </p:cxnSp>
      <p:pic>
        <p:nvPicPr>
          <p:cNvPr id="14" name="Picture 13" descr="dell_gray_logo.png"/>
          <p:cNvPicPr>
            <a:picLocks noChangeAspect="1"/>
          </p:cNvPicPr>
          <p:nvPr/>
        </p:nvPicPr>
        <p:blipFill>
          <a:blip r:embed="rId2" cstate="screen"/>
          <a:stretch>
            <a:fillRect/>
          </a:stretch>
        </p:blipFill>
        <p:spPr>
          <a:xfrm>
            <a:off x="8193024" y="6226683"/>
            <a:ext cx="573025" cy="573025"/>
          </a:xfrm>
          <a:prstGeom prst="rect">
            <a:avLst/>
          </a:prstGeom>
        </p:spPr>
      </p:pic>
      <p:sp>
        <p:nvSpPr>
          <p:cNvPr id="15" name="Footer Placeholder 4"/>
          <p:cNvSpPr>
            <a:spLocks noGrp="1"/>
          </p:cNvSpPr>
          <p:nvPr>
            <p:ph type="ftr" sz="quarter" idx="3"/>
          </p:nvPr>
        </p:nvSpPr>
        <p:spPr>
          <a:xfrm>
            <a:off x="742950" y="6429375"/>
            <a:ext cx="1885950" cy="152400"/>
          </a:xfrm>
          <a:prstGeom prst="rect">
            <a:avLst/>
          </a:prstGeom>
        </p:spPr>
        <p:txBody>
          <a:bodyPr vert="horz" lIns="0" tIns="0" rIns="91440" bIns="0" rtlCol="0" anchor="ctr"/>
          <a:lstStyle>
            <a:lvl1pPr algn="l">
              <a:defRPr sz="1000">
                <a:solidFill>
                  <a:schemeClr val="bg2">
                    <a:lumMod val="60000"/>
                    <a:lumOff val="40000"/>
                  </a:schemeClr>
                </a:solidFill>
                <a:latin typeface="Museo Sans For Dell" pitchFamily="2" charset="0"/>
              </a:defRPr>
            </a:lvl1pPr>
          </a:lstStyle>
          <a:p>
            <a:r>
              <a:rPr lang="en-US" dirty="0" smtClean="0">
                <a:solidFill>
                  <a:srgbClr val="000000">
                    <a:lumMod val="60000"/>
                    <a:lumOff val="40000"/>
                  </a:srgbClr>
                </a:solidFill>
              </a:rPr>
              <a:t>Confidential</a:t>
            </a:r>
            <a:endParaRPr lang="en-US" dirty="0">
              <a:solidFill>
                <a:srgbClr val="000000">
                  <a:lumMod val="60000"/>
                  <a:lumOff val="40000"/>
                </a:srgbClr>
              </a:solidFill>
            </a:endParaRPr>
          </a:p>
        </p:txBody>
      </p:sp>
      <p:sp>
        <p:nvSpPr>
          <p:cNvPr id="16" name="Slide Number Placeholder 5"/>
          <p:cNvSpPr>
            <a:spLocks noGrp="1"/>
          </p:cNvSpPr>
          <p:nvPr>
            <p:ph type="sldNum" sz="quarter" idx="4"/>
          </p:nvPr>
        </p:nvSpPr>
        <p:spPr>
          <a:xfrm>
            <a:off x="435536" y="6431527"/>
            <a:ext cx="260349" cy="152399"/>
          </a:xfrm>
          <a:prstGeom prst="rect">
            <a:avLst/>
          </a:prstGeom>
        </p:spPr>
        <p:txBody>
          <a:bodyPr vert="horz" lIns="0" tIns="0" rIns="91440" bIns="0" rtlCol="0" anchor="ctr"/>
          <a:lstStyle>
            <a:lvl1pPr algn="l">
              <a:defRPr sz="900">
                <a:solidFill>
                  <a:schemeClr val="bg2">
                    <a:lumMod val="60000"/>
                    <a:lumOff val="40000"/>
                  </a:schemeClr>
                </a:solidFill>
                <a:latin typeface="Museo Sans For Dell" pitchFamily="2" charset="0"/>
              </a:defRPr>
            </a:lvl1pPr>
          </a:lstStyle>
          <a:p>
            <a:fld id="{DBD5246C-868F-410A-AE52-FE248EDADC46}" type="slidenum">
              <a:rPr lang="en-US" smtClean="0">
                <a:solidFill>
                  <a:srgbClr val="000000">
                    <a:lumMod val="60000"/>
                    <a:lumOff val="40000"/>
                  </a:srgbClr>
                </a:solidFill>
              </a:rPr>
              <a:pPr/>
              <a:t>‹#›</a:t>
            </a:fld>
            <a:endParaRPr lang="en-US" dirty="0">
              <a:solidFill>
                <a:srgbClr val="000000">
                  <a:lumMod val="60000"/>
                  <a:lumOff val="40000"/>
                </a:srgbClr>
              </a:solidFill>
            </a:endParaRPr>
          </a:p>
        </p:txBody>
      </p:sp>
      <p:sp>
        <p:nvSpPr>
          <p:cNvPr id="18" name="Date Placeholder 8"/>
          <p:cNvSpPr>
            <a:spLocks noGrp="1"/>
          </p:cNvSpPr>
          <p:nvPr>
            <p:ph type="dt" sz="half" idx="2"/>
          </p:nvPr>
        </p:nvSpPr>
        <p:spPr>
          <a:xfrm>
            <a:off x="1828800" y="6428232"/>
            <a:ext cx="914401" cy="152399"/>
          </a:xfrm>
          <a:prstGeom prst="rect">
            <a:avLst/>
          </a:prstGeom>
        </p:spPr>
        <p:txBody>
          <a:bodyPr vert="horz" lIns="91440" tIns="45720" rIns="91440" bIns="45720" rtlCol="0" anchor="ctr"/>
          <a:lstStyle>
            <a:lvl1pPr algn="l" rtl="0" fontAlgn="base">
              <a:spcBef>
                <a:spcPct val="0"/>
              </a:spcBef>
              <a:spcAft>
                <a:spcPct val="0"/>
              </a:spcAft>
              <a:defRPr lang="en-US" sz="1000" kern="1200" smtClean="0">
                <a:solidFill>
                  <a:schemeClr val="bg2">
                    <a:lumMod val="60000"/>
                    <a:lumOff val="40000"/>
                  </a:schemeClr>
                </a:solidFill>
                <a:latin typeface="Museo Sans For Dell" pitchFamily="2" charset="0"/>
                <a:ea typeface="+mn-ea"/>
                <a:cs typeface="+mn-cs"/>
              </a:defRPr>
            </a:lvl1pPr>
          </a:lstStyle>
          <a:p>
            <a:fld id="{DA5ED237-BA49-494A-B3B3-DDC72CDA5986}" type="datetime1">
              <a:rPr>
                <a:solidFill>
                  <a:srgbClr val="000000">
                    <a:lumMod val="60000"/>
                    <a:lumOff val="40000"/>
                  </a:srgbClr>
                </a:solidFill>
              </a:rPr>
              <a:pPr/>
              <a:t>3/8/2012</a:t>
            </a:fld>
            <a:endParaRPr dirty="0">
              <a:solidFill>
                <a:srgbClr val="000000">
                  <a:lumMod val="60000"/>
                  <a:lumOff val="40000"/>
                </a:srgbClr>
              </a:solidFill>
            </a:endParaRPr>
          </a:p>
        </p:txBody>
      </p:sp>
    </p:spTree>
    <p:extLst>
      <p:ext uri="{BB962C8B-B14F-4D97-AF65-F5344CB8AC3E}">
        <p14:creationId xmlns:p14="http://schemas.microsoft.com/office/powerpoint/2010/main" val="3083080038"/>
      </p:ext>
    </p:extLst>
  </p:cSld>
  <p:clrMapOvr>
    <a:masterClrMapping/>
  </p:clrMapOvr>
  <p:transition spd="med">
    <p:wipe dir="r"/>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wo_Column">
    <p:spTree>
      <p:nvGrpSpPr>
        <p:cNvPr id="1" name=""/>
        <p:cNvGrpSpPr/>
        <p:nvPr/>
      </p:nvGrpSpPr>
      <p:grpSpPr>
        <a:xfrm>
          <a:off x="0" y="0"/>
          <a:ext cx="0" cy="0"/>
          <a:chOff x="0" y="0"/>
          <a:chExt cx="0" cy="0"/>
        </a:xfrm>
      </p:grpSpPr>
      <p:sp>
        <p:nvSpPr>
          <p:cNvPr id="12" name="Content Placeholder 2"/>
          <p:cNvSpPr>
            <a:spLocks noGrp="1"/>
          </p:cNvSpPr>
          <p:nvPr>
            <p:ph sz="half" idx="10"/>
          </p:nvPr>
        </p:nvSpPr>
        <p:spPr>
          <a:xfrm>
            <a:off x="4653246" y="1241424"/>
            <a:ext cx="4023360" cy="4890435"/>
          </a:xfrm>
        </p:spPr>
        <p:txBody>
          <a:bodyPr wrap="square" lIns="0" tIns="0" rIns="0" bIns="0">
            <a:normAutofit/>
          </a:bodyPr>
          <a:lstStyle>
            <a:lvl1pPr>
              <a:spcBef>
                <a:spcPts val="100"/>
              </a:spcBef>
              <a:defRPr sz="2000" b="0">
                <a:solidFill>
                  <a:schemeClr val="bg2"/>
                </a:solidFill>
                <a:latin typeface="Museo Sans For Dell" pitchFamily="2" charset="0"/>
              </a:defRPr>
            </a:lvl1pPr>
            <a:lvl2pPr marL="574675" indent="-231775">
              <a:spcBef>
                <a:spcPts val="100"/>
              </a:spcBef>
              <a:defRPr sz="1800" b="0">
                <a:solidFill>
                  <a:schemeClr val="bg2"/>
                </a:solidFill>
                <a:latin typeface="Museo Sans For Dell" pitchFamily="2" charset="0"/>
              </a:defRPr>
            </a:lvl2pPr>
            <a:lvl3pPr>
              <a:spcBef>
                <a:spcPts val="100"/>
              </a:spcBef>
              <a:defRPr sz="1600" b="0">
                <a:solidFill>
                  <a:schemeClr val="bg2"/>
                </a:solidFill>
                <a:latin typeface="Museo Sans For Dell" pitchFamily="2"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p:txBody>
      </p:sp>
      <p:sp>
        <p:nvSpPr>
          <p:cNvPr id="10" name="Content Placeholder 2"/>
          <p:cNvSpPr>
            <a:spLocks noGrp="1"/>
          </p:cNvSpPr>
          <p:nvPr>
            <p:ph sz="half" idx="11"/>
          </p:nvPr>
        </p:nvSpPr>
        <p:spPr>
          <a:xfrm>
            <a:off x="439738" y="1241425"/>
            <a:ext cx="4023360" cy="4890434"/>
          </a:xfrm>
        </p:spPr>
        <p:txBody>
          <a:bodyPr wrap="square" lIns="0" tIns="0" rIns="0" bIns="0">
            <a:normAutofit/>
          </a:bodyPr>
          <a:lstStyle>
            <a:lvl1pPr>
              <a:spcBef>
                <a:spcPts val="100"/>
              </a:spcBef>
              <a:defRPr sz="2000" b="0">
                <a:solidFill>
                  <a:schemeClr val="bg2"/>
                </a:solidFill>
                <a:latin typeface="Museo Sans For Dell" pitchFamily="2" charset="0"/>
              </a:defRPr>
            </a:lvl1pPr>
            <a:lvl2pPr marL="574675" indent="-231775">
              <a:spcBef>
                <a:spcPts val="100"/>
              </a:spcBef>
              <a:defRPr sz="1800" b="0">
                <a:solidFill>
                  <a:schemeClr val="bg2"/>
                </a:solidFill>
                <a:latin typeface="Museo Sans For Dell" pitchFamily="2" charset="0"/>
              </a:defRPr>
            </a:lvl2pPr>
            <a:lvl3pPr>
              <a:spcBef>
                <a:spcPts val="100"/>
              </a:spcBef>
              <a:defRPr sz="1600" b="0">
                <a:solidFill>
                  <a:schemeClr val="bg2"/>
                </a:solidFill>
                <a:latin typeface="Museo Sans For Dell" pitchFamily="2"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p:txBody>
      </p:sp>
      <p:cxnSp>
        <p:nvCxnSpPr>
          <p:cNvPr id="14" name="Straight Connector 13"/>
          <p:cNvCxnSpPr>
            <a:cxnSpLocks noChangeShapeType="1"/>
          </p:cNvCxnSpPr>
          <p:nvPr/>
        </p:nvCxnSpPr>
        <p:spPr bwMode="auto">
          <a:xfrm>
            <a:off x="457200" y="6172200"/>
            <a:ext cx="8229600" cy="0"/>
          </a:xfrm>
          <a:prstGeom prst="line">
            <a:avLst/>
          </a:prstGeom>
          <a:noFill/>
          <a:ln w="9525">
            <a:solidFill>
              <a:srgbClr val="AAAAAA"/>
            </a:solidFill>
            <a:round/>
            <a:headEnd/>
            <a:tailEnd/>
          </a:ln>
        </p:spPr>
      </p:cxnSp>
      <p:pic>
        <p:nvPicPr>
          <p:cNvPr id="25" name="Picture 24" descr="dell_gray_logo.png"/>
          <p:cNvPicPr>
            <a:picLocks noChangeAspect="1"/>
          </p:cNvPicPr>
          <p:nvPr/>
        </p:nvPicPr>
        <p:blipFill>
          <a:blip r:embed="rId2" cstate="screen"/>
          <a:stretch>
            <a:fillRect/>
          </a:stretch>
        </p:blipFill>
        <p:spPr>
          <a:xfrm>
            <a:off x="8193024" y="6226683"/>
            <a:ext cx="573025" cy="573025"/>
          </a:xfrm>
          <a:prstGeom prst="rect">
            <a:avLst/>
          </a:prstGeom>
        </p:spPr>
      </p:pic>
      <p:sp>
        <p:nvSpPr>
          <p:cNvPr id="13" name="Slide Number Placeholder 5"/>
          <p:cNvSpPr>
            <a:spLocks noGrp="1"/>
          </p:cNvSpPr>
          <p:nvPr>
            <p:ph type="sldNum" sz="quarter" idx="4"/>
          </p:nvPr>
        </p:nvSpPr>
        <p:spPr>
          <a:xfrm>
            <a:off x="435536" y="6431527"/>
            <a:ext cx="260349" cy="152399"/>
          </a:xfrm>
          <a:prstGeom prst="rect">
            <a:avLst/>
          </a:prstGeom>
        </p:spPr>
        <p:txBody>
          <a:bodyPr vert="horz" lIns="0" tIns="0" rIns="91440" bIns="0" rtlCol="0" anchor="ctr"/>
          <a:lstStyle>
            <a:lvl1pPr algn="l">
              <a:defRPr sz="900">
                <a:solidFill>
                  <a:schemeClr val="bg2">
                    <a:lumMod val="60000"/>
                    <a:lumOff val="40000"/>
                  </a:schemeClr>
                </a:solidFill>
                <a:latin typeface="Museo Sans For Dell" pitchFamily="2" charset="0"/>
              </a:defRPr>
            </a:lvl1pPr>
          </a:lstStyle>
          <a:p>
            <a:fld id="{DBD5246C-868F-410A-AE52-FE248EDADC46}" type="slidenum">
              <a:rPr lang="en-US" smtClean="0">
                <a:solidFill>
                  <a:srgbClr val="000000">
                    <a:lumMod val="60000"/>
                    <a:lumOff val="40000"/>
                  </a:srgbClr>
                </a:solidFill>
              </a:rPr>
              <a:pPr/>
              <a:t>‹#›</a:t>
            </a:fld>
            <a:endParaRPr lang="en-US" dirty="0">
              <a:solidFill>
                <a:srgbClr val="000000">
                  <a:lumMod val="60000"/>
                  <a:lumOff val="40000"/>
                </a:srgbClr>
              </a:solidFill>
            </a:endParaRPr>
          </a:p>
        </p:txBody>
      </p:sp>
      <p:sp>
        <p:nvSpPr>
          <p:cNvPr id="9" name="Footer Placeholder 4"/>
          <p:cNvSpPr>
            <a:spLocks noGrp="1"/>
          </p:cNvSpPr>
          <p:nvPr>
            <p:ph type="ftr" sz="quarter" idx="3"/>
          </p:nvPr>
        </p:nvSpPr>
        <p:spPr>
          <a:xfrm>
            <a:off x="742950" y="6429375"/>
            <a:ext cx="1885950" cy="152400"/>
          </a:xfrm>
          <a:prstGeom prst="rect">
            <a:avLst/>
          </a:prstGeom>
        </p:spPr>
        <p:txBody>
          <a:bodyPr vert="horz" lIns="0" tIns="0" rIns="91440" bIns="0" rtlCol="0" anchor="ctr"/>
          <a:lstStyle>
            <a:lvl1pPr algn="l">
              <a:defRPr sz="1000">
                <a:solidFill>
                  <a:schemeClr val="bg2">
                    <a:lumMod val="60000"/>
                    <a:lumOff val="40000"/>
                  </a:schemeClr>
                </a:solidFill>
                <a:latin typeface="Museo Sans For Dell" pitchFamily="2" charset="0"/>
              </a:defRPr>
            </a:lvl1pPr>
          </a:lstStyle>
          <a:p>
            <a:r>
              <a:rPr lang="en-US" dirty="0" smtClean="0">
                <a:solidFill>
                  <a:srgbClr val="000000">
                    <a:lumMod val="60000"/>
                    <a:lumOff val="40000"/>
                  </a:srgbClr>
                </a:solidFill>
              </a:rPr>
              <a:t>Confidential</a:t>
            </a:r>
            <a:endParaRPr lang="en-US" dirty="0">
              <a:solidFill>
                <a:srgbClr val="000000">
                  <a:lumMod val="60000"/>
                  <a:lumOff val="40000"/>
                </a:srgbClr>
              </a:solidFill>
            </a:endParaRPr>
          </a:p>
        </p:txBody>
      </p:sp>
      <p:sp>
        <p:nvSpPr>
          <p:cNvPr id="15" name="Title 1"/>
          <p:cNvSpPr>
            <a:spLocks noGrp="1"/>
          </p:cNvSpPr>
          <p:nvPr>
            <p:ph type="title" hasCustomPrompt="1"/>
          </p:nvPr>
        </p:nvSpPr>
        <p:spPr>
          <a:xfrm>
            <a:off x="457200" y="274320"/>
            <a:ext cx="8239126" cy="853560"/>
          </a:xfrm>
        </p:spPr>
        <p:txBody>
          <a:bodyPr wrap="square" anchor="t"/>
          <a:lstStyle>
            <a:lvl1pPr>
              <a:lnSpc>
                <a:spcPct val="90000"/>
              </a:lnSpc>
              <a:defRPr sz="3200" b="0">
                <a:solidFill>
                  <a:schemeClr val="accent1"/>
                </a:solidFill>
                <a:latin typeface="Museo For Dell" pitchFamily="2" charset="0"/>
              </a:defRPr>
            </a:lvl1pPr>
          </a:lstStyle>
          <a:p>
            <a:r>
              <a:rPr lang="en-US" dirty="0" smtClean="0"/>
              <a:t>Click to edit Master title style</a:t>
            </a:r>
            <a:br>
              <a:rPr lang="en-US" dirty="0" smtClean="0"/>
            </a:br>
            <a:endParaRPr lang="en-US" dirty="0"/>
          </a:p>
        </p:txBody>
      </p:sp>
      <p:sp>
        <p:nvSpPr>
          <p:cNvPr id="16" name="Date Placeholder 8"/>
          <p:cNvSpPr>
            <a:spLocks noGrp="1"/>
          </p:cNvSpPr>
          <p:nvPr>
            <p:ph type="dt" sz="half" idx="2"/>
          </p:nvPr>
        </p:nvSpPr>
        <p:spPr>
          <a:xfrm>
            <a:off x="1828800" y="6428232"/>
            <a:ext cx="914401" cy="152399"/>
          </a:xfrm>
          <a:prstGeom prst="rect">
            <a:avLst/>
          </a:prstGeom>
        </p:spPr>
        <p:txBody>
          <a:bodyPr vert="horz" lIns="91440" tIns="45720" rIns="91440" bIns="45720" rtlCol="0" anchor="ctr"/>
          <a:lstStyle>
            <a:lvl1pPr algn="l" rtl="0" fontAlgn="base">
              <a:spcBef>
                <a:spcPct val="0"/>
              </a:spcBef>
              <a:spcAft>
                <a:spcPct val="0"/>
              </a:spcAft>
              <a:defRPr lang="en-US" sz="1000" kern="1200" smtClean="0">
                <a:solidFill>
                  <a:schemeClr val="bg2">
                    <a:lumMod val="60000"/>
                    <a:lumOff val="40000"/>
                  </a:schemeClr>
                </a:solidFill>
                <a:latin typeface="Museo Sans For Dell" pitchFamily="2" charset="0"/>
                <a:ea typeface="+mn-ea"/>
                <a:cs typeface="+mn-cs"/>
              </a:defRPr>
            </a:lvl1pPr>
          </a:lstStyle>
          <a:p>
            <a:fld id="{A1BD0CCE-4CF1-4416-AC93-D16C31AA61FF}" type="datetime1">
              <a:rPr>
                <a:solidFill>
                  <a:srgbClr val="000000">
                    <a:lumMod val="60000"/>
                    <a:lumOff val="40000"/>
                  </a:srgbClr>
                </a:solidFill>
              </a:rPr>
              <a:pPr/>
              <a:t>3/8/2012</a:t>
            </a:fld>
            <a:endParaRPr dirty="0">
              <a:solidFill>
                <a:srgbClr val="000000">
                  <a:lumMod val="60000"/>
                  <a:lumOff val="40000"/>
                </a:srgbClr>
              </a:solidFill>
            </a:endParaRPr>
          </a:p>
        </p:txBody>
      </p:sp>
    </p:spTree>
    <p:extLst>
      <p:ext uri="{BB962C8B-B14F-4D97-AF65-F5344CB8AC3E}">
        <p14:creationId xmlns:p14="http://schemas.microsoft.com/office/powerpoint/2010/main" val="390141611"/>
      </p:ext>
    </p:extLst>
  </p:cSld>
  <p:clrMapOvr>
    <a:masterClrMapping/>
  </p:clrMapOvr>
  <p:transition spd="med">
    <p:wipe dir="r"/>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Image and text">
    <p:spTree>
      <p:nvGrpSpPr>
        <p:cNvPr id="1" name=""/>
        <p:cNvGrpSpPr/>
        <p:nvPr/>
      </p:nvGrpSpPr>
      <p:grpSpPr>
        <a:xfrm>
          <a:off x="0" y="0"/>
          <a:ext cx="0" cy="0"/>
          <a:chOff x="0" y="0"/>
          <a:chExt cx="0" cy="0"/>
        </a:xfrm>
      </p:grpSpPr>
      <p:sp>
        <p:nvSpPr>
          <p:cNvPr id="12" name="Content Placeholder 2"/>
          <p:cNvSpPr>
            <a:spLocks noGrp="1"/>
          </p:cNvSpPr>
          <p:nvPr>
            <p:ph sz="half" idx="10"/>
          </p:nvPr>
        </p:nvSpPr>
        <p:spPr>
          <a:xfrm>
            <a:off x="4653246" y="1237786"/>
            <a:ext cx="4023360" cy="2888166"/>
          </a:xfrm>
        </p:spPr>
        <p:txBody>
          <a:bodyPr wrap="square" lIns="0" tIns="0" rIns="0" bIns="0">
            <a:normAutofit/>
          </a:bodyPr>
          <a:lstStyle>
            <a:lvl1pPr>
              <a:spcBef>
                <a:spcPts val="100"/>
              </a:spcBef>
              <a:defRPr sz="2000" b="0">
                <a:solidFill>
                  <a:schemeClr val="bg2"/>
                </a:solidFill>
                <a:latin typeface="Museo Sans For Dell" pitchFamily="2" charset="0"/>
              </a:defRPr>
            </a:lvl1pPr>
            <a:lvl2pPr marL="574675" indent="-231775">
              <a:spcBef>
                <a:spcPts val="100"/>
              </a:spcBef>
              <a:defRPr sz="1800" b="0">
                <a:solidFill>
                  <a:schemeClr val="bg2"/>
                </a:solidFill>
                <a:latin typeface="Museo Sans For Dell" pitchFamily="2" charset="0"/>
              </a:defRPr>
            </a:lvl2pPr>
            <a:lvl3pPr>
              <a:spcBef>
                <a:spcPts val="100"/>
              </a:spcBef>
              <a:defRPr sz="1600" b="0">
                <a:solidFill>
                  <a:schemeClr val="bg2"/>
                </a:solidFill>
                <a:latin typeface="Museo Sans For Dell" pitchFamily="2"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p:txBody>
      </p:sp>
      <p:sp>
        <p:nvSpPr>
          <p:cNvPr id="10" name="Content Placeholder 2"/>
          <p:cNvSpPr>
            <a:spLocks noGrp="1"/>
          </p:cNvSpPr>
          <p:nvPr>
            <p:ph sz="half" idx="11"/>
          </p:nvPr>
        </p:nvSpPr>
        <p:spPr>
          <a:xfrm>
            <a:off x="439738" y="1237786"/>
            <a:ext cx="4023360" cy="2888166"/>
          </a:xfrm>
        </p:spPr>
        <p:txBody>
          <a:bodyPr wrap="square" lIns="0" tIns="0" rIns="0" bIns="0">
            <a:normAutofit/>
          </a:bodyPr>
          <a:lstStyle>
            <a:lvl1pPr>
              <a:spcBef>
                <a:spcPts val="100"/>
              </a:spcBef>
              <a:defRPr sz="2000" b="0">
                <a:solidFill>
                  <a:schemeClr val="bg2"/>
                </a:solidFill>
                <a:latin typeface="Museo Sans For Dell" pitchFamily="2" charset="0"/>
              </a:defRPr>
            </a:lvl1pPr>
            <a:lvl2pPr marL="574675" indent="-231775">
              <a:spcBef>
                <a:spcPts val="100"/>
              </a:spcBef>
              <a:defRPr sz="1800" b="0">
                <a:solidFill>
                  <a:schemeClr val="bg2"/>
                </a:solidFill>
                <a:latin typeface="Museo Sans For Dell" pitchFamily="2" charset="0"/>
              </a:defRPr>
            </a:lvl2pPr>
            <a:lvl3pPr>
              <a:spcBef>
                <a:spcPts val="100"/>
              </a:spcBef>
              <a:defRPr sz="1600" b="0">
                <a:solidFill>
                  <a:schemeClr val="bg2"/>
                </a:solidFill>
                <a:latin typeface="Museo Sans For Dell" pitchFamily="2" charset="0"/>
              </a:defRPr>
            </a:lvl3pPr>
            <a:lvl4pPr>
              <a:defRPr sz="1800" b="0">
                <a:solidFill>
                  <a:schemeClr val="bg2"/>
                </a:solidFill>
                <a:latin typeface="Museo Sans For Dell" pitchFamily="2" charset="0"/>
              </a:defRPr>
            </a:lvl4pPr>
            <a:lvl5pPr>
              <a:defRPr sz="1800" b="0">
                <a:solidFill>
                  <a:schemeClr val="bg2"/>
                </a:solidFill>
                <a:latin typeface="Museo Sans For Dell" pitchFamily="2" charset="0"/>
              </a:defRPr>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p:txBody>
      </p:sp>
      <p:cxnSp>
        <p:nvCxnSpPr>
          <p:cNvPr id="14" name="Straight Connector 13"/>
          <p:cNvCxnSpPr>
            <a:cxnSpLocks noChangeShapeType="1"/>
          </p:cNvCxnSpPr>
          <p:nvPr/>
        </p:nvCxnSpPr>
        <p:spPr bwMode="auto">
          <a:xfrm>
            <a:off x="457200" y="6172200"/>
            <a:ext cx="8229600" cy="0"/>
          </a:xfrm>
          <a:prstGeom prst="line">
            <a:avLst/>
          </a:prstGeom>
          <a:noFill/>
          <a:ln w="9525">
            <a:solidFill>
              <a:srgbClr val="AAAAAA"/>
            </a:solidFill>
            <a:round/>
            <a:headEnd/>
            <a:tailEnd/>
          </a:ln>
        </p:spPr>
      </p:cxnSp>
      <p:pic>
        <p:nvPicPr>
          <p:cNvPr id="25" name="Picture 24" descr="dell_gray_logo.png"/>
          <p:cNvPicPr>
            <a:picLocks noChangeAspect="1"/>
          </p:cNvPicPr>
          <p:nvPr/>
        </p:nvPicPr>
        <p:blipFill>
          <a:blip r:embed="rId2" cstate="screen"/>
          <a:stretch>
            <a:fillRect/>
          </a:stretch>
        </p:blipFill>
        <p:spPr>
          <a:xfrm>
            <a:off x="8193024" y="6226683"/>
            <a:ext cx="573025" cy="573025"/>
          </a:xfrm>
          <a:prstGeom prst="rect">
            <a:avLst/>
          </a:prstGeom>
        </p:spPr>
      </p:pic>
      <p:sp>
        <p:nvSpPr>
          <p:cNvPr id="13" name="Slide Number Placeholder 5"/>
          <p:cNvSpPr>
            <a:spLocks noGrp="1"/>
          </p:cNvSpPr>
          <p:nvPr>
            <p:ph type="sldNum" sz="quarter" idx="4"/>
          </p:nvPr>
        </p:nvSpPr>
        <p:spPr>
          <a:xfrm>
            <a:off x="435536" y="6431527"/>
            <a:ext cx="260349" cy="152399"/>
          </a:xfrm>
          <a:prstGeom prst="rect">
            <a:avLst/>
          </a:prstGeom>
        </p:spPr>
        <p:txBody>
          <a:bodyPr vert="horz" lIns="0" tIns="0" rIns="91440" bIns="0" rtlCol="0" anchor="ctr"/>
          <a:lstStyle>
            <a:lvl1pPr algn="l">
              <a:defRPr sz="900">
                <a:solidFill>
                  <a:schemeClr val="bg2">
                    <a:lumMod val="60000"/>
                    <a:lumOff val="40000"/>
                  </a:schemeClr>
                </a:solidFill>
                <a:latin typeface="Museo Sans For Dell" pitchFamily="2" charset="0"/>
              </a:defRPr>
            </a:lvl1pPr>
          </a:lstStyle>
          <a:p>
            <a:fld id="{DBD5246C-868F-410A-AE52-FE248EDADC46}" type="slidenum">
              <a:rPr lang="en-US" smtClean="0">
                <a:solidFill>
                  <a:srgbClr val="000000">
                    <a:lumMod val="60000"/>
                    <a:lumOff val="40000"/>
                  </a:srgbClr>
                </a:solidFill>
              </a:rPr>
              <a:pPr/>
              <a:t>‹#›</a:t>
            </a:fld>
            <a:endParaRPr lang="en-US" dirty="0">
              <a:solidFill>
                <a:srgbClr val="000000">
                  <a:lumMod val="60000"/>
                  <a:lumOff val="40000"/>
                </a:srgbClr>
              </a:solidFill>
            </a:endParaRPr>
          </a:p>
        </p:txBody>
      </p:sp>
      <p:sp>
        <p:nvSpPr>
          <p:cNvPr id="9" name="Footer Placeholder 4"/>
          <p:cNvSpPr>
            <a:spLocks noGrp="1"/>
          </p:cNvSpPr>
          <p:nvPr>
            <p:ph type="ftr" sz="quarter" idx="3"/>
          </p:nvPr>
        </p:nvSpPr>
        <p:spPr>
          <a:xfrm>
            <a:off x="742950" y="6429375"/>
            <a:ext cx="1885950" cy="152400"/>
          </a:xfrm>
          <a:prstGeom prst="rect">
            <a:avLst/>
          </a:prstGeom>
        </p:spPr>
        <p:txBody>
          <a:bodyPr vert="horz" lIns="0" tIns="0" rIns="91440" bIns="0" rtlCol="0" anchor="ctr"/>
          <a:lstStyle>
            <a:lvl1pPr algn="l">
              <a:defRPr sz="1000">
                <a:solidFill>
                  <a:schemeClr val="bg2">
                    <a:lumMod val="60000"/>
                    <a:lumOff val="40000"/>
                  </a:schemeClr>
                </a:solidFill>
                <a:latin typeface="Museo Sans For Dell" pitchFamily="2" charset="0"/>
              </a:defRPr>
            </a:lvl1pPr>
          </a:lstStyle>
          <a:p>
            <a:r>
              <a:rPr lang="en-US" dirty="0" smtClean="0">
                <a:solidFill>
                  <a:srgbClr val="000000">
                    <a:lumMod val="60000"/>
                    <a:lumOff val="40000"/>
                  </a:srgbClr>
                </a:solidFill>
              </a:rPr>
              <a:t>Confidential</a:t>
            </a:r>
            <a:endParaRPr lang="en-US" dirty="0">
              <a:solidFill>
                <a:srgbClr val="000000">
                  <a:lumMod val="60000"/>
                  <a:lumOff val="40000"/>
                </a:srgbClr>
              </a:solidFill>
            </a:endParaRPr>
          </a:p>
        </p:txBody>
      </p:sp>
      <p:sp>
        <p:nvSpPr>
          <p:cNvPr id="4" name="Content Placeholder 3"/>
          <p:cNvSpPr>
            <a:spLocks noGrp="1"/>
          </p:cNvSpPr>
          <p:nvPr>
            <p:ph sz="quarter" idx="12"/>
          </p:nvPr>
        </p:nvSpPr>
        <p:spPr>
          <a:xfrm>
            <a:off x="434975" y="4270916"/>
            <a:ext cx="8262938" cy="189493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15" name="Title 1"/>
          <p:cNvSpPr>
            <a:spLocks noGrp="1"/>
          </p:cNvSpPr>
          <p:nvPr>
            <p:ph type="title" hasCustomPrompt="1"/>
          </p:nvPr>
        </p:nvSpPr>
        <p:spPr>
          <a:xfrm>
            <a:off x="457200" y="274320"/>
            <a:ext cx="8239126" cy="853560"/>
          </a:xfrm>
        </p:spPr>
        <p:txBody>
          <a:bodyPr wrap="square" anchor="t"/>
          <a:lstStyle>
            <a:lvl1pPr>
              <a:lnSpc>
                <a:spcPct val="90000"/>
              </a:lnSpc>
              <a:defRPr sz="3200" b="0">
                <a:solidFill>
                  <a:schemeClr val="accent1"/>
                </a:solidFill>
                <a:latin typeface="Museo For Dell" pitchFamily="2" charset="0"/>
              </a:defRPr>
            </a:lvl1pPr>
          </a:lstStyle>
          <a:p>
            <a:r>
              <a:rPr lang="en-US" dirty="0" smtClean="0"/>
              <a:t>Click to edit Master title style</a:t>
            </a:r>
            <a:br>
              <a:rPr lang="en-US" dirty="0" smtClean="0"/>
            </a:br>
            <a:endParaRPr lang="en-US" dirty="0"/>
          </a:p>
        </p:txBody>
      </p:sp>
      <p:sp>
        <p:nvSpPr>
          <p:cNvPr id="16" name="Date Placeholder 8"/>
          <p:cNvSpPr>
            <a:spLocks noGrp="1"/>
          </p:cNvSpPr>
          <p:nvPr>
            <p:ph type="dt" sz="half" idx="2"/>
          </p:nvPr>
        </p:nvSpPr>
        <p:spPr>
          <a:xfrm>
            <a:off x="1828800" y="6428232"/>
            <a:ext cx="914401" cy="152399"/>
          </a:xfrm>
          <a:prstGeom prst="rect">
            <a:avLst/>
          </a:prstGeom>
        </p:spPr>
        <p:txBody>
          <a:bodyPr vert="horz" lIns="91440" tIns="45720" rIns="91440" bIns="45720" rtlCol="0" anchor="ctr"/>
          <a:lstStyle>
            <a:lvl1pPr algn="l" rtl="0" fontAlgn="base">
              <a:spcBef>
                <a:spcPct val="0"/>
              </a:spcBef>
              <a:spcAft>
                <a:spcPct val="0"/>
              </a:spcAft>
              <a:defRPr lang="en-US" sz="1000" kern="1200" smtClean="0">
                <a:solidFill>
                  <a:schemeClr val="bg2">
                    <a:lumMod val="60000"/>
                    <a:lumOff val="40000"/>
                  </a:schemeClr>
                </a:solidFill>
                <a:latin typeface="Museo Sans For Dell" pitchFamily="2" charset="0"/>
                <a:ea typeface="+mn-ea"/>
                <a:cs typeface="+mn-cs"/>
              </a:defRPr>
            </a:lvl1pPr>
          </a:lstStyle>
          <a:p>
            <a:fld id="{718DB286-FF79-4BB2-AAE8-04B104D0A731}" type="datetime1">
              <a:rPr>
                <a:solidFill>
                  <a:srgbClr val="000000">
                    <a:lumMod val="60000"/>
                    <a:lumOff val="40000"/>
                  </a:srgbClr>
                </a:solidFill>
              </a:rPr>
              <a:pPr/>
              <a:t>3/8/2012</a:t>
            </a:fld>
            <a:endParaRPr dirty="0">
              <a:solidFill>
                <a:srgbClr val="000000">
                  <a:lumMod val="60000"/>
                  <a:lumOff val="40000"/>
                </a:srgbClr>
              </a:solidFill>
            </a:endParaRPr>
          </a:p>
        </p:txBody>
      </p:sp>
    </p:spTree>
    <p:extLst>
      <p:ext uri="{BB962C8B-B14F-4D97-AF65-F5344CB8AC3E}">
        <p14:creationId xmlns:p14="http://schemas.microsoft.com/office/powerpoint/2010/main" val="3709984465"/>
      </p:ext>
    </p:extLst>
  </p:cSld>
  <p:clrMapOvr>
    <a:masterClrMapping/>
  </p:clrMapOvr>
  <p:transition spd="med">
    <p:wipe dir="r"/>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_Only">
    <p:spTree>
      <p:nvGrpSpPr>
        <p:cNvPr id="1" name=""/>
        <p:cNvGrpSpPr/>
        <p:nvPr/>
      </p:nvGrpSpPr>
      <p:grpSpPr>
        <a:xfrm>
          <a:off x="0" y="0"/>
          <a:ext cx="0" cy="0"/>
          <a:chOff x="0" y="0"/>
          <a:chExt cx="0" cy="0"/>
        </a:xfrm>
      </p:grpSpPr>
      <p:cxnSp>
        <p:nvCxnSpPr>
          <p:cNvPr id="18" name="Straight Connector 17"/>
          <p:cNvCxnSpPr>
            <a:cxnSpLocks noChangeShapeType="1"/>
          </p:cNvCxnSpPr>
          <p:nvPr/>
        </p:nvCxnSpPr>
        <p:spPr bwMode="auto">
          <a:xfrm>
            <a:off x="457200" y="6172200"/>
            <a:ext cx="8229600" cy="0"/>
          </a:xfrm>
          <a:prstGeom prst="line">
            <a:avLst/>
          </a:prstGeom>
          <a:noFill/>
          <a:ln w="9525">
            <a:solidFill>
              <a:srgbClr val="AAAAAA"/>
            </a:solidFill>
            <a:round/>
            <a:headEnd/>
            <a:tailEnd/>
          </a:ln>
        </p:spPr>
      </p:cxnSp>
      <p:pic>
        <p:nvPicPr>
          <p:cNvPr id="16" name="Picture 15" descr="dell_gray_logo.png"/>
          <p:cNvPicPr>
            <a:picLocks noChangeAspect="1"/>
          </p:cNvPicPr>
          <p:nvPr/>
        </p:nvPicPr>
        <p:blipFill>
          <a:blip r:embed="rId2" cstate="screen"/>
          <a:stretch>
            <a:fillRect/>
          </a:stretch>
        </p:blipFill>
        <p:spPr>
          <a:xfrm>
            <a:off x="8193024" y="6226683"/>
            <a:ext cx="573025" cy="573025"/>
          </a:xfrm>
          <a:prstGeom prst="rect">
            <a:avLst/>
          </a:prstGeom>
        </p:spPr>
      </p:pic>
      <p:sp>
        <p:nvSpPr>
          <p:cNvPr id="9" name="Slide Number Placeholder 5"/>
          <p:cNvSpPr>
            <a:spLocks noGrp="1"/>
          </p:cNvSpPr>
          <p:nvPr>
            <p:ph type="sldNum" sz="quarter" idx="4"/>
          </p:nvPr>
        </p:nvSpPr>
        <p:spPr>
          <a:xfrm>
            <a:off x="439738" y="6431528"/>
            <a:ext cx="260349" cy="152399"/>
          </a:xfrm>
          <a:prstGeom prst="rect">
            <a:avLst/>
          </a:prstGeom>
        </p:spPr>
        <p:txBody>
          <a:bodyPr vert="horz" lIns="0" tIns="0" rIns="91440" bIns="0" rtlCol="0" anchor="ctr"/>
          <a:lstStyle>
            <a:lvl1pPr algn="l">
              <a:defRPr sz="900">
                <a:solidFill>
                  <a:schemeClr val="bg2">
                    <a:lumMod val="60000"/>
                    <a:lumOff val="40000"/>
                  </a:schemeClr>
                </a:solidFill>
                <a:latin typeface="Museo Sans For Dell" pitchFamily="2" charset="0"/>
              </a:defRPr>
            </a:lvl1pPr>
          </a:lstStyle>
          <a:p>
            <a:fld id="{DBD5246C-868F-410A-AE52-FE248EDADC46}" type="slidenum">
              <a:rPr lang="en-US" smtClean="0">
                <a:solidFill>
                  <a:srgbClr val="000000">
                    <a:lumMod val="60000"/>
                    <a:lumOff val="40000"/>
                  </a:srgbClr>
                </a:solidFill>
              </a:rPr>
              <a:pPr/>
              <a:t>‹#›</a:t>
            </a:fld>
            <a:endParaRPr lang="en-US" dirty="0">
              <a:solidFill>
                <a:srgbClr val="000000">
                  <a:lumMod val="60000"/>
                  <a:lumOff val="40000"/>
                </a:srgbClr>
              </a:solidFill>
            </a:endParaRPr>
          </a:p>
        </p:txBody>
      </p:sp>
      <p:sp>
        <p:nvSpPr>
          <p:cNvPr id="7" name="Footer Placeholder 4"/>
          <p:cNvSpPr>
            <a:spLocks noGrp="1"/>
          </p:cNvSpPr>
          <p:nvPr>
            <p:ph type="ftr" sz="quarter" idx="3"/>
          </p:nvPr>
        </p:nvSpPr>
        <p:spPr>
          <a:xfrm>
            <a:off x="742950" y="6429375"/>
            <a:ext cx="1885950" cy="152400"/>
          </a:xfrm>
          <a:prstGeom prst="rect">
            <a:avLst/>
          </a:prstGeom>
        </p:spPr>
        <p:txBody>
          <a:bodyPr vert="horz" lIns="0" tIns="0" rIns="91440" bIns="0" rtlCol="0" anchor="ctr"/>
          <a:lstStyle>
            <a:lvl1pPr algn="l">
              <a:defRPr sz="1000">
                <a:solidFill>
                  <a:schemeClr val="bg2">
                    <a:lumMod val="60000"/>
                    <a:lumOff val="40000"/>
                  </a:schemeClr>
                </a:solidFill>
                <a:latin typeface="Museo Sans For Dell" pitchFamily="2" charset="0"/>
              </a:defRPr>
            </a:lvl1pPr>
          </a:lstStyle>
          <a:p>
            <a:r>
              <a:rPr lang="en-US" dirty="0" smtClean="0">
                <a:solidFill>
                  <a:srgbClr val="000000">
                    <a:lumMod val="60000"/>
                    <a:lumOff val="40000"/>
                  </a:srgbClr>
                </a:solidFill>
              </a:rPr>
              <a:t>Confidential</a:t>
            </a:r>
            <a:endParaRPr lang="en-US" dirty="0">
              <a:solidFill>
                <a:srgbClr val="000000">
                  <a:lumMod val="60000"/>
                  <a:lumOff val="40000"/>
                </a:srgbClr>
              </a:solidFill>
            </a:endParaRPr>
          </a:p>
        </p:txBody>
      </p:sp>
      <p:sp>
        <p:nvSpPr>
          <p:cNvPr id="10" name="Title 1"/>
          <p:cNvSpPr>
            <a:spLocks noGrp="1"/>
          </p:cNvSpPr>
          <p:nvPr>
            <p:ph type="title" hasCustomPrompt="1"/>
          </p:nvPr>
        </p:nvSpPr>
        <p:spPr>
          <a:xfrm>
            <a:off x="457200" y="274320"/>
            <a:ext cx="8239126" cy="853560"/>
          </a:xfrm>
        </p:spPr>
        <p:txBody>
          <a:bodyPr wrap="square" anchor="t"/>
          <a:lstStyle>
            <a:lvl1pPr>
              <a:lnSpc>
                <a:spcPct val="90000"/>
              </a:lnSpc>
              <a:defRPr sz="3200" b="0">
                <a:solidFill>
                  <a:schemeClr val="accent1"/>
                </a:solidFill>
                <a:latin typeface="Museo For Dell" pitchFamily="2" charset="0"/>
              </a:defRPr>
            </a:lvl1pPr>
          </a:lstStyle>
          <a:p>
            <a:r>
              <a:rPr lang="en-US" dirty="0" smtClean="0"/>
              <a:t>Click to edit Master title style</a:t>
            </a:r>
            <a:br>
              <a:rPr lang="en-US" dirty="0" smtClean="0"/>
            </a:br>
            <a:endParaRPr lang="en-US" dirty="0"/>
          </a:p>
        </p:txBody>
      </p:sp>
      <p:sp>
        <p:nvSpPr>
          <p:cNvPr id="11" name="Date Placeholder 8"/>
          <p:cNvSpPr>
            <a:spLocks noGrp="1"/>
          </p:cNvSpPr>
          <p:nvPr>
            <p:ph type="dt" sz="half" idx="2"/>
          </p:nvPr>
        </p:nvSpPr>
        <p:spPr>
          <a:xfrm>
            <a:off x="1828800" y="6428232"/>
            <a:ext cx="914401" cy="152399"/>
          </a:xfrm>
          <a:prstGeom prst="rect">
            <a:avLst/>
          </a:prstGeom>
        </p:spPr>
        <p:txBody>
          <a:bodyPr vert="horz" lIns="91440" tIns="45720" rIns="91440" bIns="45720" rtlCol="0" anchor="ctr"/>
          <a:lstStyle>
            <a:lvl1pPr algn="l" rtl="0" fontAlgn="base">
              <a:spcBef>
                <a:spcPct val="0"/>
              </a:spcBef>
              <a:spcAft>
                <a:spcPct val="0"/>
              </a:spcAft>
              <a:defRPr lang="en-US" sz="1000" kern="1200" smtClean="0">
                <a:solidFill>
                  <a:schemeClr val="bg2">
                    <a:lumMod val="60000"/>
                    <a:lumOff val="40000"/>
                  </a:schemeClr>
                </a:solidFill>
                <a:latin typeface="Museo Sans For Dell" pitchFamily="2" charset="0"/>
                <a:ea typeface="+mn-ea"/>
                <a:cs typeface="+mn-cs"/>
              </a:defRPr>
            </a:lvl1pPr>
          </a:lstStyle>
          <a:p>
            <a:fld id="{BEC21B2A-3096-494E-9123-2989D3AEA588}" type="datetime1">
              <a:rPr>
                <a:solidFill>
                  <a:srgbClr val="000000">
                    <a:lumMod val="60000"/>
                    <a:lumOff val="40000"/>
                  </a:srgbClr>
                </a:solidFill>
              </a:rPr>
              <a:pPr/>
              <a:t>3/8/2012</a:t>
            </a:fld>
            <a:endParaRPr dirty="0">
              <a:solidFill>
                <a:srgbClr val="000000">
                  <a:lumMod val="60000"/>
                  <a:lumOff val="40000"/>
                </a:srgbClr>
              </a:solidFill>
            </a:endParaRPr>
          </a:p>
        </p:txBody>
      </p:sp>
    </p:spTree>
    <p:extLst>
      <p:ext uri="{BB962C8B-B14F-4D97-AF65-F5344CB8AC3E}">
        <p14:creationId xmlns:p14="http://schemas.microsoft.com/office/powerpoint/2010/main" val="359172030"/>
      </p:ext>
    </p:extLst>
  </p:cSld>
  <p:clrMapOvr>
    <a:masterClrMapping/>
  </p:clrMapOvr>
  <p:transition spd="med">
    <p:wipe dir="r"/>
  </p:transition>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cxnSp>
        <p:nvCxnSpPr>
          <p:cNvPr id="18" name="Straight Connector 17"/>
          <p:cNvCxnSpPr>
            <a:cxnSpLocks noChangeShapeType="1"/>
          </p:cNvCxnSpPr>
          <p:nvPr/>
        </p:nvCxnSpPr>
        <p:spPr bwMode="auto">
          <a:xfrm>
            <a:off x="457200" y="6172200"/>
            <a:ext cx="8229600" cy="0"/>
          </a:xfrm>
          <a:prstGeom prst="line">
            <a:avLst/>
          </a:prstGeom>
          <a:noFill/>
          <a:ln w="9525">
            <a:solidFill>
              <a:srgbClr val="AAAAAA"/>
            </a:solidFill>
            <a:round/>
            <a:headEnd/>
            <a:tailEnd/>
          </a:ln>
        </p:spPr>
      </p:cxnSp>
      <p:pic>
        <p:nvPicPr>
          <p:cNvPr id="16" name="Picture 15" descr="dell_gray_logo.png"/>
          <p:cNvPicPr>
            <a:picLocks noChangeAspect="1"/>
          </p:cNvPicPr>
          <p:nvPr/>
        </p:nvPicPr>
        <p:blipFill>
          <a:blip r:embed="rId2" cstate="screen"/>
          <a:stretch>
            <a:fillRect/>
          </a:stretch>
        </p:blipFill>
        <p:spPr>
          <a:xfrm>
            <a:off x="8193024" y="6226683"/>
            <a:ext cx="573025" cy="573025"/>
          </a:xfrm>
          <a:prstGeom prst="rect">
            <a:avLst/>
          </a:prstGeom>
        </p:spPr>
      </p:pic>
      <p:sp>
        <p:nvSpPr>
          <p:cNvPr id="8" name="Slide Number Placeholder 5"/>
          <p:cNvSpPr>
            <a:spLocks noGrp="1"/>
          </p:cNvSpPr>
          <p:nvPr>
            <p:ph type="sldNum" sz="quarter" idx="4"/>
          </p:nvPr>
        </p:nvSpPr>
        <p:spPr>
          <a:xfrm>
            <a:off x="435536" y="6431527"/>
            <a:ext cx="260349" cy="152399"/>
          </a:xfrm>
          <a:prstGeom prst="rect">
            <a:avLst/>
          </a:prstGeom>
        </p:spPr>
        <p:txBody>
          <a:bodyPr vert="horz" lIns="0" tIns="0" rIns="91440" bIns="0" rtlCol="0" anchor="ctr"/>
          <a:lstStyle>
            <a:lvl1pPr algn="l">
              <a:defRPr sz="900">
                <a:solidFill>
                  <a:schemeClr val="bg2">
                    <a:lumMod val="60000"/>
                    <a:lumOff val="40000"/>
                  </a:schemeClr>
                </a:solidFill>
                <a:latin typeface="Museo Sans For Dell" pitchFamily="2" charset="0"/>
              </a:defRPr>
            </a:lvl1pPr>
          </a:lstStyle>
          <a:p>
            <a:fld id="{DBD5246C-868F-410A-AE52-FE248EDADC46}" type="slidenum">
              <a:rPr lang="en-US" smtClean="0">
                <a:solidFill>
                  <a:srgbClr val="000000">
                    <a:lumMod val="60000"/>
                    <a:lumOff val="40000"/>
                  </a:srgbClr>
                </a:solidFill>
              </a:rPr>
              <a:pPr/>
              <a:t>‹#›</a:t>
            </a:fld>
            <a:endParaRPr lang="en-US" dirty="0">
              <a:solidFill>
                <a:srgbClr val="000000">
                  <a:lumMod val="60000"/>
                  <a:lumOff val="40000"/>
                </a:srgbClr>
              </a:solidFill>
            </a:endParaRPr>
          </a:p>
        </p:txBody>
      </p:sp>
      <p:sp>
        <p:nvSpPr>
          <p:cNvPr id="6" name="Footer Placeholder 4"/>
          <p:cNvSpPr>
            <a:spLocks noGrp="1"/>
          </p:cNvSpPr>
          <p:nvPr>
            <p:ph type="ftr" sz="quarter" idx="3"/>
          </p:nvPr>
        </p:nvSpPr>
        <p:spPr>
          <a:xfrm>
            <a:off x="742950" y="6429375"/>
            <a:ext cx="1885950" cy="152400"/>
          </a:xfrm>
          <a:prstGeom prst="rect">
            <a:avLst/>
          </a:prstGeom>
        </p:spPr>
        <p:txBody>
          <a:bodyPr vert="horz" lIns="0" tIns="0" rIns="91440" bIns="0" rtlCol="0" anchor="ctr"/>
          <a:lstStyle>
            <a:lvl1pPr algn="l">
              <a:defRPr sz="1000">
                <a:solidFill>
                  <a:schemeClr val="bg2">
                    <a:lumMod val="60000"/>
                    <a:lumOff val="40000"/>
                  </a:schemeClr>
                </a:solidFill>
                <a:latin typeface="Museo Sans For Dell" pitchFamily="2" charset="0"/>
              </a:defRPr>
            </a:lvl1pPr>
          </a:lstStyle>
          <a:p>
            <a:r>
              <a:rPr lang="en-US" dirty="0" smtClean="0">
                <a:solidFill>
                  <a:srgbClr val="000000">
                    <a:lumMod val="60000"/>
                    <a:lumOff val="40000"/>
                  </a:srgbClr>
                </a:solidFill>
              </a:rPr>
              <a:t>Confidential</a:t>
            </a:r>
            <a:endParaRPr lang="en-US" dirty="0">
              <a:solidFill>
                <a:srgbClr val="000000">
                  <a:lumMod val="60000"/>
                  <a:lumOff val="40000"/>
                </a:srgbClr>
              </a:solidFill>
            </a:endParaRPr>
          </a:p>
        </p:txBody>
      </p:sp>
      <p:sp>
        <p:nvSpPr>
          <p:cNvPr id="9" name="Date Placeholder 8"/>
          <p:cNvSpPr>
            <a:spLocks noGrp="1"/>
          </p:cNvSpPr>
          <p:nvPr>
            <p:ph type="dt" sz="half" idx="2"/>
          </p:nvPr>
        </p:nvSpPr>
        <p:spPr>
          <a:xfrm>
            <a:off x="1828800" y="6428232"/>
            <a:ext cx="914401" cy="152399"/>
          </a:xfrm>
          <a:prstGeom prst="rect">
            <a:avLst/>
          </a:prstGeom>
        </p:spPr>
        <p:txBody>
          <a:bodyPr vert="horz" lIns="91440" tIns="45720" rIns="91440" bIns="45720" rtlCol="0" anchor="ctr"/>
          <a:lstStyle>
            <a:lvl1pPr algn="l" rtl="0" fontAlgn="base">
              <a:spcBef>
                <a:spcPct val="0"/>
              </a:spcBef>
              <a:spcAft>
                <a:spcPct val="0"/>
              </a:spcAft>
              <a:defRPr lang="en-US" sz="1000" kern="1200" smtClean="0">
                <a:solidFill>
                  <a:schemeClr val="bg2">
                    <a:lumMod val="60000"/>
                    <a:lumOff val="40000"/>
                  </a:schemeClr>
                </a:solidFill>
                <a:latin typeface="Museo Sans For Dell" pitchFamily="2" charset="0"/>
                <a:ea typeface="+mn-ea"/>
                <a:cs typeface="+mn-cs"/>
              </a:defRPr>
            </a:lvl1pPr>
          </a:lstStyle>
          <a:p>
            <a:fld id="{630BBFFE-C5E9-46F1-9426-174141C09A9C}" type="datetime1">
              <a:rPr>
                <a:solidFill>
                  <a:srgbClr val="000000">
                    <a:lumMod val="60000"/>
                    <a:lumOff val="40000"/>
                  </a:srgbClr>
                </a:solidFill>
              </a:rPr>
              <a:pPr/>
              <a:t>3/8/2012</a:t>
            </a:fld>
            <a:endParaRPr dirty="0">
              <a:solidFill>
                <a:srgbClr val="000000">
                  <a:lumMod val="60000"/>
                  <a:lumOff val="40000"/>
                </a:srgbClr>
              </a:solidFill>
            </a:endParaRPr>
          </a:p>
        </p:txBody>
      </p:sp>
    </p:spTree>
    <p:extLst>
      <p:ext uri="{BB962C8B-B14F-4D97-AF65-F5344CB8AC3E}">
        <p14:creationId xmlns:p14="http://schemas.microsoft.com/office/powerpoint/2010/main" val="1419377870"/>
      </p:ext>
    </p:extLst>
  </p:cSld>
  <p:clrMapOvr>
    <a:masterClrMapping/>
  </p:clrMapOvr>
  <p:transition spd="med">
    <p:wipe dir="r"/>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ection_Blue">
    <p:spTree>
      <p:nvGrpSpPr>
        <p:cNvPr id="1" name=""/>
        <p:cNvGrpSpPr/>
        <p:nvPr/>
      </p:nvGrpSpPr>
      <p:grpSpPr>
        <a:xfrm>
          <a:off x="0" y="0"/>
          <a:ext cx="0" cy="0"/>
          <a:chOff x="0" y="0"/>
          <a:chExt cx="0" cy="0"/>
        </a:xfrm>
      </p:grpSpPr>
      <p:sp>
        <p:nvSpPr>
          <p:cNvPr id="15" name="Title 1"/>
          <p:cNvSpPr>
            <a:spLocks noGrp="1"/>
          </p:cNvSpPr>
          <p:nvPr>
            <p:ph type="ctrTitle" hasCustomPrompt="1"/>
          </p:nvPr>
        </p:nvSpPr>
        <p:spPr>
          <a:xfrm>
            <a:off x="457200" y="457200"/>
            <a:ext cx="3657600" cy="3657600"/>
          </a:xfrm>
          <a:prstGeom prst="roundRect">
            <a:avLst>
              <a:gd name="adj" fmla="val 2752"/>
            </a:avLst>
          </a:prstGeom>
          <a:solidFill>
            <a:schemeClr val="accent1"/>
          </a:solidFill>
          <a:ln>
            <a:noFill/>
          </a:ln>
        </p:spPr>
        <p:style>
          <a:lnRef idx="2">
            <a:schemeClr val="accent1"/>
          </a:lnRef>
          <a:fillRef idx="1">
            <a:schemeClr val="lt1"/>
          </a:fillRef>
          <a:effectRef idx="0">
            <a:schemeClr val="accent1"/>
          </a:effectRef>
          <a:fontRef idx="none"/>
        </p:style>
        <p:txBody>
          <a:bodyPr lIns="228600" tIns="228600" rIns="228600" bIns="228600" anchor="t" anchorCtr="0">
            <a:normAutofit/>
          </a:bodyPr>
          <a:lstStyle>
            <a:lvl1pPr>
              <a:defRPr sz="3200" b="0">
                <a:solidFill>
                  <a:schemeClr val="tx2"/>
                </a:solidFill>
                <a:latin typeface="Museo For Dell" pitchFamily="2" charset="0"/>
              </a:defRPr>
            </a:lvl1pPr>
          </a:lstStyle>
          <a:p>
            <a:r>
              <a:rPr lang="en-US" dirty="0" smtClean="0"/>
              <a:t>Click to edit Master title style</a:t>
            </a:r>
            <a:br>
              <a:rPr lang="en-US" dirty="0" smtClean="0"/>
            </a:br>
            <a:endParaRPr lang="en-US" dirty="0"/>
          </a:p>
        </p:txBody>
      </p:sp>
      <p:pic>
        <p:nvPicPr>
          <p:cNvPr id="10" name="Picture 9" descr="dell_gray_logo.png"/>
          <p:cNvPicPr>
            <a:picLocks noChangeAspect="1"/>
          </p:cNvPicPr>
          <p:nvPr/>
        </p:nvPicPr>
        <p:blipFill>
          <a:blip r:embed="rId2" cstate="screen"/>
          <a:stretch>
            <a:fillRect/>
          </a:stretch>
        </p:blipFill>
        <p:spPr>
          <a:xfrm>
            <a:off x="8193024" y="6226683"/>
            <a:ext cx="573025" cy="573025"/>
          </a:xfrm>
          <a:prstGeom prst="rect">
            <a:avLst/>
          </a:prstGeom>
        </p:spPr>
      </p:pic>
      <p:sp>
        <p:nvSpPr>
          <p:cNvPr id="9" name="Slide Number Placeholder 5"/>
          <p:cNvSpPr>
            <a:spLocks noGrp="1"/>
          </p:cNvSpPr>
          <p:nvPr>
            <p:ph type="sldNum" sz="quarter" idx="4"/>
          </p:nvPr>
        </p:nvSpPr>
        <p:spPr>
          <a:xfrm>
            <a:off x="435536" y="6431527"/>
            <a:ext cx="260349" cy="152399"/>
          </a:xfrm>
          <a:prstGeom prst="rect">
            <a:avLst/>
          </a:prstGeom>
        </p:spPr>
        <p:txBody>
          <a:bodyPr vert="horz" lIns="0" tIns="0" rIns="91440" bIns="0" rtlCol="0" anchor="ctr"/>
          <a:lstStyle>
            <a:lvl1pPr algn="l">
              <a:defRPr sz="900">
                <a:solidFill>
                  <a:schemeClr val="bg2">
                    <a:lumMod val="60000"/>
                    <a:lumOff val="40000"/>
                  </a:schemeClr>
                </a:solidFill>
                <a:latin typeface="Museo Sans For Dell" pitchFamily="2" charset="0"/>
              </a:defRPr>
            </a:lvl1pPr>
          </a:lstStyle>
          <a:p>
            <a:fld id="{DBD5246C-868F-410A-AE52-FE248EDADC46}" type="slidenum">
              <a:rPr lang="en-US" smtClean="0">
                <a:solidFill>
                  <a:srgbClr val="000000">
                    <a:lumMod val="60000"/>
                    <a:lumOff val="40000"/>
                  </a:srgbClr>
                </a:solidFill>
              </a:rPr>
              <a:pPr/>
              <a:t>‹#›</a:t>
            </a:fld>
            <a:endParaRPr lang="en-US" dirty="0">
              <a:solidFill>
                <a:srgbClr val="000000">
                  <a:lumMod val="60000"/>
                  <a:lumOff val="40000"/>
                </a:srgbClr>
              </a:solidFill>
            </a:endParaRPr>
          </a:p>
        </p:txBody>
      </p:sp>
      <p:sp>
        <p:nvSpPr>
          <p:cNvPr id="6" name="Footer Placeholder 4"/>
          <p:cNvSpPr>
            <a:spLocks noGrp="1"/>
          </p:cNvSpPr>
          <p:nvPr>
            <p:ph type="ftr" sz="quarter" idx="3"/>
          </p:nvPr>
        </p:nvSpPr>
        <p:spPr>
          <a:xfrm>
            <a:off x="742950" y="6429375"/>
            <a:ext cx="1885950" cy="152400"/>
          </a:xfrm>
          <a:prstGeom prst="rect">
            <a:avLst/>
          </a:prstGeom>
        </p:spPr>
        <p:txBody>
          <a:bodyPr vert="horz" lIns="0" tIns="0" rIns="91440" bIns="0" rtlCol="0" anchor="ctr"/>
          <a:lstStyle>
            <a:lvl1pPr algn="l">
              <a:defRPr sz="1000">
                <a:solidFill>
                  <a:schemeClr val="bg2">
                    <a:lumMod val="60000"/>
                    <a:lumOff val="40000"/>
                  </a:schemeClr>
                </a:solidFill>
                <a:latin typeface="Museo Sans For Dell" pitchFamily="2" charset="0"/>
              </a:defRPr>
            </a:lvl1pPr>
          </a:lstStyle>
          <a:p>
            <a:r>
              <a:rPr lang="en-US" dirty="0" smtClean="0">
                <a:solidFill>
                  <a:srgbClr val="000000">
                    <a:lumMod val="60000"/>
                    <a:lumOff val="40000"/>
                  </a:srgbClr>
                </a:solidFill>
              </a:rPr>
              <a:t>Confidential</a:t>
            </a:r>
            <a:endParaRPr lang="en-US" dirty="0">
              <a:solidFill>
                <a:srgbClr val="000000">
                  <a:lumMod val="60000"/>
                  <a:lumOff val="40000"/>
                </a:srgbClr>
              </a:solidFill>
            </a:endParaRPr>
          </a:p>
        </p:txBody>
      </p:sp>
      <p:sp>
        <p:nvSpPr>
          <p:cNvPr id="7" name="Date Placeholder 8"/>
          <p:cNvSpPr>
            <a:spLocks noGrp="1"/>
          </p:cNvSpPr>
          <p:nvPr>
            <p:ph type="dt" sz="half" idx="2"/>
          </p:nvPr>
        </p:nvSpPr>
        <p:spPr>
          <a:xfrm>
            <a:off x="1828800" y="6428232"/>
            <a:ext cx="914401" cy="152399"/>
          </a:xfrm>
          <a:prstGeom prst="rect">
            <a:avLst/>
          </a:prstGeom>
        </p:spPr>
        <p:txBody>
          <a:bodyPr vert="horz" lIns="91440" tIns="45720" rIns="91440" bIns="45720" rtlCol="0" anchor="ctr"/>
          <a:lstStyle>
            <a:lvl1pPr algn="l" rtl="0" fontAlgn="base">
              <a:spcBef>
                <a:spcPct val="0"/>
              </a:spcBef>
              <a:spcAft>
                <a:spcPct val="0"/>
              </a:spcAft>
              <a:defRPr lang="en-US" sz="1000" kern="1200" smtClean="0">
                <a:solidFill>
                  <a:schemeClr val="bg2">
                    <a:lumMod val="60000"/>
                    <a:lumOff val="40000"/>
                  </a:schemeClr>
                </a:solidFill>
                <a:latin typeface="Museo Sans For Dell" pitchFamily="2" charset="0"/>
                <a:ea typeface="+mn-ea"/>
                <a:cs typeface="+mn-cs"/>
              </a:defRPr>
            </a:lvl1pPr>
          </a:lstStyle>
          <a:p>
            <a:fld id="{5EC22BE8-83F9-4C18-8DAB-5390261EDED8}" type="datetime1">
              <a:rPr>
                <a:solidFill>
                  <a:srgbClr val="000000">
                    <a:lumMod val="60000"/>
                    <a:lumOff val="40000"/>
                  </a:srgbClr>
                </a:solidFill>
              </a:rPr>
              <a:pPr/>
              <a:t>3/8/2012</a:t>
            </a:fld>
            <a:endParaRPr dirty="0">
              <a:solidFill>
                <a:srgbClr val="000000">
                  <a:lumMod val="60000"/>
                  <a:lumOff val="40000"/>
                </a:srgbClr>
              </a:solidFill>
            </a:endParaRPr>
          </a:p>
        </p:txBody>
      </p:sp>
    </p:spTree>
    <p:extLst>
      <p:ext uri="{BB962C8B-B14F-4D97-AF65-F5344CB8AC3E}">
        <p14:creationId xmlns:p14="http://schemas.microsoft.com/office/powerpoint/2010/main" val="3920682525"/>
      </p:ext>
    </p:extLst>
  </p:cSld>
  <p:clrMapOvr>
    <a:masterClrMapping/>
  </p:clrMapOvr>
  <p:transition spd="med">
    <p:wipe dir="r"/>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ection_Berry">
    <p:spTree>
      <p:nvGrpSpPr>
        <p:cNvPr id="1" name=""/>
        <p:cNvGrpSpPr/>
        <p:nvPr/>
      </p:nvGrpSpPr>
      <p:grpSpPr>
        <a:xfrm>
          <a:off x="0" y="0"/>
          <a:ext cx="0" cy="0"/>
          <a:chOff x="0" y="0"/>
          <a:chExt cx="0" cy="0"/>
        </a:xfrm>
      </p:grpSpPr>
      <p:sp>
        <p:nvSpPr>
          <p:cNvPr id="15" name="Title 1"/>
          <p:cNvSpPr>
            <a:spLocks noGrp="1"/>
          </p:cNvSpPr>
          <p:nvPr>
            <p:ph type="ctrTitle" hasCustomPrompt="1"/>
          </p:nvPr>
        </p:nvSpPr>
        <p:spPr>
          <a:xfrm>
            <a:off x="457200" y="457200"/>
            <a:ext cx="3657600" cy="3657600"/>
          </a:xfrm>
          <a:prstGeom prst="roundRect">
            <a:avLst>
              <a:gd name="adj" fmla="val 2752"/>
            </a:avLst>
          </a:prstGeom>
          <a:solidFill>
            <a:schemeClr val="accent4"/>
          </a:solidFill>
          <a:ln>
            <a:noFill/>
          </a:ln>
        </p:spPr>
        <p:style>
          <a:lnRef idx="2">
            <a:schemeClr val="accent1"/>
          </a:lnRef>
          <a:fillRef idx="1">
            <a:schemeClr val="lt1"/>
          </a:fillRef>
          <a:effectRef idx="0">
            <a:schemeClr val="accent1"/>
          </a:effectRef>
          <a:fontRef idx="none"/>
        </p:style>
        <p:txBody>
          <a:bodyPr lIns="228600" tIns="228600" rIns="228600" bIns="228600" anchor="t" anchorCtr="0">
            <a:normAutofit/>
          </a:bodyPr>
          <a:lstStyle>
            <a:lvl1pPr>
              <a:defRPr sz="3200" b="0">
                <a:solidFill>
                  <a:schemeClr val="tx2"/>
                </a:solidFill>
                <a:latin typeface="Museo For Dell" pitchFamily="2" charset="0"/>
              </a:defRPr>
            </a:lvl1pPr>
          </a:lstStyle>
          <a:p>
            <a:r>
              <a:rPr lang="en-US" dirty="0" smtClean="0"/>
              <a:t>Click to edit Master title style</a:t>
            </a:r>
            <a:br>
              <a:rPr lang="en-US" dirty="0" smtClean="0"/>
            </a:br>
            <a:endParaRPr lang="en-US" dirty="0"/>
          </a:p>
        </p:txBody>
      </p:sp>
      <p:pic>
        <p:nvPicPr>
          <p:cNvPr id="10" name="Picture 9" descr="dell_gray_logo.png"/>
          <p:cNvPicPr>
            <a:picLocks noChangeAspect="1"/>
          </p:cNvPicPr>
          <p:nvPr/>
        </p:nvPicPr>
        <p:blipFill>
          <a:blip r:embed="rId2" cstate="screen"/>
          <a:stretch>
            <a:fillRect/>
          </a:stretch>
        </p:blipFill>
        <p:spPr>
          <a:xfrm>
            <a:off x="8193024" y="6226683"/>
            <a:ext cx="573025" cy="573025"/>
          </a:xfrm>
          <a:prstGeom prst="rect">
            <a:avLst/>
          </a:prstGeom>
        </p:spPr>
      </p:pic>
      <p:sp>
        <p:nvSpPr>
          <p:cNvPr id="8" name="Slide Number Placeholder 5"/>
          <p:cNvSpPr>
            <a:spLocks noGrp="1"/>
          </p:cNvSpPr>
          <p:nvPr>
            <p:ph type="sldNum" sz="quarter" idx="4"/>
          </p:nvPr>
        </p:nvSpPr>
        <p:spPr>
          <a:xfrm>
            <a:off x="435536" y="6431527"/>
            <a:ext cx="260349" cy="152399"/>
          </a:xfrm>
          <a:prstGeom prst="rect">
            <a:avLst/>
          </a:prstGeom>
        </p:spPr>
        <p:txBody>
          <a:bodyPr vert="horz" lIns="0" tIns="0" rIns="91440" bIns="0" rtlCol="0" anchor="ctr"/>
          <a:lstStyle>
            <a:lvl1pPr algn="l">
              <a:defRPr sz="900">
                <a:solidFill>
                  <a:schemeClr val="bg2">
                    <a:lumMod val="60000"/>
                    <a:lumOff val="40000"/>
                  </a:schemeClr>
                </a:solidFill>
                <a:latin typeface="Museo Sans For Dell" pitchFamily="2" charset="0"/>
              </a:defRPr>
            </a:lvl1pPr>
          </a:lstStyle>
          <a:p>
            <a:fld id="{DBD5246C-868F-410A-AE52-FE248EDADC46}" type="slidenum">
              <a:rPr lang="en-US" smtClean="0">
                <a:solidFill>
                  <a:srgbClr val="000000">
                    <a:lumMod val="60000"/>
                    <a:lumOff val="40000"/>
                  </a:srgbClr>
                </a:solidFill>
              </a:rPr>
              <a:pPr/>
              <a:t>‹#›</a:t>
            </a:fld>
            <a:endParaRPr lang="en-US" dirty="0">
              <a:solidFill>
                <a:srgbClr val="000000">
                  <a:lumMod val="60000"/>
                  <a:lumOff val="40000"/>
                </a:srgbClr>
              </a:solidFill>
            </a:endParaRPr>
          </a:p>
        </p:txBody>
      </p:sp>
      <p:sp>
        <p:nvSpPr>
          <p:cNvPr id="6" name="Footer Placeholder 4"/>
          <p:cNvSpPr>
            <a:spLocks noGrp="1"/>
          </p:cNvSpPr>
          <p:nvPr>
            <p:ph type="ftr" sz="quarter" idx="3"/>
          </p:nvPr>
        </p:nvSpPr>
        <p:spPr>
          <a:xfrm>
            <a:off x="742950" y="6429375"/>
            <a:ext cx="1885950" cy="152400"/>
          </a:xfrm>
          <a:prstGeom prst="rect">
            <a:avLst/>
          </a:prstGeom>
        </p:spPr>
        <p:txBody>
          <a:bodyPr vert="horz" lIns="0" tIns="0" rIns="91440" bIns="0" rtlCol="0" anchor="ctr"/>
          <a:lstStyle>
            <a:lvl1pPr algn="l">
              <a:defRPr sz="1000">
                <a:solidFill>
                  <a:schemeClr val="bg2">
                    <a:lumMod val="60000"/>
                    <a:lumOff val="40000"/>
                  </a:schemeClr>
                </a:solidFill>
                <a:latin typeface="Museo Sans For Dell" pitchFamily="2" charset="0"/>
              </a:defRPr>
            </a:lvl1pPr>
          </a:lstStyle>
          <a:p>
            <a:r>
              <a:rPr lang="en-US" dirty="0" smtClean="0">
                <a:solidFill>
                  <a:srgbClr val="000000">
                    <a:lumMod val="60000"/>
                    <a:lumOff val="40000"/>
                  </a:srgbClr>
                </a:solidFill>
              </a:rPr>
              <a:t>Confidential</a:t>
            </a:r>
            <a:endParaRPr lang="en-US" dirty="0">
              <a:solidFill>
                <a:srgbClr val="000000">
                  <a:lumMod val="60000"/>
                  <a:lumOff val="40000"/>
                </a:srgbClr>
              </a:solidFill>
            </a:endParaRPr>
          </a:p>
        </p:txBody>
      </p:sp>
      <p:sp>
        <p:nvSpPr>
          <p:cNvPr id="9" name="Date Placeholder 8"/>
          <p:cNvSpPr>
            <a:spLocks noGrp="1"/>
          </p:cNvSpPr>
          <p:nvPr>
            <p:ph type="dt" sz="half" idx="2"/>
          </p:nvPr>
        </p:nvSpPr>
        <p:spPr>
          <a:xfrm>
            <a:off x="1828800" y="6428232"/>
            <a:ext cx="914401" cy="152399"/>
          </a:xfrm>
          <a:prstGeom prst="rect">
            <a:avLst/>
          </a:prstGeom>
        </p:spPr>
        <p:txBody>
          <a:bodyPr vert="horz" lIns="91440" tIns="45720" rIns="91440" bIns="45720" rtlCol="0" anchor="ctr"/>
          <a:lstStyle>
            <a:lvl1pPr algn="l" rtl="0" fontAlgn="base">
              <a:spcBef>
                <a:spcPct val="0"/>
              </a:spcBef>
              <a:spcAft>
                <a:spcPct val="0"/>
              </a:spcAft>
              <a:defRPr lang="en-US" sz="1000" kern="1200" smtClean="0">
                <a:solidFill>
                  <a:schemeClr val="bg2">
                    <a:lumMod val="60000"/>
                    <a:lumOff val="40000"/>
                  </a:schemeClr>
                </a:solidFill>
                <a:latin typeface="Museo Sans For Dell" pitchFamily="2" charset="0"/>
                <a:ea typeface="+mn-ea"/>
                <a:cs typeface="+mn-cs"/>
              </a:defRPr>
            </a:lvl1pPr>
          </a:lstStyle>
          <a:p>
            <a:fld id="{D72DF531-3468-4E88-943B-AD2ADAEBFE57}" type="datetime1">
              <a:rPr>
                <a:solidFill>
                  <a:srgbClr val="000000">
                    <a:lumMod val="60000"/>
                    <a:lumOff val="40000"/>
                  </a:srgbClr>
                </a:solidFill>
              </a:rPr>
              <a:pPr/>
              <a:t>3/8/2012</a:t>
            </a:fld>
            <a:endParaRPr dirty="0">
              <a:solidFill>
                <a:srgbClr val="000000">
                  <a:lumMod val="60000"/>
                  <a:lumOff val="40000"/>
                </a:srgbClr>
              </a:solidFill>
            </a:endParaRPr>
          </a:p>
        </p:txBody>
      </p:sp>
    </p:spTree>
    <p:extLst>
      <p:ext uri="{BB962C8B-B14F-4D97-AF65-F5344CB8AC3E}">
        <p14:creationId xmlns:p14="http://schemas.microsoft.com/office/powerpoint/2010/main" val="2314679943"/>
      </p:ext>
    </p:extLst>
  </p:cSld>
  <p:clrMapOvr>
    <a:masterClrMapping/>
  </p:clrMapOvr>
  <p:transition spd="med">
    <p:wipe dir="r"/>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ection_Yellow">
    <p:spTree>
      <p:nvGrpSpPr>
        <p:cNvPr id="1" name=""/>
        <p:cNvGrpSpPr/>
        <p:nvPr/>
      </p:nvGrpSpPr>
      <p:grpSpPr>
        <a:xfrm>
          <a:off x="0" y="0"/>
          <a:ext cx="0" cy="0"/>
          <a:chOff x="0" y="0"/>
          <a:chExt cx="0" cy="0"/>
        </a:xfrm>
      </p:grpSpPr>
      <p:sp>
        <p:nvSpPr>
          <p:cNvPr id="15" name="Title 1"/>
          <p:cNvSpPr>
            <a:spLocks noGrp="1"/>
          </p:cNvSpPr>
          <p:nvPr>
            <p:ph type="ctrTitle" hasCustomPrompt="1"/>
          </p:nvPr>
        </p:nvSpPr>
        <p:spPr>
          <a:xfrm>
            <a:off x="457200" y="457200"/>
            <a:ext cx="3657600" cy="3657600"/>
          </a:xfrm>
          <a:prstGeom prst="roundRect">
            <a:avLst>
              <a:gd name="adj" fmla="val 2752"/>
            </a:avLst>
          </a:prstGeom>
          <a:solidFill>
            <a:schemeClr val="accent3"/>
          </a:solidFill>
          <a:ln>
            <a:noFill/>
          </a:ln>
        </p:spPr>
        <p:style>
          <a:lnRef idx="2">
            <a:schemeClr val="accent1"/>
          </a:lnRef>
          <a:fillRef idx="1">
            <a:schemeClr val="lt1"/>
          </a:fillRef>
          <a:effectRef idx="0">
            <a:schemeClr val="accent1"/>
          </a:effectRef>
          <a:fontRef idx="none"/>
        </p:style>
        <p:txBody>
          <a:bodyPr lIns="228600" tIns="228600" rIns="228600" bIns="228600" anchor="t" anchorCtr="0">
            <a:normAutofit/>
          </a:bodyPr>
          <a:lstStyle>
            <a:lvl1pPr>
              <a:defRPr sz="3200" b="0">
                <a:solidFill>
                  <a:schemeClr val="tx2"/>
                </a:solidFill>
                <a:latin typeface="Museo For Dell" pitchFamily="2" charset="0"/>
              </a:defRPr>
            </a:lvl1pPr>
          </a:lstStyle>
          <a:p>
            <a:r>
              <a:rPr lang="en-US" dirty="0" smtClean="0"/>
              <a:t>Click to edit Master title style</a:t>
            </a:r>
            <a:br>
              <a:rPr lang="en-US" dirty="0" smtClean="0"/>
            </a:br>
            <a:endParaRPr lang="en-US" dirty="0"/>
          </a:p>
        </p:txBody>
      </p:sp>
      <p:pic>
        <p:nvPicPr>
          <p:cNvPr id="10" name="Picture 9" descr="dell_gray_logo.png"/>
          <p:cNvPicPr>
            <a:picLocks noChangeAspect="1"/>
          </p:cNvPicPr>
          <p:nvPr/>
        </p:nvPicPr>
        <p:blipFill>
          <a:blip r:embed="rId2" cstate="screen"/>
          <a:stretch>
            <a:fillRect/>
          </a:stretch>
        </p:blipFill>
        <p:spPr>
          <a:xfrm>
            <a:off x="8193024" y="6226683"/>
            <a:ext cx="573025" cy="573025"/>
          </a:xfrm>
          <a:prstGeom prst="rect">
            <a:avLst/>
          </a:prstGeom>
        </p:spPr>
      </p:pic>
      <p:sp>
        <p:nvSpPr>
          <p:cNvPr id="8" name="Slide Number Placeholder 5"/>
          <p:cNvSpPr>
            <a:spLocks noGrp="1"/>
          </p:cNvSpPr>
          <p:nvPr>
            <p:ph type="sldNum" sz="quarter" idx="4"/>
          </p:nvPr>
        </p:nvSpPr>
        <p:spPr>
          <a:xfrm>
            <a:off x="435536" y="6431527"/>
            <a:ext cx="260349" cy="152399"/>
          </a:xfrm>
          <a:prstGeom prst="rect">
            <a:avLst/>
          </a:prstGeom>
        </p:spPr>
        <p:txBody>
          <a:bodyPr vert="horz" lIns="0" tIns="0" rIns="91440" bIns="0" rtlCol="0" anchor="ctr"/>
          <a:lstStyle>
            <a:lvl1pPr algn="l">
              <a:defRPr sz="900">
                <a:solidFill>
                  <a:schemeClr val="bg2">
                    <a:lumMod val="60000"/>
                    <a:lumOff val="40000"/>
                  </a:schemeClr>
                </a:solidFill>
                <a:latin typeface="Museo Sans For Dell" pitchFamily="2" charset="0"/>
              </a:defRPr>
            </a:lvl1pPr>
          </a:lstStyle>
          <a:p>
            <a:fld id="{DBD5246C-868F-410A-AE52-FE248EDADC46}" type="slidenum">
              <a:rPr lang="en-US" smtClean="0">
                <a:solidFill>
                  <a:srgbClr val="000000">
                    <a:lumMod val="60000"/>
                    <a:lumOff val="40000"/>
                  </a:srgbClr>
                </a:solidFill>
              </a:rPr>
              <a:pPr/>
              <a:t>‹#›</a:t>
            </a:fld>
            <a:endParaRPr lang="en-US" dirty="0">
              <a:solidFill>
                <a:srgbClr val="000000">
                  <a:lumMod val="60000"/>
                  <a:lumOff val="40000"/>
                </a:srgbClr>
              </a:solidFill>
            </a:endParaRPr>
          </a:p>
        </p:txBody>
      </p:sp>
      <p:sp>
        <p:nvSpPr>
          <p:cNvPr id="6" name="Footer Placeholder 4"/>
          <p:cNvSpPr>
            <a:spLocks noGrp="1"/>
          </p:cNvSpPr>
          <p:nvPr>
            <p:ph type="ftr" sz="quarter" idx="3"/>
          </p:nvPr>
        </p:nvSpPr>
        <p:spPr>
          <a:xfrm>
            <a:off x="742950" y="6429375"/>
            <a:ext cx="1885950" cy="152400"/>
          </a:xfrm>
          <a:prstGeom prst="rect">
            <a:avLst/>
          </a:prstGeom>
        </p:spPr>
        <p:txBody>
          <a:bodyPr vert="horz" lIns="0" tIns="0" rIns="91440" bIns="0" rtlCol="0" anchor="ctr"/>
          <a:lstStyle>
            <a:lvl1pPr algn="l">
              <a:defRPr sz="1000">
                <a:solidFill>
                  <a:schemeClr val="bg2">
                    <a:lumMod val="60000"/>
                    <a:lumOff val="40000"/>
                  </a:schemeClr>
                </a:solidFill>
                <a:latin typeface="Museo Sans For Dell" pitchFamily="2" charset="0"/>
              </a:defRPr>
            </a:lvl1pPr>
          </a:lstStyle>
          <a:p>
            <a:r>
              <a:rPr lang="en-US" dirty="0" smtClean="0">
                <a:solidFill>
                  <a:srgbClr val="000000">
                    <a:lumMod val="60000"/>
                    <a:lumOff val="40000"/>
                  </a:srgbClr>
                </a:solidFill>
              </a:rPr>
              <a:t>Confidential</a:t>
            </a:r>
            <a:endParaRPr lang="en-US" dirty="0">
              <a:solidFill>
                <a:srgbClr val="000000">
                  <a:lumMod val="60000"/>
                  <a:lumOff val="40000"/>
                </a:srgbClr>
              </a:solidFill>
            </a:endParaRPr>
          </a:p>
        </p:txBody>
      </p:sp>
      <p:sp>
        <p:nvSpPr>
          <p:cNvPr id="9" name="Date Placeholder 8"/>
          <p:cNvSpPr>
            <a:spLocks noGrp="1"/>
          </p:cNvSpPr>
          <p:nvPr>
            <p:ph type="dt" sz="half" idx="2"/>
          </p:nvPr>
        </p:nvSpPr>
        <p:spPr>
          <a:xfrm>
            <a:off x="1828800" y="6428232"/>
            <a:ext cx="914401" cy="152399"/>
          </a:xfrm>
          <a:prstGeom prst="rect">
            <a:avLst/>
          </a:prstGeom>
        </p:spPr>
        <p:txBody>
          <a:bodyPr vert="horz" lIns="91440" tIns="45720" rIns="91440" bIns="45720" rtlCol="0" anchor="ctr"/>
          <a:lstStyle>
            <a:lvl1pPr algn="l" rtl="0" fontAlgn="base">
              <a:spcBef>
                <a:spcPct val="0"/>
              </a:spcBef>
              <a:spcAft>
                <a:spcPct val="0"/>
              </a:spcAft>
              <a:defRPr lang="en-US" sz="1000" kern="1200" smtClean="0">
                <a:solidFill>
                  <a:schemeClr val="bg2">
                    <a:lumMod val="60000"/>
                    <a:lumOff val="40000"/>
                  </a:schemeClr>
                </a:solidFill>
                <a:latin typeface="Museo Sans For Dell" pitchFamily="2" charset="0"/>
                <a:ea typeface="+mn-ea"/>
                <a:cs typeface="+mn-cs"/>
              </a:defRPr>
            </a:lvl1pPr>
          </a:lstStyle>
          <a:p>
            <a:fld id="{2E81D4E3-FF1C-447C-90A3-895A8C5392F1}" type="datetime1">
              <a:rPr>
                <a:solidFill>
                  <a:srgbClr val="000000">
                    <a:lumMod val="60000"/>
                    <a:lumOff val="40000"/>
                  </a:srgbClr>
                </a:solidFill>
              </a:rPr>
              <a:pPr/>
              <a:t>3/8/2012</a:t>
            </a:fld>
            <a:endParaRPr dirty="0">
              <a:solidFill>
                <a:srgbClr val="000000">
                  <a:lumMod val="60000"/>
                  <a:lumOff val="40000"/>
                </a:srgbClr>
              </a:solidFill>
            </a:endParaRPr>
          </a:p>
        </p:txBody>
      </p:sp>
    </p:spTree>
    <p:extLst>
      <p:ext uri="{BB962C8B-B14F-4D97-AF65-F5344CB8AC3E}">
        <p14:creationId xmlns:p14="http://schemas.microsoft.com/office/powerpoint/2010/main" val="77964839"/>
      </p:ext>
    </p:extLst>
  </p:cSld>
  <p:clrMapOvr>
    <a:masterClrMapping/>
  </p:clrMapOvr>
  <p:transition spd="med">
    <p:wipe dir="r"/>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2"/>
        </a:solidFill>
        <a:effectLst/>
      </p:bgPr>
    </p:bg>
    <p:spTree>
      <p:nvGrpSpPr>
        <p:cNvPr id="1" name=""/>
        <p:cNvGrpSpPr/>
        <p:nvPr/>
      </p:nvGrpSpPr>
      <p:grpSpPr>
        <a:xfrm>
          <a:off x="0" y="0"/>
          <a:ext cx="0" cy="0"/>
          <a:chOff x="0" y="0"/>
          <a:chExt cx="0" cy="0"/>
        </a:xfrm>
      </p:grpSpPr>
      <p:sp>
        <p:nvSpPr>
          <p:cNvPr id="1028" name="Title Placeholder 21"/>
          <p:cNvSpPr>
            <a:spLocks noGrp="1"/>
          </p:cNvSpPr>
          <p:nvPr>
            <p:ph type="title"/>
          </p:nvPr>
        </p:nvSpPr>
        <p:spPr bwMode="auto">
          <a:xfrm>
            <a:off x="457200" y="261562"/>
            <a:ext cx="8229600" cy="850392"/>
          </a:xfrm>
          <a:prstGeom prst="rect">
            <a:avLst/>
          </a:prstGeom>
          <a:noFill/>
          <a:ln w="9525">
            <a:noFill/>
            <a:miter lim="800000"/>
            <a:headEnd/>
            <a:tailEnd/>
          </a:ln>
        </p:spPr>
        <p:txBody>
          <a:bodyPr vert="horz" wrap="square" lIns="0" tIns="0" rIns="0" bIns="0" numCol="1" anchor="t" anchorCtr="0" compatLnSpc="1">
            <a:prstTxWarp prst="textNoShape">
              <a:avLst/>
            </a:prstTxWarp>
          </a:bodyPr>
          <a:lstStyle/>
          <a:p>
            <a:pPr lvl="0"/>
            <a:r>
              <a:rPr lang="en-US" smtClean="0"/>
              <a:t>Click to edit Master title style</a:t>
            </a:r>
            <a:endParaRPr lang="en-US" dirty="0" smtClean="0"/>
          </a:p>
        </p:txBody>
      </p:sp>
      <p:sp>
        <p:nvSpPr>
          <p:cNvPr id="1029" name="Text Placeholder 12"/>
          <p:cNvSpPr>
            <a:spLocks noGrp="1"/>
          </p:cNvSpPr>
          <p:nvPr>
            <p:ph type="body" idx="1"/>
          </p:nvPr>
        </p:nvSpPr>
        <p:spPr bwMode="auto">
          <a:xfrm>
            <a:off x="457200" y="1280160"/>
            <a:ext cx="8229600" cy="4754880"/>
          </a:xfrm>
          <a:prstGeom prst="rect">
            <a:avLst/>
          </a:prstGeom>
          <a:noFill/>
          <a:ln w="9525">
            <a:noFill/>
            <a:miter lim="800000"/>
            <a:headEnd/>
            <a:tailEnd/>
          </a:ln>
        </p:spPr>
        <p:txBody>
          <a:bodyPr vert="horz" wrap="square" lIns="0" tIns="0" rIns="0" bIns="0" numCol="1" anchor="t" anchorCtr="0" compatLnSpc="1">
            <a:prstTxWarp prst="textNoShape">
              <a:avLst/>
            </a:prstTxWarp>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2"/>
            <a:endParaRPr lang="en-US" dirty="0" smtClean="0"/>
          </a:p>
        </p:txBody>
      </p:sp>
      <p:sp>
        <p:nvSpPr>
          <p:cNvPr id="4" name="TextBox 3"/>
          <p:cNvSpPr txBox="1"/>
          <p:nvPr/>
        </p:nvSpPr>
        <p:spPr bwMode="black">
          <a:xfrm>
            <a:off x="5350331" y="6434985"/>
            <a:ext cx="2743200" cy="153888"/>
          </a:xfrm>
          <a:prstGeom prst="rect">
            <a:avLst/>
          </a:prstGeom>
          <a:noFill/>
        </p:spPr>
        <p:txBody>
          <a:bodyPr lIns="0" tIns="0" rIns="0" bIns="0">
            <a:prstTxWarp prst="textNoShape">
              <a:avLst/>
            </a:prstTxWarp>
            <a:spAutoFit/>
          </a:bodyPr>
          <a:lstStyle/>
          <a:p>
            <a:pPr algn="r"/>
            <a:r>
              <a:rPr lang="en-US" sz="1000" dirty="0">
                <a:solidFill>
                  <a:srgbClr val="000000">
                    <a:lumMod val="60000"/>
                    <a:lumOff val="40000"/>
                  </a:srgbClr>
                </a:solidFill>
                <a:latin typeface="Museo Sans For Dell" pitchFamily="2" charset="0"/>
              </a:rPr>
              <a:t>Global Marketing</a:t>
            </a:r>
          </a:p>
        </p:txBody>
      </p:sp>
      <p:pic>
        <p:nvPicPr>
          <p:cNvPr id="6" name="Picture 5" descr="dell_gray_logo.png"/>
          <p:cNvPicPr>
            <a:picLocks noChangeAspect="1"/>
          </p:cNvPicPr>
          <p:nvPr/>
        </p:nvPicPr>
        <p:blipFill>
          <a:blip r:embed="rId18" cstate="screen"/>
          <a:stretch>
            <a:fillRect/>
          </a:stretch>
        </p:blipFill>
        <p:spPr>
          <a:xfrm>
            <a:off x="8193024" y="6226683"/>
            <a:ext cx="573025" cy="573025"/>
          </a:xfrm>
          <a:prstGeom prst="rect">
            <a:avLst/>
          </a:prstGeom>
        </p:spPr>
      </p:pic>
      <p:sp>
        <p:nvSpPr>
          <p:cNvPr id="7" name="Footer Placeholder 4"/>
          <p:cNvSpPr>
            <a:spLocks noGrp="1"/>
          </p:cNvSpPr>
          <p:nvPr>
            <p:ph type="ftr" sz="quarter" idx="3"/>
          </p:nvPr>
        </p:nvSpPr>
        <p:spPr>
          <a:xfrm>
            <a:off x="742950" y="6429375"/>
            <a:ext cx="1885950" cy="152400"/>
          </a:xfrm>
          <a:prstGeom prst="rect">
            <a:avLst/>
          </a:prstGeom>
        </p:spPr>
        <p:txBody>
          <a:bodyPr vert="horz" lIns="0" tIns="0" rIns="91440" bIns="0" rtlCol="0" anchor="ctr"/>
          <a:lstStyle>
            <a:lvl1pPr algn="l">
              <a:defRPr sz="1000">
                <a:solidFill>
                  <a:schemeClr val="bg2">
                    <a:lumMod val="60000"/>
                    <a:lumOff val="40000"/>
                  </a:schemeClr>
                </a:solidFill>
                <a:latin typeface="Museo Sans For Dell" pitchFamily="2" charset="0"/>
              </a:defRPr>
            </a:lvl1pPr>
          </a:lstStyle>
          <a:p>
            <a:r>
              <a:rPr lang="en-US" dirty="0" smtClean="0">
                <a:solidFill>
                  <a:srgbClr val="000000">
                    <a:lumMod val="60000"/>
                    <a:lumOff val="40000"/>
                  </a:srgbClr>
                </a:solidFill>
              </a:rPr>
              <a:t>Confidential</a:t>
            </a:r>
            <a:endParaRPr lang="en-US" dirty="0">
              <a:solidFill>
                <a:srgbClr val="000000">
                  <a:lumMod val="60000"/>
                  <a:lumOff val="40000"/>
                </a:srgbClr>
              </a:solidFill>
            </a:endParaRPr>
          </a:p>
        </p:txBody>
      </p:sp>
      <p:sp>
        <p:nvSpPr>
          <p:cNvPr id="8" name="Slide Number Placeholder 5"/>
          <p:cNvSpPr>
            <a:spLocks noGrp="1"/>
          </p:cNvSpPr>
          <p:nvPr>
            <p:ph type="sldNum" sz="quarter" idx="4"/>
          </p:nvPr>
        </p:nvSpPr>
        <p:spPr>
          <a:xfrm>
            <a:off x="435536" y="6431527"/>
            <a:ext cx="260349" cy="152399"/>
          </a:xfrm>
          <a:prstGeom prst="rect">
            <a:avLst/>
          </a:prstGeom>
        </p:spPr>
        <p:txBody>
          <a:bodyPr vert="horz" lIns="0" tIns="0" rIns="91440" bIns="0" rtlCol="0" anchor="ctr"/>
          <a:lstStyle>
            <a:lvl1pPr algn="l">
              <a:defRPr sz="900">
                <a:solidFill>
                  <a:schemeClr val="bg2">
                    <a:lumMod val="60000"/>
                    <a:lumOff val="40000"/>
                  </a:schemeClr>
                </a:solidFill>
                <a:latin typeface="Museo Sans For Dell" pitchFamily="2" charset="0"/>
              </a:defRPr>
            </a:lvl1pPr>
          </a:lstStyle>
          <a:p>
            <a:fld id="{DBD5246C-868F-410A-AE52-FE248EDADC46}" type="slidenum">
              <a:rPr lang="en-US" smtClean="0">
                <a:solidFill>
                  <a:srgbClr val="000000">
                    <a:lumMod val="60000"/>
                    <a:lumOff val="40000"/>
                  </a:srgbClr>
                </a:solidFill>
              </a:rPr>
              <a:pPr/>
              <a:t>‹#›</a:t>
            </a:fld>
            <a:endParaRPr lang="en-US" dirty="0">
              <a:solidFill>
                <a:srgbClr val="000000">
                  <a:lumMod val="60000"/>
                  <a:lumOff val="40000"/>
                </a:srgbClr>
              </a:solidFill>
            </a:endParaRPr>
          </a:p>
        </p:txBody>
      </p:sp>
      <p:sp>
        <p:nvSpPr>
          <p:cNvPr id="10" name="Date Placeholder 8"/>
          <p:cNvSpPr>
            <a:spLocks noGrp="1"/>
          </p:cNvSpPr>
          <p:nvPr>
            <p:ph type="dt" sz="half" idx="2"/>
          </p:nvPr>
        </p:nvSpPr>
        <p:spPr>
          <a:xfrm>
            <a:off x="1828800" y="6428896"/>
            <a:ext cx="914401" cy="152399"/>
          </a:xfrm>
          <a:prstGeom prst="rect">
            <a:avLst/>
          </a:prstGeom>
        </p:spPr>
        <p:txBody>
          <a:bodyPr vert="horz" lIns="91440" tIns="45720" rIns="91440" bIns="45720" rtlCol="0" anchor="ctr"/>
          <a:lstStyle>
            <a:lvl1pPr algn="l" rtl="0" fontAlgn="base">
              <a:spcBef>
                <a:spcPct val="0"/>
              </a:spcBef>
              <a:spcAft>
                <a:spcPct val="0"/>
              </a:spcAft>
              <a:defRPr lang="en-US" sz="1000" kern="1200" smtClean="0">
                <a:solidFill>
                  <a:schemeClr val="bg2">
                    <a:lumMod val="60000"/>
                    <a:lumOff val="40000"/>
                  </a:schemeClr>
                </a:solidFill>
                <a:latin typeface="Museo Sans For Dell" pitchFamily="2" charset="0"/>
                <a:ea typeface="+mn-ea"/>
                <a:cs typeface="+mn-cs"/>
              </a:defRPr>
            </a:lvl1pPr>
          </a:lstStyle>
          <a:p>
            <a:fld id="{496D0BA0-97A1-4BC8-8CF3-B745440C6559}" type="datetime1">
              <a:rPr>
                <a:solidFill>
                  <a:srgbClr val="000000">
                    <a:lumMod val="60000"/>
                    <a:lumOff val="40000"/>
                  </a:srgbClr>
                </a:solidFill>
              </a:rPr>
              <a:pPr/>
              <a:t>3/8/2012</a:t>
            </a:fld>
            <a:endParaRPr dirty="0">
              <a:solidFill>
                <a:srgbClr val="000000">
                  <a:lumMod val="60000"/>
                  <a:lumOff val="40000"/>
                </a:srgbClr>
              </a:solidFill>
            </a:endParaRPr>
          </a:p>
        </p:txBody>
      </p:sp>
    </p:spTree>
    <p:extLst>
      <p:ext uri="{BB962C8B-B14F-4D97-AF65-F5344CB8AC3E}">
        <p14:creationId xmlns:p14="http://schemas.microsoft.com/office/powerpoint/2010/main" val="3085445134"/>
      </p:ext>
    </p:extLst>
  </p:cSld>
  <p:clrMap bg1="dk2" tx1="lt1" bg2="dk1" tx2="lt2" accent1="accent1" accent2="accent2" accent3="accent3" accent4="accent4" accent5="accent5" accent6="accent6" hlink="hlink" folHlink="folHlink"/>
  <p:sldLayoutIdLst>
    <p:sldLayoutId id="2147484813" r:id="rId1"/>
    <p:sldLayoutId id="2147484814" r:id="rId2"/>
    <p:sldLayoutId id="2147484815" r:id="rId3"/>
    <p:sldLayoutId id="2147484816" r:id="rId4"/>
    <p:sldLayoutId id="2147484817" r:id="rId5"/>
    <p:sldLayoutId id="2147484818" r:id="rId6"/>
    <p:sldLayoutId id="2147484819" r:id="rId7"/>
    <p:sldLayoutId id="2147484820" r:id="rId8"/>
    <p:sldLayoutId id="2147484821" r:id="rId9"/>
    <p:sldLayoutId id="2147484822" r:id="rId10"/>
    <p:sldLayoutId id="2147484823" r:id="rId11"/>
    <p:sldLayoutId id="2147484858" r:id="rId12"/>
    <p:sldLayoutId id="2147484837" r:id="rId13"/>
    <p:sldLayoutId id="2147484838" r:id="rId14"/>
    <p:sldLayoutId id="2147484859" r:id="rId15"/>
    <p:sldLayoutId id="2147484860" r:id="rId16"/>
  </p:sldLayoutIdLst>
  <p:transition spd="med">
    <p:wipe dir="r"/>
  </p:transition>
  <p:timing>
    <p:tnLst>
      <p:par>
        <p:cTn id="1" dur="indefinite" restart="never" nodeType="tmRoot"/>
      </p:par>
    </p:tnLst>
  </p:timing>
  <p:hf hdr="0"/>
  <p:txStyles>
    <p:titleStyle>
      <a:lvl1pPr algn="l" rtl="0" eaLnBrk="1" fontAlgn="base" hangingPunct="1">
        <a:lnSpc>
          <a:spcPct val="90000"/>
        </a:lnSpc>
        <a:spcBef>
          <a:spcPct val="0"/>
        </a:spcBef>
        <a:spcAft>
          <a:spcPct val="0"/>
        </a:spcAft>
        <a:defRPr sz="3200" b="0" cap="none" baseline="0">
          <a:solidFill>
            <a:schemeClr val="accent1"/>
          </a:solidFill>
          <a:latin typeface="Museo For Dell" pitchFamily="2" charset="0"/>
          <a:ea typeface="Museo For Dell" pitchFamily="2" charset="0"/>
          <a:cs typeface="+mj-cs"/>
        </a:defRPr>
      </a:lvl1pPr>
      <a:lvl2pPr algn="l" rtl="0" eaLnBrk="1" fontAlgn="base" hangingPunct="1">
        <a:lnSpc>
          <a:spcPct val="80000"/>
        </a:lnSpc>
        <a:spcBef>
          <a:spcPct val="0"/>
        </a:spcBef>
        <a:spcAft>
          <a:spcPct val="0"/>
        </a:spcAft>
        <a:defRPr sz="3200" b="1">
          <a:solidFill>
            <a:schemeClr val="accent1"/>
          </a:solidFill>
          <a:latin typeface="Arial Black" pitchFamily="34" charset="0"/>
        </a:defRPr>
      </a:lvl2pPr>
      <a:lvl3pPr algn="l" rtl="0" eaLnBrk="1" fontAlgn="base" hangingPunct="1">
        <a:lnSpc>
          <a:spcPct val="80000"/>
        </a:lnSpc>
        <a:spcBef>
          <a:spcPct val="0"/>
        </a:spcBef>
        <a:spcAft>
          <a:spcPct val="0"/>
        </a:spcAft>
        <a:defRPr sz="3200" b="1">
          <a:solidFill>
            <a:schemeClr val="accent1"/>
          </a:solidFill>
          <a:latin typeface="Arial Black" pitchFamily="34" charset="0"/>
        </a:defRPr>
      </a:lvl3pPr>
      <a:lvl4pPr algn="l" rtl="0" eaLnBrk="1" fontAlgn="base" hangingPunct="1">
        <a:lnSpc>
          <a:spcPct val="80000"/>
        </a:lnSpc>
        <a:spcBef>
          <a:spcPct val="0"/>
        </a:spcBef>
        <a:spcAft>
          <a:spcPct val="0"/>
        </a:spcAft>
        <a:defRPr sz="3200" b="1">
          <a:solidFill>
            <a:schemeClr val="accent1"/>
          </a:solidFill>
          <a:latin typeface="Arial Black" pitchFamily="34" charset="0"/>
        </a:defRPr>
      </a:lvl4pPr>
      <a:lvl5pPr algn="l" rtl="0" eaLnBrk="1" fontAlgn="base" hangingPunct="1">
        <a:lnSpc>
          <a:spcPct val="80000"/>
        </a:lnSpc>
        <a:spcBef>
          <a:spcPct val="0"/>
        </a:spcBef>
        <a:spcAft>
          <a:spcPct val="0"/>
        </a:spcAft>
        <a:defRPr sz="3200" b="1">
          <a:solidFill>
            <a:schemeClr val="accent1"/>
          </a:solidFill>
          <a:latin typeface="Arial Black" pitchFamily="34" charset="0"/>
        </a:defRPr>
      </a:lvl5pPr>
      <a:lvl6pPr marL="457200" algn="l" rtl="0" eaLnBrk="1" fontAlgn="base" hangingPunct="1">
        <a:lnSpc>
          <a:spcPct val="70000"/>
        </a:lnSpc>
        <a:spcBef>
          <a:spcPct val="0"/>
        </a:spcBef>
        <a:spcAft>
          <a:spcPct val="0"/>
        </a:spcAft>
        <a:defRPr sz="4400" b="1">
          <a:solidFill>
            <a:schemeClr val="accent1"/>
          </a:solidFill>
          <a:latin typeface="Arial Black" pitchFamily="34" charset="0"/>
        </a:defRPr>
      </a:lvl6pPr>
      <a:lvl7pPr marL="914400" algn="l" rtl="0" eaLnBrk="1" fontAlgn="base" hangingPunct="1">
        <a:lnSpc>
          <a:spcPct val="70000"/>
        </a:lnSpc>
        <a:spcBef>
          <a:spcPct val="0"/>
        </a:spcBef>
        <a:spcAft>
          <a:spcPct val="0"/>
        </a:spcAft>
        <a:defRPr sz="4400" b="1">
          <a:solidFill>
            <a:schemeClr val="accent1"/>
          </a:solidFill>
          <a:latin typeface="Arial Black" pitchFamily="34" charset="0"/>
        </a:defRPr>
      </a:lvl7pPr>
      <a:lvl8pPr marL="1371600" algn="l" rtl="0" eaLnBrk="1" fontAlgn="base" hangingPunct="1">
        <a:lnSpc>
          <a:spcPct val="70000"/>
        </a:lnSpc>
        <a:spcBef>
          <a:spcPct val="0"/>
        </a:spcBef>
        <a:spcAft>
          <a:spcPct val="0"/>
        </a:spcAft>
        <a:defRPr sz="4400" b="1">
          <a:solidFill>
            <a:schemeClr val="accent1"/>
          </a:solidFill>
          <a:latin typeface="Arial Black" pitchFamily="34" charset="0"/>
        </a:defRPr>
      </a:lvl8pPr>
      <a:lvl9pPr marL="1828800" algn="l" rtl="0" eaLnBrk="1" fontAlgn="base" hangingPunct="1">
        <a:lnSpc>
          <a:spcPct val="70000"/>
        </a:lnSpc>
        <a:spcBef>
          <a:spcPct val="0"/>
        </a:spcBef>
        <a:spcAft>
          <a:spcPct val="0"/>
        </a:spcAft>
        <a:defRPr sz="4400" b="1">
          <a:solidFill>
            <a:schemeClr val="accent1"/>
          </a:solidFill>
          <a:latin typeface="Arial Black" pitchFamily="34" charset="0"/>
        </a:defRPr>
      </a:lvl9pPr>
    </p:titleStyle>
    <p:bodyStyle>
      <a:lvl1pPr marL="228600" indent="-228600" algn="l" rtl="0" eaLnBrk="1" fontAlgn="base" hangingPunct="1">
        <a:lnSpc>
          <a:spcPct val="90000"/>
        </a:lnSpc>
        <a:spcBef>
          <a:spcPts val="100"/>
        </a:spcBef>
        <a:spcAft>
          <a:spcPts val="100"/>
        </a:spcAft>
        <a:buClr>
          <a:schemeClr val="accent1"/>
        </a:buClr>
        <a:buFont typeface="Arial" pitchFamily="34" charset="0"/>
        <a:buChar char="•"/>
        <a:defRPr sz="2000">
          <a:solidFill>
            <a:schemeClr val="bg2"/>
          </a:solidFill>
          <a:latin typeface="Museo Sans For Dell" pitchFamily="2" charset="0"/>
          <a:ea typeface="Museo Sans For Dell" pitchFamily="2" charset="0"/>
          <a:cs typeface="+mn-cs"/>
        </a:defRPr>
      </a:lvl1pPr>
      <a:lvl2pPr marL="574675" indent="-223838" algn="l" rtl="0" eaLnBrk="1" fontAlgn="base" hangingPunct="1">
        <a:lnSpc>
          <a:spcPct val="90000"/>
        </a:lnSpc>
        <a:spcBef>
          <a:spcPts val="100"/>
        </a:spcBef>
        <a:spcAft>
          <a:spcPts val="100"/>
        </a:spcAft>
        <a:buClr>
          <a:schemeClr val="accent1"/>
        </a:buClr>
        <a:buFont typeface="Museo Sans For Dell" pitchFamily="2" charset="0"/>
        <a:buChar char="–"/>
        <a:defRPr sz="1800" baseline="0">
          <a:solidFill>
            <a:schemeClr val="bg2"/>
          </a:solidFill>
          <a:latin typeface="Museo Sans For Dell" pitchFamily="2" charset="0"/>
          <a:ea typeface="Museo Sans For Dell" pitchFamily="2" charset="0"/>
        </a:defRPr>
      </a:lvl2pPr>
      <a:lvl3pPr marL="909638" indent="-220663" algn="l" rtl="0" eaLnBrk="1" fontAlgn="base" hangingPunct="1">
        <a:lnSpc>
          <a:spcPct val="90000"/>
        </a:lnSpc>
        <a:spcBef>
          <a:spcPts val="100"/>
        </a:spcBef>
        <a:spcAft>
          <a:spcPts val="100"/>
        </a:spcAft>
        <a:buClr>
          <a:schemeClr val="accent1"/>
        </a:buClr>
        <a:buFont typeface="Museo Sans For Dell" pitchFamily="2" charset="0"/>
        <a:buChar char="›"/>
        <a:defRPr sz="1600" baseline="0">
          <a:solidFill>
            <a:schemeClr val="bg2"/>
          </a:solidFill>
          <a:latin typeface="Museo Sans For Dell" pitchFamily="2" charset="0"/>
          <a:ea typeface="Museo Sans For Dell" pitchFamily="2" charset="0"/>
        </a:defRPr>
      </a:lvl3pPr>
      <a:lvl4pPr marL="1246188" indent="-222250" algn="l" rtl="0" eaLnBrk="1" fontAlgn="base" hangingPunct="1">
        <a:lnSpc>
          <a:spcPct val="90000"/>
        </a:lnSpc>
        <a:spcBef>
          <a:spcPts val="100"/>
        </a:spcBef>
        <a:spcAft>
          <a:spcPts val="100"/>
        </a:spcAft>
        <a:buClr>
          <a:schemeClr val="accent1"/>
        </a:buClr>
        <a:buFont typeface="Museo For Dell 300" pitchFamily="50" charset="0"/>
        <a:buChar char="–"/>
        <a:defRPr sz="1400">
          <a:solidFill>
            <a:schemeClr val="bg2"/>
          </a:solidFill>
          <a:latin typeface="Museo Sans For Dell" pitchFamily="2" charset="0"/>
          <a:ea typeface="Museo Sans For Dell" pitchFamily="2" charset="0"/>
        </a:defRPr>
      </a:lvl4pPr>
      <a:lvl5pPr marL="1608138" indent="-236538" algn="l" rtl="0" eaLnBrk="1" fontAlgn="base" hangingPunct="1">
        <a:lnSpc>
          <a:spcPct val="90000"/>
        </a:lnSpc>
        <a:spcBef>
          <a:spcPts val="800"/>
        </a:spcBef>
        <a:spcAft>
          <a:spcPct val="0"/>
        </a:spcAft>
        <a:buClr>
          <a:schemeClr val="bg1"/>
        </a:buClr>
        <a:buFont typeface="Museo For Dell 300" pitchFamily="50" charset="0"/>
        <a:buChar char="–"/>
        <a:defRPr sz="1800">
          <a:solidFill>
            <a:schemeClr val="bg2"/>
          </a:solidFill>
          <a:latin typeface="Museo Sans For Dell" pitchFamily="2" charset="0"/>
          <a:ea typeface="Museo Sans For Dell" pitchFamily="2" charset="0"/>
        </a:defRPr>
      </a:lvl5pPr>
      <a:lvl6pPr marL="20653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6pPr>
      <a:lvl7pPr marL="25225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7pPr>
      <a:lvl8pPr marL="29797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8pPr>
      <a:lvl9pPr marL="3436938" indent="-236538" algn="l" rtl="0" eaLnBrk="1" fontAlgn="base" hangingPunct="1">
        <a:lnSpc>
          <a:spcPct val="95000"/>
        </a:lnSpc>
        <a:spcBef>
          <a:spcPct val="30000"/>
        </a:spcBef>
        <a:spcAft>
          <a:spcPct val="0"/>
        </a:spcAft>
        <a:buClr>
          <a:schemeClr val="accent1"/>
        </a:buClr>
        <a:buFont typeface="Arial" charset="0"/>
        <a:buChar char="–"/>
        <a:defRPr sz="1600">
          <a:solidFill>
            <a:schemeClr val="accent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6.wmf"/><Relationship Id="rId7"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29.png"/><Relationship Id="rId5" Type="http://schemas.openxmlformats.org/officeDocument/2006/relationships/image" Target="../media/image28.wmf"/><Relationship Id="rId4" Type="http://schemas.openxmlformats.org/officeDocument/2006/relationships/image" Target="../media/image27.wmf"/></Relationships>
</file>

<file path=ppt/slides/_rels/slide1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32.jpeg"/></Relationships>
</file>

<file path=ppt/slides/_rels/slide12.xml.rels><?xml version="1.0" encoding="UTF-8" standalone="yes"?>
<Relationships xmlns="http://schemas.openxmlformats.org/package/2006/relationships"><Relationship Id="rId3" Type="http://schemas.openxmlformats.org/officeDocument/2006/relationships/tags" Target="../tags/tag18.xml"/><Relationship Id="rId7" Type="http://schemas.openxmlformats.org/officeDocument/2006/relationships/image" Target="../media/image1.png"/><Relationship Id="rId2" Type="http://schemas.openxmlformats.org/officeDocument/2006/relationships/tags" Target="../tags/tag17.xml"/><Relationship Id="rId1" Type="http://schemas.openxmlformats.org/officeDocument/2006/relationships/tags" Target="../tags/tag16.xml"/><Relationship Id="rId6" Type="http://schemas.openxmlformats.org/officeDocument/2006/relationships/image" Target="../media/image33.jpeg"/><Relationship Id="rId5" Type="http://schemas.openxmlformats.org/officeDocument/2006/relationships/notesSlide" Target="../notesSlides/notesSlide12.xml"/><Relationship Id="rId4"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39.png"/><Relationship Id="rId13" Type="http://schemas.microsoft.com/office/2007/relationships/hdphoto" Target="../media/hdphoto2.wdp"/><Relationship Id="rId18" Type="http://schemas.openxmlformats.org/officeDocument/2006/relationships/image" Target="../media/image48.png"/><Relationship Id="rId3" Type="http://schemas.openxmlformats.org/officeDocument/2006/relationships/image" Target="../media/image34.jpeg"/><Relationship Id="rId21" Type="http://schemas.openxmlformats.org/officeDocument/2006/relationships/image" Target="../media/image51.jpeg"/><Relationship Id="rId7" Type="http://schemas.openxmlformats.org/officeDocument/2006/relationships/image" Target="../media/image38.jpeg"/><Relationship Id="rId12" Type="http://schemas.openxmlformats.org/officeDocument/2006/relationships/image" Target="../media/image43.png"/><Relationship Id="rId17" Type="http://schemas.openxmlformats.org/officeDocument/2006/relationships/image" Target="../media/image47.png"/><Relationship Id="rId2" Type="http://schemas.openxmlformats.org/officeDocument/2006/relationships/notesSlide" Target="../notesSlides/notesSlide14.xml"/><Relationship Id="rId16" Type="http://schemas.openxmlformats.org/officeDocument/2006/relationships/image" Target="../media/image46.png"/><Relationship Id="rId20" Type="http://schemas.openxmlformats.org/officeDocument/2006/relationships/image" Target="../media/image50.jpeg"/><Relationship Id="rId1" Type="http://schemas.openxmlformats.org/officeDocument/2006/relationships/slideLayout" Target="../slideLayouts/slideLayout5.xml"/><Relationship Id="rId6" Type="http://schemas.openxmlformats.org/officeDocument/2006/relationships/image" Target="../media/image37.png"/><Relationship Id="rId11" Type="http://schemas.openxmlformats.org/officeDocument/2006/relationships/image" Target="../media/image42.png"/><Relationship Id="rId5" Type="http://schemas.openxmlformats.org/officeDocument/2006/relationships/image" Target="../media/image36.jpeg"/><Relationship Id="rId15" Type="http://schemas.openxmlformats.org/officeDocument/2006/relationships/image" Target="../media/image45.png"/><Relationship Id="rId23" Type="http://schemas.microsoft.com/office/2007/relationships/hdphoto" Target="../media/hdphoto3.wdp"/><Relationship Id="rId10" Type="http://schemas.openxmlformats.org/officeDocument/2006/relationships/image" Target="../media/image41.png"/><Relationship Id="rId19" Type="http://schemas.openxmlformats.org/officeDocument/2006/relationships/image" Target="../media/image49.jpeg"/><Relationship Id="rId4" Type="http://schemas.openxmlformats.org/officeDocument/2006/relationships/image" Target="../media/image35.jpeg"/><Relationship Id="rId9" Type="http://schemas.openxmlformats.org/officeDocument/2006/relationships/image" Target="../media/image40.png"/><Relationship Id="rId14" Type="http://schemas.openxmlformats.org/officeDocument/2006/relationships/image" Target="../media/image44.png"/><Relationship Id="rId22" Type="http://schemas.openxmlformats.org/officeDocument/2006/relationships/image" Target="../media/image52.png"/></Relationships>
</file>

<file path=ppt/slides/_rels/slide15.xml.rels><?xml version="1.0" encoding="UTF-8" standalone="yes"?>
<Relationships xmlns="http://schemas.openxmlformats.org/package/2006/relationships"><Relationship Id="rId8" Type="http://schemas.openxmlformats.org/officeDocument/2006/relationships/image" Target="../media/image57.jpeg"/><Relationship Id="rId3" Type="http://schemas.openxmlformats.org/officeDocument/2006/relationships/image" Target="../media/image53.png"/><Relationship Id="rId7" Type="http://schemas.openxmlformats.org/officeDocument/2006/relationships/image" Target="../media/image56.jpe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microsoft.com/office/2007/relationships/hdphoto" Target="../media/hdphoto4.wdp"/><Relationship Id="rId11" Type="http://schemas.openxmlformats.org/officeDocument/2006/relationships/image" Target="../media/image60.jpeg"/><Relationship Id="rId5" Type="http://schemas.openxmlformats.org/officeDocument/2006/relationships/image" Target="../media/image55.jpeg"/><Relationship Id="rId10" Type="http://schemas.openxmlformats.org/officeDocument/2006/relationships/image" Target="../media/image59.jpeg"/><Relationship Id="rId4" Type="http://schemas.openxmlformats.org/officeDocument/2006/relationships/image" Target="../media/image54.png"/><Relationship Id="rId9" Type="http://schemas.openxmlformats.org/officeDocument/2006/relationships/image" Target="../media/image58.png"/></Relationships>
</file>

<file path=ppt/slides/_rels/slide1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62.png"/><Relationship Id="rId1" Type="http://schemas.openxmlformats.org/officeDocument/2006/relationships/slideLayout" Target="../slideLayouts/slideLayout2.xml"/><Relationship Id="rId5" Type="http://schemas.openxmlformats.org/officeDocument/2006/relationships/image" Target="../media/image63.png"/><Relationship Id="rId4" Type="http://schemas.openxmlformats.org/officeDocument/2006/relationships/image" Target="../media/image53.png"/></Relationships>
</file>

<file path=ppt/slides/_rels/slide1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15.xml"/><Relationship Id="rId1" Type="http://schemas.openxmlformats.org/officeDocument/2006/relationships/tags" Target="../tags/tag2.xml"/><Relationship Id="rId6" Type="http://schemas.openxmlformats.org/officeDocument/2006/relationships/image" Target="../media/image8.jpeg"/><Relationship Id="rId5" Type="http://schemas.openxmlformats.org/officeDocument/2006/relationships/image" Target="../media/image7.jpeg"/><Relationship Id="rId4" Type="http://schemas.openxmlformats.org/officeDocument/2006/relationships/image" Target="../media/image6.jpeg"/></Relationships>
</file>

<file path=ppt/slides/_rels/slide20.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image" Target="../media/image66.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microsoft.com/office/2007/relationships/hdphoto" Target="../media/hdphoto4.wdp"/><Relationship Id="rId7" Type="http://schemas.openxmlformats.org/officeDocument/2006/relationships/image" Target="../media/image66.jpeg"/><Relationship Id="rId2" Type="http://schemas.openxmlformats.org/officeDocument/2006/relationships/image" Target="../media/image55.jpeg"/><Relationship Id="rId1" Type="http://schemas.openxmlformats.org/officeDocument/2006/relationships/slideLayout" Target="../slideLayouts/slideLayout2.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hyperlink" Target="http://www.force10networks.com/tollyreport" TargetMode="External"/></Relationships>
</file>

<file path=ppt/slides/_rels/slide23.xml.rels><?xml version="1.0" encoding="UTF-8" standalone="yes"?>
<Relationships xmlns="http://schemas.openxmlformats.org/package/2006/relationships"><Relationship Id="rId8" Type="http://schemas.microsoft.com/office/2007/relationships/hdphoto" Target="../media/hdphoto4.wdp"/><Relationship Id="rId13" Type="http://schemas.openxmlformats.org/officeDocument/2006/relationships/image" Target="../media/image79.png"/><Relationship Id="rId3" Type="http://schemas.openxmlformats.org/officeDocument/2006/relationships/image" Target="../media/image71.png"/><Relationship Id="rId7" Type="http://schemas.openxmlformats.org/officeDocument/2006/relationships/image" Target="../media/image55.jpeg"/><Relationship Id="rId12" Type="http://schemas.openxmlformats.org/officeDocument/2006/relationships/image" Target="../media/image78.png"/><Relationship Id="rId2" Type="http://schemas.openxmlformats.org/officeDocument/2006/relationships/image" Target="../media/image70.png"/><Relationship Id="rId1" Type="http://schemas.openxmlformats.org/officeDocument/2006/relationships/slideLayout" Target="../slideLayouts/slideLayout2.xml"/><Relationship Id="rId6" Type="http://schemas.openxmlformats.org/officeDocument/2006/relationships/image" Target="../media/image74.png"/><Relationship Id="rId11" Type="http://schemas.openxmlformats.org/officeDocument/2006/relationships/image" Target="../media/image77.png"/><Relationship Id="rId5" Type="http://schemas.openxmlformats.org/officeDocument/2006/relationships/image" Target="../media/image73.png"/><Relationship Id="rId10" Type="http://schemas.openxmlformats.org/officeDocument/2006/relationships/image" Target="../media/image76.jpeg"/><Relationship Id="rId4" Type="http://schemas.openxmlformats.org/officeDocument/2006/relationships/image" Target="../media/image72.png"/><Relationship Id="rId9" Type="http://schemas.openxmlformats.org/officeDocument/2006/relationships/image" Target="../media/image75.jpeg"/></Relationships>
</file>

<file path=ppt/slides/_rels/slide24.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6.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chart" Target="../charts/chart1.xml"/><Relationship Id="rId7" Type="http://schemas.openxmlformats.org/officeDocument/2006/relationships/image" Target="../media/image82.png"/><Relationship Id="rId12" Type="http://schemas.openxmlformats.org/officeDocument/2006/relationships/chart" Target="../charts/chart3.xm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77.png"/><Relationship Id="rId11" Type="http://schemas.openxmlformats.org/officeDocument/2006/relationships/chart" Target="../charts/chart2.xml"/><Relationship Id="rId5" Type="http://schemas.openxmlformats.org/officeDocument/2006/relationships/image" Target="../media/image76.jpeg"/><Relationship Id="rId10" Type="http://schemas.openxmlformats.org/officeDocument/2006/relationships/image" Target="../media/image85.jpeg"/><Relationship Id="rId4" Type="http://schemas.openxmlformats.org/officeDocument/2006/relationships/image" Target="../media/image81.jpeg"/><Relationship Id="rId9" Type="http://schemas.openxmlformats.org/officeDocument/2006/relationships/image" Target="../media/image84.png"/></Relationships>
</file>

<file path=ppt/slides/_rels/slide27.xml.rels><?xml version="1.0" encoding="UTF-8" standalone="yes"?>
<Relationships xmlns="http://schemas.openxmlformats.org/package/2006/relationships"><Relationship Id="rId8" Type="http://schemas.openxmlformats.org/officeDocument/2006/relationships/image" Target="../media/image92.jpeg"/><Relationship Id="rId3" Type="http://schemas.openxmlformats.org/officeDocument/2006/relationships/image" Target="../media/image87.jpeg"/><Relationship Id="rId7" Type="http://schemas.openxmlformats.org/officeDocument/2006/relationships/image" Target="../media/image91.jpeg"/><Relationship Id="rId2" Type="http://schemas.openxmlformats.org/officeDocument/2006/relationships/image" Target="../media/image86.jpeg"/><Relationship Id="rId1" Type="http://schemas.openxmlformats.org/officeDocument/2006/relationships/slideLayout" Target="../slideLayouts/slideLayout2.xml"/><Relationship Id="rId6" Type="http://schemas.openxmlformats.org/officeDocument/2006/relationships/image" Target="../media/image90.jpeg"/><Relationship Id="rId5" Type="http://schemas.openxmlformats.org/officeDocument/2006/relationships/image" Target="../media/image89.jpeg"/><Relationship Id="rId4" Type="http://schemas.openxmlformats.org/officeDocument/2006/relationships/image" Target="../media/image88.jpeg"/></Relationships>
</file>

<file path=ppt/slides/_rels/slide28.xml.rels><?xml version="1.0" encoding="UTF-8" standalone="yes"?>
<Relationships xmlns="http://schemas.openxmlformats.org/package/2006/relationships"><Relationship Id="rId8" Type="http://schemas.openxmlformats.org/officeDocument/2006/relationships/image" Target="../media/image79.png"/><Relationship Id="rId3" Type="http://schemas.openxmlformats.org/officeDocument/2006/relationships/image" Target="../media/image58.png"/><Relationship Id="rId7" Type="http://schemas.openxmlformats.org/officeDocument/2006/relationships/image" Target="../media/image78.png"/><Relationship Id="rId2" Type="http://schemas.openxmlformats.org/officeDocument/2006/relationships/image" Target="../media/image57.jpeg"/><Relationship Id="rId1" Type="http://schemas.openxmlformats.org/officeDocument/2006/relationships/slideLayout" Target="../slideLayouts/slideLayout2.xml"/><Relationship Id="rId6" Type="http://schemas.openxmlformats.org/officeDocument/2006/relationships/image" Target="../media/image77.png"/><Relationship Id="rId5" Type="http://schemas.microsoft.com/office/2007/relationships/hdphoto" Target="../media/hdphoto4.wdp"/><Relationship Id="rId10" Type="http://schemas.openxmlformats.org/officeDocument/2006/relationships/image" Target="../media/image94.jpeg"/><Relationship Id="rId4" Type="http://schemas.openxmlformats.org/officeDocument/2006/relationships/image" Target="../media/image55.jpeg"/><Relationship Id="rId9" Type="http://schemas.openxmlformats.org/officeDocument/2006/relationships/image" Target="../media/image93.jpeg"/></Relationships>
</file>

<file path=ppt/slides/_rels/slide29.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image" Target="../media/image95.jpeg"/><Relationship Id="rId7" Type="http://schemas.openxmlformats.org/officeDocument/2006/relationships/image" Target="../media/image77.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microsoft.com/office/2007/relationships/hdphoto" Target="../media/hdphoto4.wdp"/><Relationship Id="rId5" Type="http://schemas.openxmlformats.org/officeDocument/2006/relationships/image" Target="../media/image55.jpeg"/><Relationship Id="rId10" Type="http://schemas.openxmlformats.org/officeDocument/2006/relationships/image" Target="../media/image97.jpeg"/><Relationship Id="rId4" Type="http://schemas.openxmlformats.org/officeDocument/2006/relationships/image" Target="../media/image96.jpeg"/><Relationship Id="rId9" Type="http://schemas.openxmlformats.org/officeDocument/2006/relationships/image" Target="../media/image79.png"/></Relationships>
</file>

<file path=ppt/slides/_rels/slide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99.png"/></Relationships>
</file>

<file path=ppt/slides/_rels/slide31.xml.rels><?xml version="1.0" encoding="UTF-8" standalone="yes"?>
<Relationships xmlns="http://schemas.openxmlformats.org/package/2006/relationships"><Relationship Id="rId3" Type="http://schemas.openxmlformats.org/officeDocument/2006/relationships/image" Target="../media/image100.jpe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99.png"/><Relationship Id="rId4" Type="http://schemas.openxmlformats.org/officeDocument/2006/relationships/image" Target="../media/image98.png"/></Relationships>
</file>

<file path=ppt/slides/_rels/slide32.xml.rels><?xml version="1.0" encoding="UTF-8" standalone="yes"?>
<Relationships xmlns="http://schemas.openxmlformats.org/package/2006/relationships"><Relationship Id="rId3" Type="http://schemas.openxmlformats.org/officeDocument/2006/relationships/image" Target="../media/image100.jpe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99.png"/><Relationship Id="rId4" Type="http://schemas.openxmlformats.org/officeDocument/2006/relationships/image" Target="../media/image98.png"/></Relationships>
</file>

<file path=ppt/slides/_rels/slide33.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101.jpeg"/><Relationship Id="rId4" Type="http://schemas.openxmlformats.org/officeDocument/2006/relationships/image" Target="../media/image81.jpeg"/></Relationships>
</file>

<file path=ppt/slides/_rels/slide34.xml.rels><?xml version="1.0" encoding="UTF-8" standalone="yes"?>
<Relationships xmlns="http://schemas.openxmlformats.org/package/2006/relationships"><Relationship Id="rId8" Type="http://schemas.openxmlformats.org/officeDocument/2006/relationships/image" Target="../media/image102.jpeg"/><Relationship Id="rId3" Type="http://schemas.openxmlformats.org/officeDocument/2006/relationships/tags" Target="../tags/tag22.xml"/><Relationship Id="rId7" Type="http://schemas.openxmlformats.org/officeDocument/2006/relationships/notesSlide" Target="../notesSlides/notesSlide25.xml"/><Relationship Id="rId2" Type="http://schemas.openxmlformats.org/officeDocument/2006/relationships/tags" Target="../tags/tag21.xml"/><Relationship Id="rId1" Type="http://schemas.openxmlformats.org/officeDocument/2006/relationships/tags" Target="../tags/tag20.xml"/><Relationship Id="rId6" Type="http://schemas.openxmlformats.org/officeDocument/2006/relationships/slideLayout" Target="../slideLayouts/slideLayout5.xml"/><Relationship Id="rId11" Type="http://schemas.openxmlformats.org/officeDocument/2006/relationships/image" Target="../media/image105.png"/><Relationship Id="rId5" Type="http://schemas.openxmlformats.org/officeDocument/2006/relationships/tags" Target="../tags/tag24.xml"/><Relationship Id="rId10" Type="http://schemas.openxmlformats.org/officeDocument/2006/relationships/image" Target="../media/image104.png"/><Relationship Id="rId4" Type="http://schemas.openxmlformats.org/officeDocument/2006/relationships/tags" Target="../tags/tag23.xml"/><Relationship Id="rId9" Type="http://schemas.openxmlformats.org/officeDocument/2006/relationships/image" Target="../media/image103.png"/></Relationships>
</file>

<file path=ppt/slides/_rels/slide35.xml.rels><?xml version="1.0" encoding="UTF-8" standalone="yes"?>
<Relationships xmlns="http://schemas.openxmlformats.org/package/2006/relationships"><Relationship Id="rId3" Type="http://schemas.openxmlformats.org/officeDocument/2006/relationships/tags" Target="../tags/tag28.xml"/><Relationship Id="rId7" Type="http://schemas.openxmlformats.org/officeDocument/2006/relationships/image" Target="../media/image1.png"/><Relationship Id="rId2" Type="http://schemas.openxmlformats.org/officeDocument/2006/relationships/tags" Target="../tags/tag27.xml"/><Relationship Id="rId1" Type="http://schemas.openxmlformats.org/officeDocument/2006/relationships/tags" Target="../tags/tag26.xml"/><Relationship Id="rId6" Type="http://schemas.openxmlformats.org/officeDocument/2006/relationships/image" Target="../media/image33.jpeg"/><Relationship Id="rId5" Type="http://schemas.openxmlformats.org/officeDocument/2006/relationships/notesSlide" Target="../notesSlides/notesSlide26.xml"/><Relationship Id="rId4"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8" Type="http://schemas.openxmlformats.org/officeDocument/2006/relationships/image" Target="../media/image111.jpeg"/><Relationship Id="rId13" Type="http://schemas.openxmlformats.org/officeDocument/2006/relationships/image" Target="../media/image116.jpeg"/><Relationship Id="rId18" Type="http://schemas.openxmlformats.org/officeDocument/2006/relationships/image" Target="../media/image119.png"/><Relationship Id="rId3" Type="http://schemas.openxmlformats.org/officeDocument/2006/relationships/image" Target="../media/image106.jpeg"/><Relationship Id="rId7" Type="http://schemas.openxmlformats.org/officeDocument/2006/relationships/image" Target="../media/image110.emf"/><Relationship Id="rId12" Type="http://schemas.openxmlformats.org/officeDocument/2006/relationships/image" Target="../media/image115.jpeg"/><Relationship Id="rId17" Type="http://schemas.openxmlformats.org/officeDocument/2006/relationships/image" Target="../media/image62.png"/><Relationship Id="rId2" Type="http://schemas.openxmlformats.org/officeDocument/2006/relationships/notesSlide" Target="../notesSlides/notesSlide27.xml"/><Relationship Id="rId16" Type="http://schemas.openxmlformats.org/officeDocument/2006/relationships/image" Target="../media/image54.png"/><Relationship Id="rId20" Type="http://schemas.openxmlformats.org/officeDocument/2006/relationships/image" Target="../media/image121.png"/><Relationship Id="rId1" Type="http://schemas.openxmlformats.org/officeDocument/2006/relationships/slideLayout" Target="../slideLayouts/slideLayout5.xml"/><Relationship Id="rId6" Type="http://schemas.openxmlformats.org/officeDocument/2006/relationships/image" Target="../media/image109.emf"/><Relationship Id="rId11" Type="http://schemas.openxmlformats.org/officeDocument/2006/relationships/image" Target="../media/image114.jpeg"/><Relationship Id="rId5" Type="http://schemas.openxmlformats.org/officeDocument/2006/relationships/image" Target="../media/image108.emf"/><Relationship Id="rId15" Type="http://schemas.openxmlformats.org/officeDocument/2006/relationships/image" Target="../media/image118.emf"/><Relationship Id="rId10" Type="http://schemas.openxmlformats.org/officeDocument/2006/relationships/image" Target="../media/image113.png"/><Relationship Id="rId19" Type="http://schemas.openxmlformats.org/officeDocument/2006/relationships/image" Target="../media/image120.png"/><Relationship Id="rId4" Type="http://schemas.openxmlformats.org/officeDocument/2006/relationships/image" Target="../media/image107.emf"/><Relationship Id="rId9" Type="http://schemas.openxmlformats.org/officeDocument/2006/relationships/image" Target="../media/image112.jpeg"/><Relationship Id="rId14" Type="http://schemas.openxmlformats.org/officeDocument/2006/relationships/image" Target="../media/image117.jpeg"/></Relationships>
</file>

<file path=ppt/slides/_rels/slide37.xml.rels><?xml version="1.0" encoding="UTF-8" standalone="yes"?>
<Relationships xmlns="http://schemas.openxmlformats.org/package/2006/relationships"><Relationship Id="rId8" Type="http://schemas.openxmlformats.org/officeDocument/2006/relationships/image" Target="../media/image126.png"/><Relationship Id="rId3" Type="http://schemas.openxmlformats.org/officeDocument/2006/relationships/hyperlink" Target="http://www.dell.com/business/solutions" TargetMode="External"/><Relationship Id="rId7" Type="http://schemas.openxmlformats.org/officeDocument/2006/relationships/image" Target="../media/image125.jpeg"/><Relationship Id="rId2" Type="http://schemas.openxmlformats.org/officeDocument/2006/relationships/hyperlink" Target="http://www.dell.com/smb/webcasts" TargetMode="External"/><Relationship Id="rId1" Type="http://schemas.openxmlformats.org/officeDocument/2006/relationships/slideLayout" Target="../slideLayouts/slideLayout16.xml"/><Relationship Id="rId6" Type="http://schemas.openxmlformats.org/officeDocument/2006/relationships/image" Target="../media/image124.jpeg"/><Relationship Id="rId5" Type="http://schemas.openxmlformats.org/officeDocument/2006/relationships/image" Target="../media/image123.png"/><Relationship Id="rId4" Type="http://schemas.openxmlformats.org/officeDocument/2006/relationships/image" Target="../media/image12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8" Type="http://schemas.openxmlformats.org/officeDocument/2006/relationships/image" Target="../media/image10.png"/><Relationship Id="rId13" Type="http://schemas.openxmlformats.org/officeDocument/2006/relationships/image" Target="../media/image15.png"/><Relationship Id="rId3" Type="http://schemas.openxmlformats.org/officeDocument/2006/relationships/tags" Target="../tags/tag5.xml"/><Relationship Id="rId7" Type="http://schemas.openxmlformats.org/officeDocument/2006/relationships/notesSlide" Target="../notesSlides/notesSlide4.xml"/><Relationship Id="rId12" Type="http://schemas.openxmlformats.org/officeDocument/2006/relationships/image" Target="../media/image14.gif"/><Relationship Id="rId2" Type="http://schemas.openxmlformats.org/officeDocument/2006/relationships/tags" Target="../tags/tag4.xml"/><Relationship Id="rId1" Type="http://schemas.openxmlformats.org/officeDocument/2006/relationships/tags" Target="../tags/tag3.xml"/><Relationship Id="rId6" Type="http://schemas.openxmlformats.org/officeDocument/2006/relationships/slideLayout" Target="../slideLayouts/slideLayout2.xml"/><Relationship Id="rId11" Type="http://schemas.openxmlformats.org/officeDocument/2006/relationships/image" Target="../media/image13.png"/><Relationship Id="rId5" Type="http://schemas.openxmlformats.org/officeDocument/2006/relationships/tags" Target="../tags/tag7.xml"/><Relationship Id="rId15" Type="http://schemas.openxmlformats.org/officeDocument/2006/relationships/image" Target="../media/image17.png"/><Relationship Id="rId10" Type="http://schemas.openxmlformats.org/officeDocument/2006/relationships/image" Target="../media/image12.png"/><Relationship Id="rId4" Type="http://schemas.openxmlformats.org/officeDocument/2006/relationships/tags" Target="../tags/tag6.xml"/><Relationship Id="rId9" Type="http://schemas.openxmlformats.org/officeDocument/2006/relationships/image" Target="../media/image11.png"/><Relationship Id="rId14" Type="http://schemas.openxmlformats.org/officeDocument/2006/relationships/image" Target="../media/image16.png"/></Relationships>
</file>

<file path=ppt/slides/_rels/slide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19.jpe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notesSlide" Target="../notesSlides/notesSlide7.xml"/><Relationship Id="rId13" Type="http://schemas.openxmlformats.org/officeDocument/2006/relationships/image" Target="../media/image23.png"/><Relationship Id="rId3" Type="http://schemas.openxmlformats.org/officeDocument/2006/relationships/tags" Target="../tags/tag11.xml"/><Relationship Id="rId7" Type="http://schemas.openxmlformats.org/officeDocument/2006/relationships/slideLayout" Target="../slideLayouts/slideLayout2.xml"/><Relationship Id="rId12" Type="http://schemas.openxmlformats.org/officeDocument/2006/relationships/image" Target="../media/image22.jpeg"/><Relationship Id="rId2" Type="http://schemas.openxmlformats.org/officeDocument/2006/relationships/tags" Target="../tags/tag10.xml"/><Relationship Id="rId1" Type="http://schemas.openxmlformats.org/officeDocument/2006/relationships/tags" Target="../tags/tag9.xml"/><Relationship Id="rId6" Type="http://schemas.openxmlformats.org/officeDocument/2006/relationships/tags" Target="../tags/tag14.xml"/><Relationship Id="rId11" Type="http://schemas.openxmlformats.org/officeDocument/2006/relationships/image" Target="../media/image21.jpeg"/><Relationship Id="rId5" Type="http://schemas.openxmlformats.org/officeDocument/2006/relationships/tags" Target="../tags/tag13.xml"/><Relationship Id="rId10" Type="http://schemas.microsoft.com/office/2007/relationships/hdphoto" Target="../media/hdphoto1.wdp"/><Relationship Id="rId4" Type="http://schemas.openxmlformats.org/officeDocument/2006/relationships/tags" Target="../tags/tag12.xml"/><Relationship Id="rId9" Type="http://schemas.openxmlformats.org/officeDocument/2006/relationships/image" Target="../media/image20.jpeg"/></Relationships>
</file>

<file path=ppt/slides/_rels/slide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25.wmf"/><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26.w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a:xfrm>
            <a:off x="457200" y="2679490"/>
            <a:ext cx="6456218" cy="1006685"/>
          </a:xfrm>
          <a:ln>
            <a:noFill/>
          </a:ln>
        </p:spPr>
        <p:txBody>
          <a:bodyPr>
            <a:normAutofit fontScale="90000"/>
          </a:bodyPr>
          <a:lstStyle/>
          <a:p>
            <a:r>
              <a:rPr lang="en-US" dirty="0" smtClean="0"/>
              <a:t>Dell Networking</a:t>
            </a:r>
            <a:br>
              <a:rPr lang="en-US" dirty="0" smtClean="0"/>
            </a:br>
            <a:endParaRPr lang="en-US" sz="2200" dirty="0">
              <a:solidFill>
                <a:srgbClr val="444444"/>
              </a:solidFill>
            </a:endParaRPr>
          </a:p>
        </p:txBody>
      </p:sp>
      <p:sp>
        <p:nvSpPr>
          <p:cNvPr id="16" name="Content Placeholder 15"/>
          <p:cNvSpPr>
            <a:spLocks noGrp="1"/>
          </p:cNvSpPr>
          <p:nvPr>
            <p:ph type="subTitle" idx="1"/>
          </p:nvPr>
        </p:nvSpPr>
        <p:spPr/>
        <p:txBody>
          <a:bodyPr>
            <a:normAutofit/>
          </a:bodyPr>
          <a:lstStyle/>
          <a:p>
            <a:pPr>
              <a:spcBef>
                <a:spcPts val="800"/>
              </a:spcBef>
            </a:pPr>
            <a:r>
              <a:rPr lang="en-US" dirty="0" smtClean="0">
                <a:solidFill>
                  <a:srgbClr val="444444"/>
                </a:solidFill>
              </a:rPr>
              <a:t>Gino </a:t>
            </a:r>
            <a:r>
              <a:rPr lang="en-US" dirty="0" err="1" smtClean="0">
                <a:solidFill>
                  <a:srgbClr val="444444"/>
                </a:solidFill>
              </a:rPr>
              <a:t>Guidi</a:t>
            </a:r>
            <a:endParaRPr lang="en-US" dirty="0" smtClean="0">
              <a:solidFill>
                <a:srgbClr val="444444"/>
              </a:solidFill>
            </a:endParaRPr>
          </a:p>
          <a:p>
            <a:pPr>
              <a:spcBef>
                <a:spcPts val="800"/>
              </a:spcBef>
            </a:pPr>
            <a:r>
              <a:rPr lang="en-US" smtClean="0">
                <a:solidFill>
                  <a:srgbClr val="444444"/>
                </a:solidFill>
              </a:rPr>
              <a:t>Network Solutions </a:t>
            </a:r>
            <a:r>
              <a:rPr lang="en-US" dirty="0" smtClean="0">
                <a:solidFill>
                  <a:srgbClr val="444444"/>
                </a:solidFill>
              </a:rPr>
              <a:t>Architect</a:t>
            </a:r>
            <a:endParaRPr lang="en-US" dirty="0">
              <a:solidFill>
                <a:srgbClr val="444444"/>
              </a:solidFill>
            </a:endParaRPr>
          </a:p>
          <a:p>
            <a:endParaRPr lang="en-US" dirty="0"/>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p:cNvSpPr>
            <a:spLocks noGrp="1"/>
          </p:cNvSpPr>
          <p:nvPr>
            <p:ph type="title" idx="4294967295"/>
          </p:nvPr>
        </p:nvSpPr>
        <p:spPr>
          <a:xfrm>
            <a:off x="371475" y="201613"/>
            <a:ext cx="8239125" cy="415925"/>
          </a:xfrm>
        </p:spPr>
        <p:txBody>
          <a:bodyPr/>
          <a:lstStyle/>
          <a:p>
            <a:r>
              <a:rPr lang="en-US" dirty="0" smtClean="0"/>
              <a:t>Preliminary DCB Results</a:t>
            </a:r>
            <a:r>
              <a:rPr lang="en-US" sz="2800" dirty="0" smtClean="0"/>
              <a:t>….</a:t>
            </a:r>
            <a:endParaRPr lang="en-US" sz="2800" dirty="0">
              <a:solidFill>
                <a:srgbClr val="009BBB"/>
              </a:solidFill>
            </a:endParaRPr>
          </a:p>
        </p:txBody>
      </p:sp>
      <p:grpSp>
        <p:nvGrpSpPr>
          <p:cNvPr id="2" name="Group 347"/>
          <p:cNvGrpSpPr>
            <a:grpSpLocks/>
          </p:cNvGrpSpPr>
          <p:nvPr/>
        </p:nvGrpSpPr>
        <p:grpSpPr bwMode="auto">
          <a:xfrm>
            <a:off x="304800" y="914400"/>
            <a:ext cx="8382002" cy="4924363"/>
            <a:chOff x="166688" y="728209"/>
            <a:chExt cx="8353423" cy="6127077"/>
          </a:xfrm>
        </p:grpSpPr>
        <p:grpSp>
          <p:nvGrpSpPr>
            <p:cNvPr id="3" name="Group 459"/>
            <p:cNvGrpSpPr>
              <a:grpSpLocks/>
            </p:cNvGrpSpPr>
            <p:nvPr/>
          </p:nvGrpSpPr>
          <p:grpSpPr bwMode="auto">
            <a:xfrm>
              <a:off x="185739" y="1422400"/>
              <a:ext cx="4005261" cy="2074518"/>
              <a:chOff x="185745" y="1312462"/>
              <a:chExt cx="4005257" cy="2073399"/>
            </a:xfrm>
          </p:grpSpPr>
          <p:grpSp>
            <p:nvGrpSpPr>
              <p:cNvPr id="4" name="Group 239"/>
              <p:cNvGrpSpPr>
                <a:grpSpLocks/>
              </p:cNvGrpSpPr>
              <p:nvPr/>
            </p:nvGrpSpPr>
            <p:grpSpPr bwMode="auto">
              <a:xfrm>
                <a:off x="553114" y="1473961"/>
                <a:ext cx="879898" cy="571382"/>
                <a:chOff x="553114" y="1296537"/>
                <a:chExt cx="879898" cy="571382"/>
              </a:xfrm>
            </p:grpSpPr>
            <p:pic>
              <p:nvPicPr>
                <p:cNvPr id="375" name="Picture 2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3114" y="1296537"/>
                  <a:ext cx="361286" cy="571382"/>
                </a:xfrm>
                <a:prstGeom prst="rect">
                  <a:avLst/>
                </a:prstGeom>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grpSp>
              <p:nvGrpSpPr>
                <p:cNvPr id="5" name="Group 148"/>
                <p:cNvGrpSpPr>
                  <a:grpSpLocks/>
                </p:cNvGrpSpPr>
                <p:nvPr/>
              </p:nvGrpSpPr>
              <p:grpSpPr bwMode="auto">
                <a:xfrm rot="5400000">
                  <a:off x="948904" y="1289710"/>
                  <a:ext cx="354451" cy="613765"/>
                  <a:chOff x="2216191" y="2400743"/>
                  <a:chExt cx="1473828" cy="3908996"/>
                </a:xfrm>
              </p:grpSpPr>
              <p:sp>
                <p:nvSpPr>
                  <p:cNvPr id="377" name="Freeform 254"/>
                  <p:cNvSpPr>
                    <a:spLocks/>
                  </p:cNvSpPr>
                  <p:nvPr/>
                </p:nvSpPr>
                <p:spPr bwMode="auto">
                  <a:xfrm rot="5400000">
                    <a:off x="2842793" y="1823615"/>
                    <a:ext cx="270098" cy="1424354"/>
                  </a:xfrm>
                  <a:custGeom>
                    <a:avLst/>
                    <a:gdLst>
                      <a:gd name="T0" fmla="*/ 0 w 457"/>
                      <a:gd name="T1" fmla="*/ 0 h 4242"/>
                      <a:gd name="T2" fmla="*/ 2147483647 w 457"/>
                      <a:gd name="T3" fmla="*/ 0 h 4242"/>
                      <a:gd name="T4" fmla="*/ 2147483647 w 457"/>
                      <a:gd name="T5" fmla="*/ 2147483647 h 4242"/>
                      <a:gd name="T6" fmla="*/ 2147483647 w 457"/>
                      <a:gd name="T7" fmla="*/ 2147483647 h 4242"/>
                      <a:gd name="T8" fmla="*/ 2147483647 w 457"/>
                      <a:gd name="T9" fmla="*/ 2147483647 h 4242"/>
                      <a:gd name="T10" fmla="*/ 0 w 457"/>
                      <a:gd name="T11" fmla="*/ 2147483647 h 4242"/>
                      <a:gd name="T12" fmla="*/ 0 w 457"/>
                      <a:gd name="T13" fmla="*/ 0 h 4242"/>
                      <a:gd name="T14" fmla="*/ 0 60000 65536"/>
                      <a:gd name="T15" fmla="*/ 0 60000 65536"/>
                      <a:gd name="T16" fmla="*/ 0 60000 65536"/>
                      <a:gd name="T17" fmla="*/ 0 60000 65536"/>
                      <a:gd name="T18" fmla="*/ 0 60000 65536"/>
                      <a:gd name="T19" fmla="*/ 0 60000 65536"/>
                      <a:gd name="T20" fmla="*/ 0 60000 65536"/>
                      <a:gd name="T21" fmla="*/ 0 w 457"/>
                      <a:gd name="T22" fmla="*/ 0 h 4242"/>
                      <a:gd name="T23" fmla="*/ 457 w 457"/>
                      <a:gd name="T24" fmla="*/ 4242 h 424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57" h="4242">
                        <a:moveTo>
                          <a:pt x="0" y="0"/>
                        </a:moveTo>
                        <a:lnTo>
                          <a:pt x="457" y="0"/>
                        </a:lnTo>
                        <a:lnTo>
                          <a:pt x="457" y="4242"/>
                        </a:lnTo>
                        <a:lnTo>
                          <a:pt x="400" y="4242"/>
                        </a:lnTo>
                        <a:lnTo>
                          <a:pt x="400" y="62"/>
                        </a:lnTo>
                        <a:lnTo>
                          <a:pt x="0" y="62"/>
                        </a:lnTo>
                        <a:lnTo>
                          <a:pt x="0" y="0"/>
                        </a:lnTo>
                        <a:close/>
                      </a:path>
                    </a:pathLst>
                  </a:custGeom>
                  <a:solidFill>
                    <a:srgbClr val="C4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8" name="Rectangle 262"/>
                  <p:cNvSpPr>
                    <a:spLocks noChangeArrowheads="1"/>
                  </p:cNvSpPr>
                  <p:nvPr/>
                </p:nvSpPr>
                <p:spPr bwMode="auto">
                  <a:xfrm rot="5400000">
                    <a:off x="1169724" y="3965274"/>
                    <a:ext cx="3638898" cy="1050031"/>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Trebuchet MS" pitchFamily="34" charset="0"/>
                    </a:endParaRPr>
                  </a:p>
                </p:txBody>
              </p:sp>
              <p:sp>
                <p:nvSpPr>
                  <p:cNvPr id="379" name="Freeform 264"/>
                  <p:cNvSpPr>
                    <a:spLocks/>
                  </p:cNvSpPr>
                  <p:nvPr/>
                </p:nvSpPr>
                <p:spPr bwMode="auto">
                  <a:xfrm rot="5400000">
                    <a:off x="2265971" y="2732670"/>
                    <a:ext cx="148405" cy="179087"/>
                  </a:xfrm>
                  <a:custGeom>
                    <a:avLst/>
                    <a:gdLst>
                      <a:gd name="T0" fmla="*/ 2147483647 w 252"/>
                      <a:gd name="T1" fmla="*/ 0 h 260"/>
                      <a:gd name="T2" fmla="*/ 2147483647 w 252"/>
                      <a:gd name="T3" fmla="*/ 0 h 260"/>
                      <a:gd name="T4" fmla="*/ 2147483647 w 252"/>
                      <a:gd name="T5" fmla="*/ 0 h 260"/>
                      <a:gd name="T6" fmla="*/ 2147483647 w 252"/>
                      <a:gd name="T7" fmla="*/ 2147483647 h 260"/>
                      <a:gd name="T8" fmla="*/ 2147483647 w 252"/>
                      <a:gd name="T9" fmla="*/ 2147483647 h 260"/>
                      <a:gd name="T10" fmla="*/ 2147483647 w 252"/>
                      <a:gd name="T11" fmla="*/ 2147483647 h 260"/>
                      <a:gd name="T12" fmla="*/ 2147483647 w 252"/>
                      <a:gd name="T13" fmla="*/ 2147483647 h 260"/>
                      <a:gd name="T14" fmla="*/ 0 w 252"/>
                      <a:gd name="T15" fmla="*/ 2147483647 h 260"/>
                      <a:gd name="T16" fmla="*/ 0 w 252"/>
                      <a:gd name="T17" fmla="*/ 2147483647 h 260"/>
                      <a:gd name="T18" fmla="*/ 0 w 252"/>
                      <a:gd name="T19" fmla="*/ 2147483647 h 260"/>
                      <a:gd name="T20" fmla="*/ 2147483647 w 252"/>
                      <a:gd name="T21" fmla="*/ 2147483647 h 260"/>
                      <a:gd name="T22" fmla="*/ 2147483647 w 252"/>
                      <a:gd name="T23" fmla="*/ 2147483647 h 260"/>
                      <a:gd name="T24" fmla="*/ 2147483647 w 252"/>
                      <a:gd name="T25" fmla="*/ 2147483647 h 260"/>
                      <a:gd name="T26" fmla="*/ 2147483647 w 252"/>
                      <a:gd name="T27" fmla="*/ 2147483647 h 260"/>
                      <a:gd name="T28" fmla="*/ 2147483647 w 252"/>
                      <a:gd name="T29" fmla="*/ 2147483647 h 260"/>
                      <a:gd name="T30" fmla="*/ 2147483647 w 252"/>
                      <a:gd name="T31" fmla="*/ 2147483647 h 260"/>
                      <a:gd name="T32" fmla="*/ 2147483647 w 252"/>
                      <a:gd name="T33" fmla="*/ 2147483647 h 260"/>
                      <a:gd name="T34" fmla="*/ 2147483647 w 252"/>
                      <a:gd name="T35" fmla="*/ 2147483647 h 260"/>
                      <a:gd name="T36" fmla="*/ 2147483647 w 252"/>
                      <a:gd name="T37" fmla="*/ 2147483647 h 260"/>
                      <a:gd name="T38" fmla="*/ 2147483647 w 252"/>
                      <a:gd name="T39" fmla="*/ 2147483647 h 260"/>
                      <a:gd name="T40" fmla="*/ 2147483647 w 252"/>
                      <a:gd name="T41" fmla="*/ 2147483647 h 260"/>
                      <a:gd name="T42" fmla="*/ 2147483647 w 252"/>
                      <a:gd name="T43" fmla="*/ 2147483647 h 260"/>
                      <a:gd name="T44" fmla="*/ 2147483647 w 252"/>
                      <a:gd name="T45" fmla="*/ 2147483647 h 260"/>
                      <a:gd name="T46" fmla="*/ 2147483647 w 252"/>
                      <a:gd name="T47" fmla="*/ 2147483647 h 260"/>
                      <a:gd name="T48" fmla="*/ 2147483647 w 252"/>
                      <a:gd name="T49" fmla="*/ 2147483647 h 260"/>
                      <a:gd name="T50" fmla="*/ 2147483647 w 252"/>
                      <a:gd name="T51" fmla="*/ 2147483647 h 260"/>
                      <a:gd name="T52" fmla="*/ 2147483647 w 252"/>
                      <a:gd name="T53" fmla="*/ 2147483647 h 260"/>
                      <a:gd name="T54" fmla="*/ 2147483647 w 252"/>
                      <a:gd name="T55" fmla="*/ 2147483647 h 260"/>
                      <a:gd name="T56" fmla="*/ 2147483647 w 252"/>
                      <a:gd name="T57" fmla="*/ 2147483647 h 260"/>
                      <a:gd name="T58" fmla="*/ 2147483647 w 252"/>
                      <a:gd name="T59" fmla="*/ 2147483647 h 260"/>
                      <a:gd name="T60" fmla="*/ 2147483647 w 252"/>
                      <a:gd name="T61" fmla="*/ 0 h 260"/>
                      <a:gd name="T62" fmla="*/ 2147483647 w 252"/>
                      <a:gd name="T63" fmla="*/ 0 h 260"/>
                      <a:gd name="T64" fmla="*/ 2147483647 w 252"/>
                      <a:gd name="T65" fmla="*/ 0 h 26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52"/>
                      <a:gd name="T100" fmla="*/ 0 h 260"/>
                      <a:gd name="T101" fmla="*/ 252 w 252"/>
                      <a:gd name="T102" fmla="*/ 260 h 26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52" h="260">
                        <a:moveTo>
                          <a:pt x="125" y="0"/>
                        </a:moveTo>
                        <a:lnTo>
                          <a:pt x="103" y="0"/>
                        </a:lnTo>
                        <a:lnTo>
                          <a:pt x="80" y="0"/>
                        </a:lnTo>
                        <a:lnTo>
                          <a:pt x="57" y="12"/>
                        </a:lnTo>
                        <a:lnTo>
                          <a:pt x="34" y="37"/>
                        </a:lnTo>
                        <a:lnTo>
                          <a:pt x="23" y="50"/>
                        </a:lnTo>
                        <a:lnTo>
                          <a:pt x="11" y="75"/>
                        </a:lnTo>
                        <a:lnTo>
                          <a:pt x="0" y="99"/>
                        </a:lnTo>
                        <a:lnTo>
                          <a:pt x="0" y="124"/>
                        </a:lnTo>
                        <a:lnTo>
                          <a:pt x="0" y="160"/>
                        </a:lnTo>
                        <a:lnTo>
                          <a:pt x="11" y="185"/>
                        </a:lnTo>
                        <a:lnTo>
                          <a:pt x="23" y="198"/>
                        </a:lnTo>
                        <a:lnTo>
                          <a:pt x="34" y="223"/>
                        </a:lnTo>
                        <a:lnTo>
                          <a:pt x="57" y="235"/>
                        </a:lnTo>
                        <a:lnTo>
                          <a:pt x="80" y="247"/>
                        </a:lnTo>
                        <a:lnTo>
                          <a:pt x="103" y="260"/>
                        </a:lnTo>
                        <a:lnTo>
                          <a:pt x="125" y="260"/>
                        </a:lnTo>
                        <a:lnTo>
                          <a:pt x="148" y="260"/>
                        </a:lnTo>
                        <a:lnTo>
                          <a:pt x="171" y="247"/>
                        </a:lnTo>
                        <a:lnTo>
                          <a:pt x="194" y="235"/>
                        </a:lnTo>
                        <a:lnTo>
                          <a:pt x="218" y="223"/>
                        </a:lnTo>
                        <a:lnTo>
                          <a:pt x="229" y="198"/>
                        </a:lnTo>
                        <a:lnTo>
                          <a:pt x="241" y="185"/>
                        </a:lnTo>
                        <a:lnTo>
                          <a:pt x="241" y="160"/>
                        </a:lnTo>
                        <a:lnTo>
                          <a:pt x="252" y="124"/>
                        </a:lnTo>
                        <a:lnTo>
                          <a:pt x="241" y="99"/>
                        </a:lnTo>
                        <a:lnTo>
                          <a:pt x="241" y="75"/>
                        </a:lnTo>
                        <a:lnTo>
                          <a:pt x="229" y="50"/>
                        </a:lnTo>
                        <a:lnTo>
                          <a:pt x="218" y="37"/>
                        </a:lnTo>
                        <a:lnTo>
                          <a:pt x="194" y="12"/>
                        </a:lnTo>
                        <a:lnTo>
                          <a:pt x="171" y="0"/>
                        </a:lnTo>
                        <a:lnTo>
                          <a:pt x="148" y="0"/>
                        </a:lnTo>
                        <a:lnTo>
                          <a:pt x="12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80" name="Rectangle 266"/>
                  <p:cNvSpPr>
                    <a:spLocks noChangeArrowheads="1"/>
                  </p:cNvSpPr>
                  <p:nvPr/>
                </p:nvSpPr>
                <p:spPr bwMode="auto">
                  <a:xfrm rot="5400000">
                    <a:off x="1415609" y="4249067"/>
                    <a:ext cx="1849130" cy="247966"/>
                  </a:xfrm>
                  <a:prstGeom prst="rect">
                    <a:avLst/>
                  </a:prstGeom>
                  <a:solidFill>
                    <a:srgbClr val="A6FFB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Trebuchet MS" pitchFamily="34" charset="0"/>
                    </a:endParaRPr>
                  </a:p>
                </p:txBody>
              </p:sp>
              <p:sp>
                <p:nvSpPr>
                  <p:cNvPr id="381" name="Rectangle 267"/>
                  <p:cNvSpPr>
                    <a:spLocks noChangeArrowheads="1"/>
                  </p:cNvSpPr>
                  <p:nvPr/>
                </p:nvSpPr>
                <p:spPr bwMode="auto">
                  <a:xfrm rot="5400000">
                    <a:off x="1871213" y="5716795"/>
                    <a:ext cx="937922" cy="247966"/>
                  </a:xfrm>
                  <a:prstGeom prst="rect">
                    <a:avLst/>
                  </a:prstGeom>
                  <a:solidFill>
                    <a:srgbClr val="A6FFB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Trebuchet MS" pitchFamily="34" charset="0"/>
                    </a:endParaRPr>
                  </a:p>
                </p:txBody>
              </p:sp>
              <p:sp>
                <p:nvSpPr>
                  <p:cNvPr id="382" name="Rectangle 268"/>
                  <p:cNvSpPr>
                    <a:spLocks noChangeArrowheads="1"/>
                  </p:cNvSpPr>
                  <p:nvPr/>
                </p:nvSpPr>
                <p:spPr bwMode="auto">
                  <a:xfrm rot="5400000">
                    <a:off x="2330204" y="3394671"/>
                    <a:ext cx="47490" cy="220415"/>
                  </a:xfrm>
                  <a:prstGeom prst="rect">
                    <a:avLst/>
                  </a:prstGeom>
                  <a:solidFill>
                    <a:srgbClr val="CC8F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Trebuchet MS" pitchFamily="34" charset="0"/>
                    </a:endParaRPr>
                  </a:p>
                </p:txBody>
              </p:sp>
              <p:sp>
                <p:nvSpPr>
                  <p:cNvPr id="383" name="Rectangle 269"/>
                  <p:cNvSpPr>
                    <a:spLocks noChangeArrowheads="1"/>
                  </p:cNvSpPr>
                  <p:nvPr/>
                </p:nvSpPr>
                <p:spPr bwMode="auto">
                  <a:xfrm rot="5400000">
                    <a:off x="2325752" y="4105532"/>
                    <a:ext cx="56394" cy="220415"/>
                  </a:xfrm>
                  <a:prstGeom prst="rect">
                    <a:avLst/>
                  </a:prstGeom>
                  <a:solidFill>
                    <a:srgbClr val="CC8F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Trebuchet MS" pitchFamily="34" charset="0"/>
                    </a:endParaRPr>
                  </a:p>
                </p:txBody>
              </p:sp>
              <p:sp>
                <p:nvSpPr>
                  <p:cNvPr id="384" name="Rectangle 270"/>
                  <p:cNvSpPr>
                    <a:spLocks noChangeArrowheads="1"/>
                  </p:cNvSpPr>
                  <p:nvPr/>
                </p:nvSpPr>
                <p:spPr bwMode="auto">
                  <a:xfrm rot="5400000">
                    <a:off x="2330204" y="4026877"/>
                    <a:ext cx="47490" cy="220415"/>
                  </a:xfrm>
                  <a:prstGeom prst="rect">
                    <a:avLst/>
                  </a:prstGeom>
                  <a:solidFill>
                    <a:srgbClr val="CC8F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Trebuchet MS" pitchFamily="34" charset="0"/>
                    </a:endParaRPr>
                  </a:p>
                </p:txBody>
              </p:sp>
              <p:sp>
                <p:nvSpPr>
                  <p:cNvPr id="385" name="Rectangle 271"/>
                  <p:cNvSpPr>
                    <a:spLocks noChangeArrowheads="1"/>
                  </p:cNvSpPr>
                  <p:nvPr/>
                </p:nvSpPr>
                <p:spPr bwMode="auto">
                  <a:xfrm rot="5400000">
                    <a:off x="2330204" y="3946738"/>
                    <a:ext cx="47490" cy="220415"/>
                  </a:xfrm>
                  <a:prstGeom prst="rect">
                    <a:avLst/>
                  </a:prstGeom>
                  <a:solidFill>
                    <a:srgbClr val="CC8F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Trebuchet MS" pitchFamily="34" charset="0"/>
                    </a:endParaRPr>
                  </a:p>
                </p:txBody>
              </p:sp>
              <p:sp>
                <p:nvSpPr>
                  <p:cNvPr id="386" name="Rectangle 272"/>
                  <p:cNvSpPr>
                    <a:spLocks noChangeArrowheads="1"/>
                  </p:cNvSpPr>
                  <p:nvPr/>
                </p:nvSpPr>
                <p:spPr bwMode="auto">
                  <a:xfrm rot="5400000">
                    <a:off x="2328720" y="3871052"/>
                    <a:ext cx="50458" cy="220415"/>
                  </a:xfrm>
                  <a:prstGeom prst="rect">
                    <a:avLst/>
                  </a:prstGeom>
                  <a:solidFill>
                    <a:srgbClr val="CC8F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Trebuchet MS" pitchFamily="34" charset="0"/>
                    </a:endParaRPr>
                  </a:p>
                </p:txBody>
              </p:sp>
              <p:sp>
                <p:nvSpPr>
                  <p:cNvPr id="387" name="Rectangle 273"/>
                  <p:cNvSpPr>
                    <a:spLocks noChangeArrowheads="1"/>
                  </p:cNvSpPr>
                  <p:nvPr/>
                </p:nvSpPr>
                <p:spPr bwMode="auto">
                  <a:xfrm rot="5400000">
                    <a:off x="2330204" y="3789429"/>
                    <a:ext cx="47490" cy="220415"/>
                  </a:xfrm>
                  <a:prstGeom prst="rect">
                    <a:avLst/>
                  </a:prstGeom>
                  <a:solidFill>
                    <a:srgbClr val="CC8F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Trebuchet MS" pitchFamily="34" charset="0"/>
                    </a:endParaRPr>
                  </a:p>
                </p:txBody>
              </p:sp>
              <p:sp>
                <p:nvSpPr>
                  <p:cNvPr id="388" name="Rectangle 274"/>
                  <p:cNvSpPr>
                    <a:spLocks noChangeArrowheads="1"/>
                  </p:cNvSpPr>
                  <p:nvPr/>
                </p:nvSpPr>
                <p:spPr bwMode="auto">
                  <a:xfrm rot="5400000">
                    <a:off x="2325752" y="3710774"/>
                    <a:ext cx="56394" cy="220415"/>
                  </a:xfrm>
                  <a:prstGeom prst="rect">
                    <a:avLst/>
                  </a:prstGeom>
                  <a:solidFill>
                    <a:srgbClr val="CC8F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Trebuchet MS" pitchFamily="34" charset="0"/>
                    </a:endParaRPr>
                  </a:p>
                </p:txBody>
              </p:sp>
              <p:sp>
                <p:nvSpPr>
                  <p:cNvPr id="389" name="Rectangle 275"/>
                  <p:cNvSpPr>
                    <a:spLocks noChangeArrowheads="1"/>
                  </p:cNvSpPr>
                  <p:nvPr/>
                </p:nvSpPr>
                <p:spPr bwMode="auto">
                  <a:xfrm rot="5400000">
                    <a:off x="2330204" y="3632119"/>
                    <a:ext cx="47490" cy="220415"/>
                  </a:xfrm>
                  <a:prstGeom prst="rect">
                    <a:avLst/>
                  </a:prstGeom>
                  <a:solidFill>
                    <a:srgbClr val="CC8F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Trebuchet MS" pitchFamily="34" charset="0"/>
                    </a:endParaRPr>
                  </a:p>
                </p:txBody>
              </p:sp>
              <p:sp>
                <p:nvSpPr>
                  <p:cNvPr id="390" name="Rectangle 276"/>
                  <p:cNvSpPr>
                    <a:spLocks noChangeArrowheads="1"/>
                  </p:cNvSpPr>
                  <p:nvPr/>
                </p:nvSpPr>
                <p:spPr bwMode="auto">
                  <a:xfrm rot="5400000">
                    <a:off x="2330204" y="3551980"/>
                    <a:ext cx="47490" cy="220415"/>
                  </a:xfrm>
                  <a:prstGeom prst="rect">
                    <a:avLst/>
                  </a:prstGeom>
                  <a:solidFill>
                    <a:srgbClr val="CC8F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Trebuchet MS" pitchFamily="34" charset="0"/>
                    </a:endParaRPr>
                  </a:p>
                </p:txBody>
              </p:sp>
              <p:sp>
                <p:nvSpPr>
                  <p:cNvPr id="391" name="Rectangle 277"/>
                  <p:cNvSpPr>
                    <a:spLocks noChangeArrowheads="1"/>
                  </p:cNvSpPr>
                  <p:nvPr/>
                </p:nvSpPr>
                <p:spPr bwMode="auto">
                  <a:xfrm rot="5400000">
                    <a:off x="2330204" y="3477778"/>
                    <a:ext cx="47490" cy="220415"/>
                  </a:xfrm>
                  <a:prstGeom prst="rect">
                    <a:avLst/>
                  </a:prstGeom>
                  <a:solidFill>
                    <a:srgbClr val="CC8F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Trebuchet MS" pitchFamily="34" charset="0"/>
                    </a:endParaRPr>
                  </a:p>
                </p:txBody>
              </p:sp>
              <p:sp>
                <p:nvSpPr>
                  <p:cNvPr id="392" name="Rectangle 278"/>
                  <p:cNvSpPr>
                    <a:spLocks noChangeArrowheads="1"/>
                  </p:cNvSpPr>
                  <p:nvPr/>
                </p:nvSpPr>
                <p:spPr bwMode="auto">
                  <a:xfrm rot="5400000">
                    <a:off x="2330204" y="4184187"/>
                    <a:ext cx="47490" cy="220415"/>
                  </a:xfrm>
                  <a:prstGeom prst="rect">
                    <a:avLst/>
                  </a:prstGeom>
                  <a:solidFill>
                    <a:srgbClr val="CC8F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Trebuchet MS" pitchFamily="34" charset="0"/>
                    </a:endParaRPr>
                  </a:p>
                </p:txBody>
              </p:sp>
              <p:sp>
                <p:nvSpPr>
                  <p:cNvPr id="393" name="Rectangle 279"/>
                  <p:cNvSpPr>
                    <a:spLocks noChangeArrowheads="1"/>
                  </p:cNvSpPr>
                  <p:nvPr/>
                </p:nvSpPr>
                <p:spPr bwMode="auto">
                  <a:xfrm rot="5400000">
                    <a:off x="2330204" y="4890596"/>
                    <a:ext cx="47490" cy="220415"/>
                  </a:xfrm>
                  <a:prstGeom prst="rect">
                    <a:avLst/>
                  </a:prstGeom>
                  <a:solidFill>
                    <a:srgbClr val="CC8F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Trebuchet MS" pitchFamily="34" charset="0"/>
                    </a:endParaRPr>
                  </a:p>
                </p:txBody>
              </p:sp>
              <p:sp>
                <p:nvSpPr>
                  <p:cNvPr id="394" name="Rectangle 280"/>
                  <p:cNvSpPr>
                    <a:spLocks noChangeArrowheads="1"/>
                  </p:cNvSpPr>
                  <p:nvPr/>
                </p:nvSpPr>
                <p:spPr bwMode="auto">
                  <a:xfrm rot="5400000">
                    <a:off x="2330204" y="5970987"/>
                    <a:ext cx="47490" cy="220415"/>
                  </a:xfrm>
                  <a:prstGeom prst="rect">
                    <a:avLst/>
                  </a:prstGeom>
                  <a:solidFill>
                    <a:srgbClr val="CC8F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Trebuchet MS" pitchFamily="34" charset="0"/>
                    </a:endParaRPr>
                  </a:p>
                </p:txBody>
              </p:sp>
              <p:sp>
                <p:nvSpPr>
                  <p:cNvPr id="395" name="Rectangle 281"/>
                  <p:cNvSpPr>
                    <a:spLocks noChangeArrowheads="1"/>
                  </p:cNvSpPr>
                  <p:nvPr/>
                </p:nvSpPr>
                <p:spPr bwMode="auto">
                  <a:xfrm rot="5400000">
                    <a:off x="2330204" y="5128045"/>
                    <a:ext cx="47490" cy="220415"/>
                  </a:xfrm>
                  <a:prstGeom prst="rect">
                    <a:avLst/>
                  </a:prstGeom>
                  <a:solidFill>
                    <a:srgbClr val="CC8F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Trebuchet MS" pitchFamily="34" charset="0"/>
                    </a:endParaRPr>
                  </a:p>
                </p:txBody>
              </p:sp>
              <p:sp>
                <p:nvSpPr>
                  <p:cNvPr id="396" name="Rectangle 282"/>
                  <p:cNvSpPr>
                    <a:spLocks noChangeArrowheads="1"/>
                  </p:cNvSpPr>
                  <p:nvPr/>
                </p:nvSpPr>
                <p:spPr bwMode="auto">
                  <a:xfrm rot="5400000">
                    <a:off x="2325752" y="4811941"/>
                    <a:ext cx="56394" cy="220415"/>
                  </a:xfrm>
                  <a:prstGeom prst="rect">
                    <a:avLst/>
                  </a:prstGeom>
                  <a:solidFill>
                    <a:srgbClr val="CC8F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Trebuchet MS" pitchFamily="34" charset="0"/>
                    </a:endParaRPr>
                  </a:p>
                </p:txBody>
              </p:sp>
              <p:sp>
                <p:nvSpPr>
                  <p:cNvPr id="397" name="Rectangle 283"/>
                  <p:cNvSpPr>
                    <a:spLocks noChangeArrowheads="1"/>
                  </p:cNvSpPr>
                  <p:nvPr/>
                </p:nvSpPr>
                <p:spPr bwMode="auto">
                  <a:xfrm rot="5400000">
                    <a:off x="2327236" y="5893816"/>
                    <a:ext cx="53426" cy="220415"/>
                  </a:xfrm>
                  <a:prstGeom prst="rect">
                    <a:avLst/>
                  </a:prstGeom>
                  <a:solidFill>
                    <a:srgbClr val="CC8F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Trebuchet MS" pitchFamily="34" charset="0"/>
                    </a:endParaRPr>
                  </a:p>
                </p:txBody>
              </p:sp>
              <p:sp>
                <p:nvSpPr>
                  <p:cNvPr id="398" name="Rectangle 284"/>
                  <p:cNvSpPr>
                    <a:spLocks noChangeArrowheads="1"/>
                  </p:cNvSpPr>
                  <p:nvPr/>
                </p:nvSpPr>
                <p:spPr bwMode="auto">
                  <a:xfrm rot="5400000">
                    <a:off x="2330204" y="5047906"/>
                    <a:ext cx="47490" cy="220415"/>
                  </a:xfrm>
                  <a:prstGeom prst="rect">
                    <a:avLst/>
                  </a:prstGeom>
                  <a:solidFill>
                    <a:srgbClr val="CC8F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Trebuchet MS" pitchFamily="34" charset="0"/>
                    </a:endParaRPr>
                  </a:p>
                </p:txBody>
              </p:sp>
              <p:sp>
                <p:nvSpPr>
                  <p:cNvPr id="399" name="Rectangle 285"/>
                  <p:cNvSpPr>
                    <a:spLocks noChangeArrowheads="1"/>
                  </p:cNvSpPr>
                  <p:nvPr/>
                </p:nvSpPr>
                <p:spPr bwMode="auto">
                  <a:xfrm rot="5400000">
                    <a:off x="2330204" y="6128297"/>
                    <a:ext cx="47490" cy="220415"/>
                  </a:xfrm>
                  <a:prstGeom prst="rect">
                    <a:avLst/>
                  </a:prstGeom>
                  <a:solidFill>
                    <a:srgbClr val="CC8F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Trebuchet MS" pitchFamily="34" charset="0"/>
                    </a:endParaRPr>
                  </a:p>
                </p:txBody>
              </p:sp>
              <p:sp>
                <p:nvSpPr>
                  <p:cNvPr id="400" name="Rectangle 286"/>
                  <p:cNvSpPr>
                    <a:spLocks noChangeArrowheads="1"/>
                  </p:cNvSpPr>
                  <p:nvPr/>
                </p:nvSpPr>
                <p:spPr bwMode="auto">
                  <a:xfrm rot="5400000">
                    <a:off x="2330204" y="4733287"/>
                    <a:ext cx="47490" cy="220415"/>
                  </a:xfrm>
                  <a:prstGeom prst="rect">
                    <a:avLst/>
                  </a:prstGeom>
                  <a:solidFill>
                    <a:srgbClr val="CC8F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Trebuchet MS" pitchFamily="34" charset="0"/>
                    </a:endParaRPr>
                  </a:p>
                </p:txBody>
              </p:sp>
              <p:sp>
                <p:nvSpPr>
                  <p:cNvPr id="401" name="Rectangle 287"/>
                  <p:cNvSpPr>
                    <a:spLocks noChangeArrowheads="1"/>
                  </p:cNvSpPr>
                  <p:nvPr/>
                </p:nvSpPr>
                <p:spPr bwMode="auto">
                  <a:xfrm rot="5400000">
                    <a:off x="2330204" y="5816645"/>
                    <a:ext cx="47490" cy="220415"/>
                  </a:xfrm>
                  <a:prstGeom prst="rect">
                    <a:avLst/>
                  </a:prstGeom>
                  <a:solidFill>
                    <a:srgbClr val="CC8F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Trebuchet MS" pitchFamily="34" charset="0"/>
                    </a:endParaRPr>
                  </a:p>
                </p:txBody>
              </p:sp>
              <p:sp>
                <p:nvSpPr>
                  <p:cNvPr id="402" name="Rectangle 288"/>
                  <p:cNvSpPr>
                    <a:spLocks noChangeArrowheads="1"/>
                  </p:cNvSpPr>
                  <p:nvPr/>
                </p:nvSpPr>
                <p:spPr bwMode="auto">
                  <a:xfrm rot="5400000">
                    <a:off x="2330204" y="4970735"/>
                    <a:ext cx="47490" cy="220415"/>
                  </a:xfrm>
                  <a:prstGeom prst="rect">
                    <a:avLst/>
                  </a:prstGeom>
                  <a:solidFill>
                    <a:srgbClr val="CC8F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Trebuchet MS" pitchFamily="34" charset="0"/>
                    </a:endParaRPr>
                  </a:p>
                </p:txBody>
              </p:sp>
              <p:sp>
                <p:nvSpPr>
                  <p:cNvPr id="403" name="Rectangle 289"/>
                  <p:cNvSpPr>
                    <a:spLocks noChangeArrowheads="1"/>
                  </p:cNvSpPr>
                  <p:nvPr/>
                </p:nvSpPr>
                <p:spPr bwMode="auto">
                  <a:xfrm rot="5400000">
                    <a:off x="2330204" y="6054094"/>
                    <a:ext cx="47490" cy="220415"/>
                  </a:xfrm>
                  <a:prstGeom prst="rect">
                    <a:avLst/>
                  </a:prstGeom>
                  <a:solidFill>
                    <a:srgbClr val="CC8F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Trebuchet MS" pitchFamily="34" charset="0"/>
                    </a:endParaRPr>
                  </a:p>
                </p:txBody>
              </p:sp>
              <p:sp>
                <p:nvSpPr>
                  <p:cNvPr id="404" name="Rectangle 290"/>
                  <p:cNvSpPr>
                    <a:spLocks noChangeArrowheads="1"/>
                  </p:cNvSpPr>
                  <p:nvPr/>
                </p:nvSpPr>
                <p:spPr bwMode="auto">
                  <a:xfrm rot="5400000">
                    <a:off x="2330204" y="4653148"/>
                    <a:ext cx="47490" cy="220415"/>
                  </a:xfrm>
                  <a:prstGeom prst="rect">
                    <a:avLst/>
                  </a:prstGeom>
                  <a:solidFill>
                    <a:srgbClr val="CC8F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Trebuchet MS" pitchFamily="34" charset="0"/>
                    </a:endParaRPr>
                  </a:p>
                </p:txBody>
              </p:sp>
              <p:sp>
                <p:nvSpPr>
                  <p:cNvPr id="405" name="Rectangle 291"/>
                  <p:cNvSpPr>
                    <a:spLocks noChangeArrowheads="1"/>
                  </p:cNvSpPr>
                  <p:nvPr/>
                </p:nvSpPr>
                <p:spPr bwMode="auto">
                  <a:xfrm rot="5400000">
                    <a:off x="2330204" y="5733538"/>
                    <a:ext cx="47490" cy="220415"/>
                  </a:xfrm>
                  <a:prstGeom prst="rect">
                    <a:avLst/>
                  </a:prstGeom>
                  <a:solidFill>
                    <a:srgbClr val="CC8F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Trebuchet MS" pitchFamily="34" charset="0"/>
                    </a:endParaRPr>
                  </a:p>
                </p:txBody>
              </p:sp>
              <p:sp>
                <p:nvSpPr>
                  <p:cNvPr id="406" name="Rectangle 292"/>
                  <p:cNvSpPr>
                    <a:spLocks noChangeArrowheads="1"/>
                  </p:cNvSpPr>
                  <p:nvPr/>
                </p:nvSpPr>
                <p:spPr bwMode="auto">
                  <a:xfrm rot="5400000">
                    <a:off x="2330204" y="4578945"/>
                    <a:ext cx="47490" cy="220415"/>
                  </a:xfrm>
                  <a:prstGeom prst="rect">
                    <a:avLst/>
                  </a:prstGeom>
                  <a:solidFill>
                    <a:srgbClr val="CC8F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Trebuchet MS" pitchFamily="34" charset="0"/>
                    </a:endParaRPr>
                  </a:p>
                </p:txBody>
              </p:sp>
              <p:sp>
                <p:nvSpPr>
                  <p:cNvPr id="407" name="Rectangle 293"/>
                  <p:cNvSpPr>
                    <a:spLocks noChangeArrowheads="1"/>
                  </p:cNvSpPr>
                  <p:nvPr/>
                </p:nvSpPr>
                <p:spPr bwMode="auto">
                  <a:xfrm rot="5400000">
                    <a:off x="2327236" y="5656368"/>
                    <a:ext cx="53426" cy="220415"/>
                  </a:xfrm>
                  <a:prstGeom prst="rect">
                    <a:avLst/>
                  </a:prstGeom>
                  <a:solidFill>
                    <a:srgbClr val="CC8F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Trebuchet MS" pitchFamily="34" charset="0"/>
                    </a:endParaRPr>
                  </a:p>
                </p:txBody>
              </p:sp>
              <p:sp>
                <p:nvSpPr>
                  <p:cNvPr id="408" name="Rectangle 294"/>
                  <p:cNvSpPr>
                    <a:spLocks noChangeArrowheads="1"/>
                  </p:cNvSpPr>
                  <p:nvPr/>
                </p:nvSpPr>
                <p:spPr bwMode="auto">
                  <a:xfrm rot="5400000">
                    <a:off x="2330204" y="4495838"/>
                    <a:ext cx="47490" cy="220415"/>
                  </a:xfrm>
                  <a:prstGeom prst="rect">
                    <a:avLst/>
                  </a:prstGeom>
                  <a:solidFill>
                    <a:srgbClr val="CC8F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Trebuchet MS" pitchFamily="34" charset="0"/>
                    </a:endParaRPr>
                  </a:p>
                </p:txBody>
              </p:sp>
              <p:sp>
                <p:nvSpPr>
                  <p:cNvPr id="409" name="Rectangle 295"/>
                  <p:cNvSpPr>
                    <a:spLocks noChangeArrowheads="1"/>
                  </p:cNvSpPr>
                  <p:nvPr/>
                </p:nvSpPr>
                <p:spPr bwMode="auto">
                  <a:xfrm rot="5400000">
                    <a:off x="2331688" y="5577713"/>
                    <a:ext cx="44522" cy="220415"/>
                  </a:xfrm>
                  <a:prstGeom prst="rect">
                    <a:avLst/>
                  </a:prstGeom>
                  <a:solidFill>
                    <a:srgbClr val="CC8F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Trebuchet MS" pitchFamily="34" charset="0"/>
                    </a:endParaRPr>
                  </a:p>
                </p:txBody>
              </p:sp>
              <p:sp>
                <p:nvSpPr>
                  <p:cNvPr id="410" name="Rectangle 296"/>
                  <p:cNvSpPr>
                    <a:spLocks noChangeArrowheads="1"/>
                  </p:cNvSpPr>
                  <p:nvPr/>
                </p:nvSpPr>
                <p:spPr bwMode="auto">
                  <a:xfrm rot="5400000">
                    <a:off x="2327236" y="4418667"/>
                    <a:ext cx="53426" cy="220415"/>
                  </a:xfrm>
                  <a:prstGeom prst="rect">
                    <a:avLst/>
                  </a:prstGeom>
                  <a:solidFill>
                    <a:srgbClr val="CC8F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Trebuchet MS" pitchFamily="34" charset="0"/>
                    </a:endParaRPr>
                  </a:p>
                </p:txBody>
              </p:sp>
              <p:sp>
                <p:nvSpPr>
                  <p:cNvPr id="411" name="Rectangle 297"/>
                  <p:cNvSpPr>
                    <a:spLocks noChangeArrowheads="1"/>
                  </p:cNvSpPr>
                  <p:nvPr/>
                </p:nvSpPr>
                <p:spPr bwMode="auto">
                  <a:xfrm rot="5400000">
                    <a:off x="2327236" y="5499058"/>
                    <a:ext cx="53426" cy="220415"/>
                  </a:xfrm>
                  <a:prstGeom prst="rect">
                    <a:avLst/>
                  </a:prstGeom>
                  <a:solidFill>
                    <a:srgbClr val="CC8F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Trebuchet MS" pitchFamily="34" charset="0"/>
                    </a:endParaRPr>
                  </a:p>
                </p:txBody>
              </p:sp>
              <p:sp>
                <p:nvSpPr>
                  <p:cNvPr id="412" name="Rectangle 298"/>
                  <p:cNvSpPr>
                    <a:spLocks noChangeArrowheads="1"/>
                  </p:cNvSpPr>
                  <p:nvPr/>
                </p:nvSpPr>
                <p:spPr bwMode="auto">
                  <a:xfrm rot="5400000">
                    <a:off x="2330204" y="4341497"/>
                    <a:ext cx="47490" cy="220415"/>
                  </a:xfrm>
                  <a:prstGeom prst="rect">
                    <a:avLst/>
                  </a:prstGeom>
                  <a:solidFill>
                    <a:srgbClr val="CC8F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Trebuchet MS" pitchFamily="34" charset="0"/>
                    </a:endParaRPr>
                  </a:p>
                </p:txBody>
              </p:sp>
              <p:sp>
                <p:nvSpPr>
                  <p:cNvPr id="413" name="Rectangle 299"/>
                  <p:cNvSpPr>
                    <a:spLocks noChangeArrowheads="1"/>
                  </p:cNvSpPr>
                  <p:nvPr/>
                </p:nvSpPr>
                <p:spPr bwMode="auto">
                  <a:xfrm rot="5400000">
                    <a:off x="2330204" y="5421887"/>
                    <a:ext cx="47490" cy="220415"/>
                  </a:xfrm>
                  <a:prstGeom prst="rect">
                    <a:avLst/>
                  </a:prstGeom>
                  <a:solidFill>
                    <a:srgbClr val="CC8F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Trebuchet MS" pitchFamily="34" charset="0"/>
                    </a:endParaRPr>
                  </a:p>
                </p:txBody>
              </p:sp>
              <p:sp>
                <p:nvSpPr>
                  <p:cNvPr id="414" name="Rectangle 300"/>
                  <p:cNvSpPr>
                    <a:spLocks noChangeArrowheads="1"/>
                  </p:cNvSpPr>
                  <p:nvPr/>
                </p:nvSpPr>
                <p:spPr bwMode="auto">
                  <a:xfrm rot="5400000">
                    <a:off x="2330204" y="4258390"/>
                    <a:ext cx="47490" cy="220415"/>
                  </a:xfrm>
                  <a:prstGeom prst="rect">
                    <a:avLst/>
                  </a:prstGeom>
                  <a:solidFill>
                    <a:srgbClr val="CC8F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Trebuchet MS" pitchFamily="34" charset="0"/>
                    </a:endParaRPr>
                  </a:p>
                </p:txBody>
              </p:sp>
              <p:sp>
                <p:nvSpPr>
                  <p:cNvPr id="415" name="Rectangle 301"/>
                  <p:cNvSpPr>
                    <a:spLocks noChangeArrowheads="1"/>
                  </p:cNvSpPr>
                  <p:nvPr/>
                </p:nvSpPr>
                <p:spPr bwMode="auto">
                  <a:xfrm rot="5400000">
                    <a:off x="2330204" y="5338780"/>
                    <a:ext cx="47490" cy="220415"/>
                  </a:xfrm>
                  <a:prstGeom prst="rect">
                    <a:avLst/>
                  </a:prstGeom>
                  <a:solidFill>
                    <a:srgbClr val="CC8F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Trebuchet MS" pitchFamily="34" charset="0"/>
                    </a:endParaRPr>
                  </a:p>
                </p:txBody>
              </p:sp>
              <p:sp>
                <p:nvSpPr>
                  <p:cNvPr id="416" name="Freeform 427"/>
                  <p:cNvSpPr>
                    <a:spLocks/>
                  </p:cNvSpPr>
                  <p:nvPr/>
                </p:nvSpPr>
                <p:spPr bwMode="auto">
                  <a:xfrm rot="5400000">
                    <a:off x="2695143" y="4020779"/>
                    <a:ext cx="516450" cy="523485"/>
                  </a:xfrm>
                  <a:custGeom>
                    <a:avLst/>
                    <a:gdLst>
                      <a:gd name="T0" fmla="*/ 2147483647 w 871"/>
                      <a:gd name="T1" fmla="*/ 2147483647 h 756"/>
                      <a:gd name="T2" fmla="*/ 2147483647 w 871"/>
                      <a:gd name="T3" fmla="*/ 2147483647 h 756"/>
                      <a:gd name="T4" fmla="*/ 2147483647 w 871"/>
                      <a:gd name="T5" fmla="*/ 2147483647 h 756"/>
                      <a:gd name="T6" fmla="*/ 2147483647 w 871"/>
                      <a:gd name="T7" fmla="*/ 2147483647 h 756"/>
                      <a:gd name="T8" fmla="*/ 2147483647 w 871"/>
                      <a:gd name="T9" fmla="*/ 2147483647 h 756"/>
                      <a:gd name="T10" fmla="*/ 2147483647 w 871"/>
                      <a:gd name="T11" fmla="*/ 2147483647 h 756"/>
                      <a:gd name="T12" fmla="*/ 2147483647 w 871"/>
                      <a:gd name="T13" fmla="*/ 2147483647 h 756"/>
                      <a:gd name="T14" fmla="*/ 2147483647 w 871"/>
                      <a:gd name="T15" fmla="*/ 2147483647 h 756"/>
                      <a:gd name="T16" fmla="*/ 2147483647 w 871"/>
                      <a:gd name="T17" fmla="*/ 2147483647 h 756"/>
                      <a:gd name="T18" fmla="*/ 2147483647 w 871"/>
                      <a:gd name="T19" fmla="*/ 0 h 756"/>
                      <a:gd name="T20" fmla="*/ 2147483647 w 871"/>
                      <a:gd name="T21" fmla="*/ 0 h 756"/>
                      <a:gd name="T22" fmla="*/ 2147483647 w 871"/>
                      <a:gd name="T23" fmla="*/ 0 h 756"/>
                      <a:gd name="T24" fmla="*/ 2147483647 w 871"/>
                      <a:gd name="T25" fmla="*/ 0 h 756"/>
                      <a:gd name="T26" fmla="*/ 0 w 871"/>
                      <a:gd name="T27" fmla="*/ 2147483647 h 756"/>
                      <a:gd name="T28" fmla="*/ 0 w 871"/>
                      <a:gd name="T29" fmla="*/ 2147483647 h 756"/>
                      <a:gd name="T30" fmla="*/ 0 w 871"/>
                      <a:gd name="T31" fmla="*/ 2147483647 h 756"/>
                      <a:gd name="T32" fmla="*/ 0 w 871"/>
                      <a:gd name="T33" fmla="*/ 2147483647 h 756"/>
                      <a:gd name="T34" fmla="*/ 0 w 871"/>
                      <a:gd name="T35" fmla="*/ 2147483647 h 756"/>
                      <a:gd name="T36" fmla="*/ 0 w 871"/>
                      <a:gd name="T37" fmla="*/ 2147483647 h 756"/>
                      <a:gd name="T38" fmla="*/ 2147483647 w 871"/>
                      <a:gd name="T39" fmla="*/ 2147483647 h 756"/>
                      <a:gd name="T40" fmla="*/ 2147483647 w 871"/>
                      <a:gd name="T41" fmla="*/ 2147483647 h 75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871"/>
                      <a:gd name="T64" fmla="*/ 0 h 756"/>
                      <a:gd name="T65" fmla="*/ 871 w 871"/>
                      <a:gd name="T66" fmla="*/ 756 h 75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871" h="756">
                        <a:moveTo>
                          <a:pt x="12" y="756"/>
                        </a:moveTo>
                        <a:lnTo>
                          <a:pt x="860" y="756"/>
                        </a:lnTo>
                        <a:lnTo>
                          <a:pt x="871" y="756"/>
                        </a:lnTo>
                        <a:lnTo>
                          <a:pt x="871" y="743"/>
                        </a:lnTo>
                        <a:lnTo>
                          <a:pt x="871" y="25"/>
                        </a:lnTo>
                        <a:lnTo>
                          <a:pt x="871" y="13"/>
                        </a:lnTo>
                        <a:lnTo>
                          <a:pt x="860" y="0"/>
                        </a:lnTo>
                        <a:lnTo>
                          <a:pt x="12" y="0"/>
                        </a:lnTo>
                        <a:lnTo>
                          <a:pt x="0" y="13"/>
                        </a:lnTo>
                        <a:lnTo>
                          <a:pt x="0" y="25"/>
                        </a:lnTo>
                        <a:lnTo>
                          <a:pt x="0" y="743"/>
                        </a:lnTo>
                        <a:lnTo>
                          <a:pt x="0" y="756"/>
                        </a:lnTo>
                        <a:lnTo>
                          <a:pt x="12" y="756"/>
                        </a:lnTo>
                        <a:close/>
                      </a:path>
                    </a:pathLst>
                  </a:custGeom>
                  <a:solidFill>
                    <a:srgbClr val="2B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7" name="Freeform 427"/>
                  <p:cNvSpPr>
                    <a:spLocks/>
                  </p:cNvSpPr>
                  <p:nvPr/>
                </p:nvSpPr>
                <p:spPr bwMode="auto">
                  <a:xfrm rot="5400000">
                    <a:off x="2698018" y="4811533"/>
                    <a:ext cx="516450" cy="523485"/>
                  </a:xfrm>
                  <a:custGeom>
                    <a:avLst/>
                    <a:gdLst>
                      <a:gd name="T0" fmla="*/ 2147483647 w 871"/>
                      <a:gd name="T1" fmla="*/ 2147483647 h 756"/>
                      <a:gd name="T2" fmla="*/ 2147483647 w 871"/>
                      <a:gd name="T3" fmla="*/ 2147483647 h 756"/>
                      <a:gd name="T4" fmla="*/ 2147483647 w 871"/>
                      <a:gd name="T5" fmla="*/ 2147483647 h 756"/>
                      <a:gd name="T6" fmla="*/ 2147483647 w 871"/>
                      <a:gd name="T7" fmla="*/ 2147483647 h 756"/>
                      <a:gd name="T8" fmla="*/ 2147483647 w 871"/>
                      <a:gd name="T9" fmla="*/ 2147483647 h 756"/>
                      <a:gd name="T10" fmla="*/ 2147483647 w 871"/>
                      <a:gd name="T11" fmla="*/ 2147483647 h 756"/>
                      <a:gd name="T12" fmla="*/ 2147483647 w 871"/>
                      <a:gd name="T13" fmla="*/ 2147483647 h 756"/>
                      <a:gd name="T14" fmla="*/ 2147483647 w 871"/>
                      <a:gd name="T15" fmla="*/ 2147483647 h 756"/>
                      <a:gd name="T16" fmla="*/ 2147483647 w 871"/>
                      <a:gd name="T17" fmla="*/ 2147483647 h 756"/>
                      <a:gd name="T18" fmla="*/ 2147483647 w 871"/>
                      <a:gd name="T19" fmla="*/ 0 h 756"/>
                      <a:gd name="T20" fmla="*/ 2147483647 w 871"/>
                      <a:gd name="T21" fmla="*/ 0 h 756"/>
                      <a:gd name="T22" fmla="*/ 2147483647 w 871"/>
                      <a:gd name="T23" fmla="*/ 0 h 756"/>
                      <a:gd name="T24" fmla="*/ 2147483647 w 871"/>
                      <a:gd name="T25" fmla="*/ 0 h 756"/>
                      <a:gd name="T26" fmla="*/ 0 w 871"/>
                      <a:gd name="T27" fmla="*/ 2147483647 h 756"/>
                      <a:gd name="T28" fmla="*/ 0 w 871"/>
                      <a:gd name="T29" fmla="*/ 2147483647 h 756"/>
                      <a:gd name="T30" fmla="*/ 0 w 871"/>
                      <a:gd name="T31" fmla="*/ 2147483647 h 756"/>
                      <a:gd name="T32" fmla="*/ 0 w 871"/>
                      <a:gd name="T33" fmla="*/ 2147483647 h 756"/>
                      <a:gd name="T34" fmla="*/ 0 w 871"/>
                      <a:gd name="T35" fmla="*/ 2147483647 h 756"/>
                      <a:gd name="T36" fmla="*/ 0 w 871"/>
                      <a:gd name="T37" fmla="*/ 2147483647 h 756"/>
                      <a:gd name="T38" fmla="*/ 2147483647 w 871"/>
                      <a:gd name="T39" fmla="*/ 2147483647 h 756"/>
                      <a:gd name="T40" fmla="*/ 2147483647 w 871"/>
                      <a:gd name="T41" fmla="*/ 2147483647 h 75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871"/>
                      <a:gd name="T64" fmla="*/ 0 h 756"/>
                      <a:gd name="T65" fmla="*/ 871 w 871"/>
                      <a:gd name="T66" fmla="*/ 756 h 75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871" h="756">
                        <a:moveTo>
                          <a:pt x="12" y="756"/>
                        </a:moveTo>
                        <a:lnTo>
                          <a:pt x="860" y="756"/>
                        </a:lnTo>
                        <a:lnTo>
                          <a:pt x="871" y="756"/>
                        </a:lnTo>
                        <a:lnTo>
                          <a:pt x="871" y="743"/>
                        </a:lnTo>
                        <a:lnTo>
                          <a:pt x="871" y="25"/>
                        </a:lnTo>
                        <a:lnTo>
                          <a:pt x="871" y="13"/>
                        </a:lnTo>
                        <a:lnTo>
                          <a:pt x="860" y="0"/>
                        </a:lnTo>
                        <a:lnTo>
                          <a:pt x="12" y="0"/>
                        </a:lnTo>
                        <a:lnTo>
                          <a:pt x="0" y="13"/>
                        </a:lnTo>
                        <a:lnTo>
                          <a:pt x="0" y="25"/>
                        </a:lnTo>
                        <a:lnTo>
                          <a:pt x="0" y="743"/>
                        </a:lnTo>
                        <a:lnTo>
                          <a:pt x="0" y="756"/>
                        </a:lnTo>
                        <a:lnTo>
                          <a:pt x="12" y="756"/>
                        </a:lnTo>
                        <a:close/>
                      </a:path>
                    </a:pathLst>
                  </a:custGeom>
                  <a:solidFill>
                    <a:srgbClr val="2B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8" name="Freeform 427"/>
                  <p:cNvSpPr>
                    <a:spLocks/>
                  </p:cNvSpPr>
                  <p:nvPr/>
                </p:nvSpPr>
                <p:spPr bwMode="auto">
                  <a:xfrm rot="5400000">
                    <a:off x="2795283" y="3472066"/>
                    <a:ext cx="263986" cy="287269"/>
                  </a:xfrm>
                  <a:custGeom>
                    <a:avLst/>
                    <a:gdLst>
                      <a:gd name="T0" fmla="*/ 2147483647 w 871"/>
                      <a:gd name="T1" fmla="*/ 2147483647 h 756"/>
                      <a:gd name="T2" fmla="*/ 2147483647 w 871"/>
                      <a:gd name="T3" fmla="*/ 2147483647 h 756"/>
                      <a:gd name="T4" fmla="*/ 2147483647 w 871"/>
                      <a:gd name="T5" fmla="*/ 2147483647 h 756"/>
                      <a:gd name="T6" fmla="*/ 2147483647 w 871"/>
                      <a:gd name="T7" fmla="*/ 2147483647 h 756"/>
                      <a:gd name="T8" fmla="*/ 2147483647 w 871"/>
                      <a:gd name="T9" fmla="*/ 2147483647 h 756"/>
                      <a:gd name="T10" fmla="*/ 2147483647 w 871"/>
                      <a:gd name="T11" fmla="*/ 2147483647 h 756"/>
                      <a:gd name="T12" fmla="*/ 2147483647 w 871"/>
                      <a:gd name="T13" fmla="*/ 2147483647 h 756"/>
                      <a:gd name="T14" fmla="*/ 2147483647 w 871"/>
                      <a:gd name="T15" fmla="*/ 2147483647 h 756"/>
                      <a:gd name="T16" fmla="*/ 2147483647 w 871"/>
                      <a:gd name="T17" fmla="*/ 2147483647 h 756"/>
                      <a:gd name="T18" fmla="*/ 2147483647 w 871"/>
                      <a:gd name="T19" fmla="*/ 0 h 756"/>
                      <a:gd name="T20" fmla="*/ 2147483647 w 871"/>
                      <a:gd name="T21" fmla="*/ 0 h 756"/>
                      <a:gd name="T22" fmla="*/ 2147483647 w 871"/>
                      <a:gd name="T23" fmla="*/ 0 h 756"/>
                      <a:gd name="T24" fmla="*/ 2147483647 w 871"/>
                      <a:gd name="T25" fmla="*/ 0 h 756"/>
                      <a:gd name="T26" fmla="*/ 0 w 871"/>
                      <a:gd name="T27" fmla="*/ 2147483647 h 756"/>
                      <a:gd name="T28" fmla="*/ 0 w 871"/>
                      <a:gd name="T29" fmla="*/ 2147483647 h 756"/>
                      <a:gd name="T30" fmla="*/ 0 w 871"/>
                      <a:gd name="T31" fmla="*/ 2147483647 h 756"/>
                      <a:gd name="T32" fmla="*/ 0 w 871"/>
                      <a:gd name="T33" fmla="*/ 2147483647 h 756"/>
                      <a:gd name="T34" fmla="*/ 0 w 871"/>
                      <a:gd name="T35" fmla="*/ 2147483647 h 756"/>
                      <a:gd name="T36" fmla="*/ 0 w 871"/>
                      <a:gd name="T37" fmla="*/ 2147483647 h 756"/>
                      <a:gd name="T38" fmla="*/ 2147483647 w 871"/>
                      <a:gd name="T39" fmla="*/ 2147483647 h 756"/>
                      <a:gd name="T40" fmla="*/ 2147483647 w 871"/>
                      <a:gd name="T41" fmla="*/ 2147483647 h 75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871"/>
                      <a:gd name="T64" fmla="*/ 0 h 756"/>
                      <a:gd name="T65" fmla="*/ 871 w 871"/>
                      <a:gd name="T66" fmla="*/ 756 h 75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871" h="756">
                        <a:moveTo>
                          <a:pt x="12" y="756"/>
                        </a:moveTo>
                        <a:lnTo>
                          <a:pt x="860" y="756"/>
                        </a:lnTo>
                        <a:lnTo>
                          <a:pt x="871" y="756"/>
                        </a:lnTo>
                        <a:lnTo>
                          <a:pt x="871" y="743"/>
                        </a:lnTo>
                        <a:lnTo>
                          <a:pt x="871" y="25"/>
                        </a:lnTo>
                        <a:lnTo>
                          <a:pt x="871" y="13"/>
                        </a:lnTo>
                        <a:lnTo>
                          <a:pt x="860" y="0"/>
                        </a:lnTo>
                        <a:lnTo>
                          <a:pt x="12" y="0"/>
                        </a:lnTo>
                        <a:lnTo>
                          <a:pt x="0" y="13"/>
                        </a:lnTo>
                        <a:lnTo>
                          <a:pt x="0" y="25"/>
                        </a:lnTo>
                        <a:lnTo>
                          <a:pt x="0" y="743"/>
                        </a:lnTo>
                        <a:lnTo>
                          <a:pt x="0" y="756"/>
                        </a:lnTo>
                        <a:lnTo>
                          <a:pt x="12" y="756"/>
                        </a:lnTo>
                        <a:close/>
                      </a:path>
                    </a:pathLst>
                  </a:custGeom>
                  <a:solidFill>
                    <a:srgbClr val="2B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19" name="Freeform 427"/>
                  <p:cNvSpPr>
                    <a:spLocks/>
                  </p:cNvSpPr>
                  <p:nvPr/>
                </p:nvSpPr>
                <p:spPr bwMode="auto">
                  <a:xfrm rot="5400000">
                    <a:off x="2581700" y="2673591"/>
                    <a:ext cx="263986" cy="256707"/>
                  </a:xfrm>
                  <a:custGeom>
                    <a:avLst/>
                    <a:gdLst>
                      <a:gd name="T0" fmla="*/ 2147483647 w 871"/>
                      <a:gd name="T1" fmla="*/ 2147483647 h 756"/>
                      <a:gd name="T2" fmla="*/ 2147483647 w 871"/>
                      <a:gd name="T3" fmla="*/ 2147483647 h 756"/>
                      <a:gd name="T4" fmla="*/ 2147483647 w 871"/>
                      <a:gd name="T5" fmla="*/ 2147483647 h 756"/>
                      <a:gd name="T6" fmla="*/ 2147483647 w 871"/>
                      <a:gd name="T7" fmla="*/ 2147483647 h 756"/>
                      <a:gd name="T8" fmla="*/ 2147483647 w 871"/>
                      <a:gd name="T9" fmla="*/ 2147483647 h 756"/>
                      <a:gd name="T10" fmla="*/ 2147483647 w 871"/>
                      <a:gd name="T11" fmla="*/ 2147483647 h 756"/>
                      <a:gd name="T12" fmla="*/ 2147483647 w 871"/>
                      <a:gd name="T13" fmla="*/ 2147483647 h 756"/>
                      <a:gd name="T14" fmla="*/ 2147483647 w 871"/>
                      <a:gd name="T15" fmla="*/ 2147483647 h 756"/>
                      <a:gd name="T16" fmla="*/ 2147483647 w 871"/>
                      <a:gd name="T17" fmla="*/ 2147483647 h 756"/>
                      <a:gd name="T18" fmla="*/ 2147483647 w 871"/>
                      <a:gd name="T19" fmla="*/ 0 h 756"/>
                      <a:gd name="T20" fmla="*/ 2147483647 w 871"/>
                      <a:gd name="T21" fmla="*/ 0 h 756"/>
                      <a:gd name="T22" fmla="*/ 2147483647 w 871"/>
                      <a:gd name="T23" fmla="*/ 0 h 756"/>
                      <a:gd name="T24" fmla="*/ 2147483647 w 871"/>
                      <a:gd name="T25" fmla="*/ 0 h 756"/>
                      <a:gd name="T26" fmla="*/ 0 w 871"/>
                      <a:gd name="T27" fmla="*/ 2147483647 h 756"/>
                      <a:gd name="T28" fmla="*/ 0 w 871"/>
                      <a:gd name="T29" fmla="*/ 2147483647 h 756"/>
                      <a:gd name="T30" fmla="*/ 0 w 871"/>
                      <a:gd name="T31" fmla="*/ 2147483647 h 756"/>
                      <a:gd name="T32" fmla="*/ 0 w 871"/>
                      <a:gd name="T33" fmla="*/ 2147483647 h 756"/>
                      <a:gd name="T34" fmla="*/ 0 w 871"/>
                      <a:gd name="T35" fmla="*/ 2147483647 h 756"/>
                      <a:gd name="T36" fmla="*/ 0 w 871"/>
                      <a:gd name="T37" fmla="*/ 2147483647 h 756"/>
                      <a:gd name="T38" fmla="*/ 2147483647 w 871"/>
                      <a:gd name="T39" fmla="*/ 2147483647 h 756"/>
                      <a:gd name="T40" fmla="*/ 2147483647 w 871"/>
                      <a:gd name="T41" fmla="*/ 2147483647 h 75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871"/>
                      <a:gd name="T64" fmla="*/ 0 h 756"/>
                      <a:gd name="T65" fmla="*/ 871 w 871"/>
                      <a:gd name="T66" fmla="*/ 756 h 75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871" h="756">
                        <a:moveTo>
                          <a:pt x="12" y="756"/>
                        </a:moveTo>
                        <a:lnTo>
                          <a:pt x="860" y="756"/>
                        </a:lnTo>
                        <a:lnTo>
                          <a:pt x="871" y="756"/>
                        </a:lnTo>
                        <a:lnTo>
                          <a:pt x="871" y="743"/>
                        </a:lnTo>
                        <a:lnTo>
                          <a:pt x="871" y="25"/>
                        </a:lnTo>
                        <a:lnTo>
                          <a:pt x="871" y="13"/>
                        </a:lnTo>
                        <a:lnTo>
                          <a:pt x="860" y="0"/>
                        </a:lnTo>
                        <a:lnTo>
                          <a:pt x="12" y="0"/>
                        </a:lnTo>
                        <a:lnTo>
                          <a:pt x="0" y="13"/>
                        </a:lnTo>
                        <a:lnTo>
                          <a:pt x="0" y="25"/>
                        </a:lnTo>
                        <a:lnTo>
                          <a:pt x="0" y="743"/>
                        </a:lnTo>
                        <a:lnTo>
                          <a:pt x="0" y="756"/>
                        </a:lnTo>
                        <a:lnTo>
                          <a:pt x="12" y="756"/>
                        </a:lnTo>
                        <a:close/>
                      </a:path>
                    </a:pathLst>
                  </a:custGeom>
                  <a:solidFill>
                    <a:srgbClr val="2B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420" name="Freeform 427"/>
                  <p:cNvSpPr>
                    <a:spLocks/>
                  </p:cNvSpPr>
                  <p:nvPr/>
                </p:nvSpPr>
                <p:spPr bwMode="auto">
                  <a:xfrm rot="5400000">
                    <a:off x="3139541" y="2670716"/>
                    <a:ext cx="263986" cy="256707"/>
                  </a:xfrm>
                  <a:custGeom>
                    <a:avLst/>
                    <a:gdLst>
                      <a:gd name="T0" fmla="*/ 2147483647 w 871"/>
                      <a:gd name="T1" fmla="*/ 2147483647 h 756"/>
                      <a:gd name="T2" fmla="*/ 2147483647 w 871"/>
                      <a:gd name="T3" fmla="*/ 2147483647 h 756"/>
                      <a:gd name="T4" fmla="*/ 2147483647 w 871"/>
                      <a:gd name="T5" fmla="*/ 2147483647 h 756"/>
                      <a:gd name="T6" fmla="*/ 2147483647 w 871"/>
                      <a:gd name="T7" fmla="*/ 2147483647 h 756"/>
                      <a:gd name="T8" fmla="*/ 2147483647 w 871"/>
                      <a:gd name="T9" fmla="*/ 2147483647 h 756"/>
                      <a:gd name="T10" fmla="*/ 2147483647 w 871"/>
                      <a:gd name="T11" fmla="*/ 2147483647 h 756"/>
                      <a:gd name="T12" fmla="*/ 2147483647 w 871"/>
                      <a:gd name="T13" fmla="*/ 2147483647 h 756"/>
                      <a:gd name="T14" fmla="*/ 2147483647 w 871"/>
                      <a:gd name="T15" fmla="*/ 2147483647 h 756"/>
                      <a:gd name="T16" fmla="*/ 2147483647 w 871"/>
                      <a:gd name="T17" fmla="*/ 2147483647 h 756"/>
                      <a:gd name="T18" fmla="*/ 2147483647 w 871"/>
                      <a:gd name="T19" fmla="*/ 0 h 756"/>
                      <a:gd name="T20" fmla="*/ 2147483647 w 871"/>
                      <a:gd name="T21" fmla="*/ 0 h 756"/>
                      <a:gd name="T22" fmla="*/ 2147483647 w 871"/>
                      <a:gd name="T23" fmla="*/ 0 h 756"/>
                      <a:gd name="T24" fmla="*/ 2147483647 w 871"/>
                      <a:gd name="T25" fmla="*/ 0 h 756"/>
                      <a:gd name="T26" fmla="*/ 0 w 871"/>
                      <a:gd name="T27" fmla="*/ 2147483647 h 756"/>
                      <a:gd name="T28" fmla="*/ 0 w 871"/>
                      <a:gd name="T29" fmla="*/ 2147483647 h 756"/>
                      <a:gd name="T30" fmla="*/ 0 w 871"/>
                      <a:gd name="T31" fmla="*/ 2147483647 h 756"/>
                      <a:gd name="T32" fmla="*/ 0 w 871"/>
                      <a:gd name="T33" fmla="*/ 2147483647 h 756"/>
                      <a:gd name="T34" fmla="*/ 0 w 871"/>
                      <a:gd name="T35" fmla="*/ 2147483647 h 756"/>
                      <a:gd name="T36" fmla="*/ 0 w 871"/>
                      <a:gd name="T37" fmla="*/ 2147483647 h 756"/>
                      <a:gd name="T38" fmla="*/ 2147483647 w 871"/>
                      <a:gd name="T39" fmla="*/ 2147483647 h 756"/>
                      <a:gd name="T40" fmla="*/ 2147483647 w 871"/>
                      <a:gd name="T41" fmla="*/ 2147483647 h 75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871"/>
                      <a:gd name="T64" fmla="*/ 0 h 756"/>
                      <a:gd name="T65" fmla="*/ 871 w 871"/>
                      <a:gd name="T66" fmla="*/ 756 h 75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871" h="756">
                        <a:moveTo>
                          <a:pt x="12" y="756"/>
                        </a:moveTo>
                        <a:lnTo>
                          <a:pt x="860" y="756"/>
                        </a:lnTo>
                        <a:lnTo>
                          <a:pt x="871" y="756"/>
                        </a:lnTo>
                        <a:lnTo>
                          <a:pt x="871" y="743"/>
                        </a:lnTo>
                        <a:lnTo>
                          <a:pt x="871" y="25"/>
                        </a:lnTo>
                        <a:lnTo>
                          <a:pt x="871" y="13"/>
                        </a:lnTo>
                        <a:lnTo>
                          <a:pt x="860" y="0"/>
                        </a:lnTo>
                        <a:lnTo>
                          <a:pt x="12" y="0"/>
                        </a:lnTo>
                        <a:lnTo>
                          <a:pt x="0" y="13"/>
                        </a:lnTo>
                        <a:lnTo>
                          <a:pt x="0" y="25"/>
                        </a:lnTo>
                        <a:lnTo>
                          <a:pt x="0" y="743"/>
                        </a:lnTo>
                        <a:lnTo>
                          <a:pt x="0" y="756"/>
                        </a:lnTo>
                        <a:lnTo>
                          <a:pt x="12" y="756"/>
                        </a:lnTo>
                        <a:close/>
                      </a:path>
                    </a:pathLst>
                  </a:custGeom>
                  <a:solidFill>
                    <a:srgbClr val="2B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grpSp>
            <p:nvGrpSpPr>
              <p:cNvPr id="6" name="Group 287"/>
              <p:cNvGrpSpPr>
                <a:grpSpLocks/>
              </p:cNvGrpSpPr>
              <p:nvPr/>
            </p:nvGrpSpPr>
            <p:grpSpPr bwMode="auto">
              <a:xfrm>
                <a:off x="2870973" y="1965280"/>
                <a:ext cx="1073231" cy="491319"/>
                <a:chOff x="2830029" y="1856096"/>
                <a:chExt cx="1073231" cy="491319"/>
              </a:xfrm>
            </p:grpSpPr>
            <p:pic>
              <p:nvPicPr>
                <p:cNvPr id="329" name="Picture 26"/>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70618" y="1856096"/>
                  <a:ext cx="532642" cy="491319"/>
                </a:xfrm>
                <a:prstGeom prst="rect">
                  <a:avLst/>
                </a:prstGeom>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grpSp>
              <p:nvGrpSpPr>
                <p:cNvPr id="7" name="Group 194"/>
                <p:cNvGrpSpPr>
                  <a:grpSpLocks/>
                </p:cNvGrpSpPr>
                <p:nvPr/>
              </p:nvGrpSpPr>
              <p:grpSpPr bwMode="auto">
                <a:xfrm rot="16200000" flipH="1">
                  <a:off x="2959686" y="1730987"/>
                  <a:ext cx="354451" cy="613765"/>
                  <a:chOff x="2216191" y="2400743"/>
                  <a:chExt cx="1473828" cy="3908996"/>
                </a:xfrm>
              </p:grpSpPr>
              <p:sp>
                <p:nvSpPr>
                  <p:cNvPr id="331" name="Freeform 254"/>
                  <p:cNvSpPr>
                    <a:spLocks/>
                  </p:cNvSpPr>
                  <p:nvPr/>
                </p:nvSpPr>
                <p:spPr bwMode="auto">
                  <a:xfrm rot="5400000">
                    <a:off x="2842793" y="1823615"/>
                    <a:ext cx="270098" cy="1424354"/>
                  </a:xfrm>
                  <a:custGeom>
                    <a:avLst/>
                    <a:gdLst>
                      <a:gd name="T0" fmla="*/ 0 w 457"/>
                      <a:gd name="T1" fmla="*/ 0 h 4242"/>
                      <a:gd name="T2" fmla="*/ 2147483647 w 457"/>
                      <a:gd name="T3" fmla="*/ 0 h 4242"/>
                      <a:gd name="T4" fmla="*/ 2147483647 w 457"/>
                      <a:gd name="T5" fmla="*/ 2147483647 h 4242"/>
                      <a:gd name="T6" fmla="*/ 2147483647 w 457"/>
                      <a:gd name="T7" fmla="*/ 2147483647 h 4242"/>
                      <a:gd name="T8" fmla="*/ 2147483647 w 457"/>
                      <a:gd name="T9" fmla="*/ 2147483647 h 4242"/>
                      <a:gd name="T10" fmla="*/ 0 w 457"/>
                      <a:gd name="T11" fmla="*/ 2147483647 h 4242"/>
                      <a:gd name="T12" fmla="*/ 0 w 457"/>
                      <a:gd name="T13" fmla="*/ 0 h 4242"/>
                      <a:gd name="T14" fmla="*/ 0 60000 65536"/>
                      <a:gd name="T15" fmla="*/ 0 60000 65536"/>
                      <a:gd name="T16" fmla="*/ 0 60000 65536"/>
                      <a:gd name="T17" fmla="*/ 0 60000 65536"/>
                      <a:gd name="T18" fmla="*/ 0 60000 65536"/>
                      <a:gd name="T19" fmla="*/ 0 60000 65536"/>
                      <a:gd name="T20" fmla="*/ 0 60000 65536"/>
                      <a:gd name="T21" fmla="*/ 0 w 457"/>
                      <a:gd name="T22" fmla="*/ 0 h 4242"/>
                      <a:gd name="T23" fmla="*/ 457 w 457"/>
                      <a:gd name="T24" fmla="*/ 4242 h 424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57" h="4242">
                        <a:moveTo>
                          <a:pt x="0" y="0"/>
                        </a:moveTo>
                        <a:lnTo>
                          <a:pt x="457" y="0"/>
                        </a:lnTo>
                        <a:lnTo>
                          <a:pt x="457" y="4242"/>
                        </a:lnTo>
                        <a:lnTo>
                          <a:pt x="400" y="4242"/>
                        </a:lnTo>
                        <a:lnTo>
                          <a:pt x="400" y="62"/>
                        </a:lnTo>
                        <a:lnTo>
                          <a:pt x="0" y="62"/>
                        </a:lnTo>
                        <a:lnTo>
                          <a:pt x="0" y="0"/>
                        </a:lnTo>
                        <a:close/>
                      </a:path>
                    </a:pathLst>
                  </a:custGeom>
                  <a:solidFill>
                    <a:srgbClr val="C4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32" name="Rectangle 262"/>
                  <p:cNvSpPr>
                    <a:spLocks noChangeArrowheads="1"/>
                  </p:cNvSpPr>
                  <p:nvPr/>
                </p:nvSpPr>
                <p:spPr bwMode="auto">
                  <a:xfrm rot="5400000">
                    <a:off x="1169724" y="3965274"/>
                    <a:ext cx="3638898" cy="1050031"/>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Trebuchet MS" pitchFamily="34" charset="0"/>
                    </a:endParaRPr>
                  </a:p>
                </p:txBody>
              </p:sp>
              <p:sp>
                <p:nvSpPr>
                  <p:cNvPr id="333" name="Freeform 264"/>
                  <p:cNvSpPr>
                    <a:spLocks/>
                  </p:cNvSpPr>
                  <p:nvPr/>
                </p:nvSpPr>
                <p:spPr bwMode="auto">
                  <a:xfrm rot="5400000">
                    <a:off x="2265971" y="2732670"/>
                    <a:ext cx="148405" cy="179087"/>
                  </a:xfrm>
                  <a:custGeom>
                    <a:avLst/>
                    <a:gdLst>
                      <a:gd name="T0" fmla="*/ 2147483647 w 252"/>
                      <a:gd name="T1" fmla="*/ 0 h 260"/>
                      <a:gd name="T2" fmla="*/ 2147483647 w 252"/>
                      <a:gd name="T3" fmla="*/ 0 h 260"/>
                      <a:gd name="T4" fmla="*/ 2147483647 w 252"/>
                      <a:gd name="T5" fmla="*/ 0 h 260"/>
                      <a:gd name="T6" fmla="*/ 2147483647 w 252"/>
                      <a:gd name="T7" fmla="*/ 2147483647 h 260"/>
                      <a:gd name="T8" fmla="*/ 2147483647 w 252"/>
                      <a:gd name="T9" fmla="*/ 2147483647 h 260"/>
                      <a:gd name="T10" fmla="*/ 2147483647 w 252"/>
                      <a:gd name="T11" fmla="*/ 2147483647 h 260"/>
                      <a:gd name="T12" fmla="*/ 2147483647 w 252"/>
                      <a:gd name="T13" fmla="*/ 2147483647 h 260"/>
                      <a:gd name="T14" fmla="*/ 0 w 252"/>
                      <a:gd name="T15" fmla="*/ 2147483647 h 260"/>
                      <a:gd name="T16" fmla="*/ 0 w 252"/>
                      <a:gd name="T17" fmla="*/ 2147483647 h 260"/>
                      <a:gd name="T18" fmla="*/ 0 w 252"/>
                      <a:gd name="T19" fmla="*/ 2147483647 h 260"/>
                      <a:gd name="T20" fmla="*/ 2147483647 w 252"/>
                      <a:gd name="T21" fmla="*/ 2147483647 h 260"/>
                      <a:gd name="T22" fmla="*/ 2147483647 w 252"/>
                      <a:gd name="T23" fmla="*/ 2147483647 h 260"/>
                      <a:gd name="T24" fmla="*/ 2147483647 w 252"/>
                      <a:gd name="T25" fmla="*/ 2147483647 h 260"/>
                      <a:gd name="T26" fmla="*/ 2147483647 w 252"/>
                      <a:gd name="T27" fmla="*/ 2147483647 h 260"/>
                      <a:gd name="T28" fmla="*/ 2147483647 w 252"/>
                      <a:gd name="T29" fmla="*/ 2147483647 h 260"/>
                      <a:gd name="T30" fmla="*/ 2147483647 w 252"/>
                      <a:gd name="T31" fmla="*/ 2147483647 h 260"/>
                      <a:gd name="T32" fmla="*/ 2147483647 w 252"/>
                      <a:gd name="T33" fmla="*/ 2147483647 h 260"/>
                      <a:gd name="T34" fmla="*/ 2147483647 w 252"/>
                      <a:gd name="T35" fmla="*/ 2147483647 h 260"/>
                      <a:gd name="T36" fmla="*/ 2147483647 w 252"/>
                      <a:gd name="T37" fmla="*/ 2147483647 h 260"/>
                      <a:gd name="T38" fmla="*/ 2147483647 w 252"/>
                      <a:gd name="T39" fmla="*/ 2147483647 h 260"/>
                      <a:gd name="T40" fmla="*/ 2147483647 w 252"/>
                      <a:gd name="T41" fmla="*/ 2147483647 h 260"/>
                      <a:gd name="T42" fmla="*/ 2147483647 w 252"/>
                      <a:gd name="T43" fmla="*/ 2147483647 h 260"/>
                      <a:gd name="T44" fmla="*/ 2147483647 w 252"/>
                      <a:gd name="T45" fmla="*/ 2147483647 h 260"/>
                      <a:gd name="T46" fmla="*/ 2147483647 w 252"/>
                      <a:gd name="T47" fmla="*/ 2147483647 h 260"/>
                      <a:gd name="T48" fmla="*/ 2147483647 w 252"/>
                      <a:gd name="T49" fmla="*/ 2147483647 h 260"/>
                      <a:gd name="T50" fmla="*/ 2147483647 w 252"/>
                      <a:gd name="T51" fmla="*/ 2147483647 h 260"/>
                      <a:gd name="T52" fmla="*/ 2147483647 w 252"/>
                      <a:gd name="T53" fmla="*/ 2147483647 h 260"/>
                      <a:gd name="T54" fmla="*/ 2147483647 w 252"/>
                      <a:gd name="T55" fmla="*/ 2147483647 h 260"/>
                      <a:gd name="T56" fmla="*/ 2147483647 w 252"/>
                      <a:gd name="T57" fmla="*/ 2147483647 h 260"/>
                      <a:gd name="T58" fmla="*/ 2147483647 w 252"/>
                      <a:gd name="T59" fmla="*/ 2147483647 h 260"/>
                      <a:gd name="T60" fmla="*/ 2147483647 w 252"/>
                      <a:gd name="T61" fmla="*/ 0 h 260"/>
                      <a:gd name="T62" fmla="*/ 2147483647 w 252"/>
                      <a:gd name="T63" fmla="*/ 0 h 260"/>
                      <a:gd name="T64" fmla="*/ 2147483647 w 252"/>
                      <a:gd name="T65" fmla="*/ 0 h 26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52"/>
                      <a:gd name="T100" fmla="*/ 0 h 260"/>
                      <a:gd name="T101" fmla="*/ 252 w 252"/>
                      <a:gd name="T102" fmla="*/ 260 h 26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52" h="260">
                        <a:moveTo>
                          <a:pt x="125" y="0"/>
                        </a:moveTo>
                        <a:lnTo>
                          <a:pt x="103" y="0"/>
                        </a:lnTo>
                        <a:lnTo>
                          <a:pt x="80" y="0"/>
                        </a:lnTo>
                        <a:lnTo>
                          <a:pt x="57" y="12"/>
                        </a:lnTo>
                        <a:lnTo>
                          <a:pt x="34" y="37"/>
                        </a:lnTo>
                        <a:lnTo>
                          <a:pt x="23" y="50"/>
                        </a:lnTo>
                        <a:lnTo>
                          <a:pt x="11" y="75"/>
                        </a:lnTo>
                        <a:lnTo>
                          <a:pt x="0" y="99"/>
                        </a:lnTo>
                        <a:lnTo>
                          <a:pt x="0" y="124"/>
                        </a:lnTo>
                        <a:lnTo>
                          <a:pt x="0" y="160"/>
                        </a:lnTo>
                        <a:lnTo>
                          <a:pt x="11" y="185"/>
                        </a:lnTo>
                        <a:lnTo>
                          <a:pt x="23" y="198"/>
                        </a:lnTo>
                        <a:lnTo>
                          <a:pt x="34" y="223"/>
                        </a:lnTo>
                        <a:lnTo>
                          <a:pt x="57" y="235"/>
                        </a:lnTo>
                        <a:lnTo>
                          <a:pt x="80" y="247"/>
                        </a:lnTo>
                        <a:lnTo>
                          <a:pt x="103" y="260"/>
                        </a:lnTo>
                        <a:lnTo>
                          <a:pt x="125" y="260"/>
                        </a:lnTo>
                        <a:lnTo>
                          <a:pt x="148" y="260"/>
                        </a:lnTo>
                        <a:lnTo>
                          <a:pt x="171" y="247"/>
                        </a:lnTo>
                        <a:lnTo>
                          <a:pt x="194" y="235"/>
                        </a:lnTo>
                        <a:lnTo>
                          <a:pt x="218" y="223"/>
                        </a:lnTo>
                        <a:lnTo>
                          <a:pt x="229" y="198"/>
                        </a:lnTo>
                        <a:lnTo>
                          <a:pt x="241" y="185"/>
                        </a:lnTo>
                        <a:lnTo>
                          <a:pt x="241" y="160"/>
                        </a:lnTo>
                        <a:lnTo>
                          <a:pt x="252" y="124"/>
                        </a:lnTo>
                        <a:lnTo>
                          <a:pt x="241" y="99"/>
                        </a:lnTo>
                        <a:lnTo>
                          <a:pt x="241" y="75"/>
                        </a:lnTo>
                        <a:lnTo>
                          <a:pt x="229" y="50"/>
                        </a:lnTo>
                        <a:lnTo>
                          <a:pt x="218" y="37"/>
                        </a:lnTo>
                        <a:lnTo>
                          <a:pt x="194" y="12"/>
                        </a:lnTo>
                        <a:lnTo>
                          <a:pt x="171" y="0"/>
                        </a:lnTo>
                        <a:lnTo>
                          <a:pt x="148" y="0"/>
                        </a:lnTo>
                        <a:lnTo>
                          <a:pt x="12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34" name="Rectangle 266"/>
                  <p:cNvSpPr>
                    <a:spLocks noChangeArrowheads="1"/>
                  </p:cNvSpPr>
                  <p:nvPr/>
                </p:nvSpPr>
                <p:spPr bwMode="auto">
                  <a:xfrm rot="5400000">
                    <a:off x="1415609" y="4249067"/>
                    <a:ext cx="1849130" cy="247966"/>
                  </a:xfrm>
                  <a:prstGeom prst="rect">
                    <a:avLst/>
                  </a:prstGeom>
                  <a:solidFill>
                    <a:srgbClr val="A6FFB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Trebuchet MS" pitchFamily="34" charset="0"/>
                    </a:endParaRPr>
                  </a:p>
                </p:txBody>
              </p:sp>
              <p:sp>
                <p:nvSpPr>
                  <p:cNvPr id="335" name="Rectangle 267"/>
                  <p:cNvSpPr>
                    <a:spLocks noChangeArrowheads="1"/>
                  </p:cNvSpPr>
                  <p:nvPr/>
                </p:nvSpPr>
                <p:spPr bwMode="auto">
                  <a:xfrm rot="5400000">
                    <a:off x="1871213" y="5716795"/>
                    <a:ext cx="937922" cy="247966"/>
                  </a:xfrm>
                  <a:prstGeom prst="rect">
                    <a:avLst/>
                  </a:prstGeom>
                  <a:solidFill>
                    <a:srgbClr val="A6FFB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Trebuchet MS" pitchFamily="34" charset="0"/>
                    </a:endParaRPr>
                  </a:p>
                </p:txBody>
              </p:sp>
              <p:sp>
                <p:nvSpPr>
                  <p:cNvPr id="336" name="Rectangle 268"/>
                  <p:cNvSpPr>
                    <a:spLocks noChangeArrowheads="1"/>
                  </p:cNvSpPr>
                  <p:nvPr/>
                </p:nvSpPr>
                <p:spPr bwMode="auto">
                  <a:xfrm rot="5400000">
                    <a:off x="2330204" y="3394671"/>
                    <a:ext cx="47490" cy="220415"/>
                  </a:xfrm>
                  <a:prstGeom prst="rect">
                    <a:avLst/>
                  </a:prstGeom>
                  <a:solidFill>
                    <a:srgbClr val="CC8F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Trebuchet MS" pitchFamily="34" charset="0"/>
                    </a:endParaRPr>
                  </a:p>
                </p:txBody>
              </p:sp>
              <p:sp>
                <p:nvSpPr>
                  <p:cNvPr id="337" name="Rectangle 269"/>
                  <p:cNvSpPr>
                    <a:spLocks noChangeArrowheads="1"/>
                  </p:cNvSpPr>
                  <p:nvPr/>
                </p:nvSpPr>
                <p:spPr bwMode="auto">
                  <a:xfrm rot="5400000">
                    <a:off x="2325752" y="4105532"/>
                    <a:ext cx="56394" cy="220415"/>
                  </a:xfrm>
                  <a:prstGeom prst="rect">
                    <a:avLst/>
                  </a:prstGeom>
                  <a:solidFill>
                    <a:srgbClr val="CC8F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Trebuchet MS" pitchFamily="34" charset="0"/>
                    </a:endParaRPr>
                  </a:p>
                </p:txBody>
              </p:sp>
              <p:sp>
                <p:nvSpPr>
                  <p:cNvPr id="338" name="Rectangle 270"/>
                  <p:cNvSpPr>
                    <a:spLocks noChangeArrowheads="1"/>
                  </p:cNvSpPr>
                  <p:nvPr/>
                </p:nvSpPr>
                <p:spPr bwMode="auto">
                  <a:xfrm rot="5400000">
                    <a:off x="2330204" y="4026877"/>
                    <a:ext cx="47490" cy="220415"/>
                  </a:xfrm>
                  <a:prstGeom prst="rect">
                    <a:avLst/>
                  </a:prstGeom>
                  <a:solidFill>
                    <a:srgbClr val="CC8F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Trebuchet MS" pitchFamily="34" charset="0"/>
                    </a:endParaRPr>
                  </a:p>
                </p:txBody>
              </p:sp>
              <p:sp>
                <p:nvSpPr>
                  <p:cNvPr id="339" name="Rectangle 271"/>
                  <p:cNvSpPr>
                    <a:spLocks noChangeArrowheads="1"/>
                  </p:cNvSpPr>
                  <p:nvPr/>
                </p:nvSpPr>
                <p:spPr bwMode="auto">
                  <a:xfrm rot="5400000">
                    <a:off x="2330204" y="3946738"/>
                    <a:ext cx="47490" cy="220415"/>
                  </a:xfrm>
                  <a:prstGeom prst="rect">
                    <a:avLst/>
                  </a:prstGeom>
                  <a:solidFill>
                    <a:srgbClr val="CC8F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Trebuchet MS" pitchFamily="34" charset="0"/>
                    </a:endParaRPr>
                  </a:p>
                </p:txBody>
              </p:sp>
              <p:sp>
                <p:nvSpPr>
                  <p:cNvPr id="340" name="Rectangle 272"/>
                  <p:cNvSpPr>
                    <a:spLocks noChangeArrowheads="1"/>
                  </p:cNvSpPr>
                  <p:nvPr/>
                </p:nvSpPr>
                <p:spPr bwMode="auto">
                  <a:xfrm rot="5400000">
                    <a:off x="2328720" y="3871052"/>
                    <a:ext cx="50458" cy="220415"/>
                  </a:xfrm>
                  <a:prstGeom prst="rect">
                    <a:avLst/>
                  </a:prstGeom>
                  <a:solidFill>
                    <a:srgbClr val="CC8F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Trebuchet MS" pitchFamily="34" charset="0"/>
                    </a:endParaRPr>
                  </a:p>
                </p:txBody>
              </p:sp>
              <p:sp>
                <p:nvSpPr>
                  <p:cNvPr id="341" name="Rectangle 273"/>
                  <p:cNvSpPr>
                    <a:spLocks noChangeArrowheads="1"/>
                  </p:cNvSpPr>
                  <p:nvPr/>
                </p:nvSpPr>
                <p:spPr bwMode="auto">
                  <a:xfrm rot="5400000">
                    <a:off x="2330204" y="3789429"/>
                    <a:ext cx="47490" cy="220415"/>
                  </a:xfrm>
                  <a:prstGeom prst="rect">
                    <a:avLst/>
                  </a:prstGeom>
                  <a:solidFill>
                    <a:srgbClr val="CC8F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Trebuchet MS" pitchFamily="34" charset="0"/>
                    </a:endParaRPr>
                  </a:p>
                </p:txBody>
              </p:sp>
              <p:sp>
                <p:nvSpPr>
                  <p:cNvPr id="342" name="Rectangle 274"/>
                  <p:cNvSpPr>
                    <a:spLocks noChangeArrowheads="1"/>
                  </p:cNvSpPr>
                  <p:nvPr/>
                </p:nvSpPr>
                <p:spPr bwMode="auto">
                  <a:xfrm rot="5400000">
                    <a:off x="2325752" y="3710774"/>
                    <a:ext cx="56394" cy="220415"/>
                  </a:xfrm>
                  <a:prstGeom prst="rect">
                    <a:avLst/>
                  </a:prstGeom>
                  <a:solidFill>
                    <a:srgbClr val="CC8F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Trebuchet MS" pitchFamily="34" charset="0"/>
                    </a:endParaRPr>
                  </a:p>
                </p:txBody>
              </p:sp>
              <p:sp>
                <p:nvSpPr>
                  <p:cNvPr id="343" name="Rectangle 275"/>
                  <p:cNvSpPr>
                    <a:spLocks noChangeArrowheads="1"/>
                  </p:cNvSpPr>
                  <p:nvPr/>
                </p:nvSpPr>
                <p:spPr bwMode="auto">
                  <a:xfrm rot="5400000">
                    <a:off x="2330204" y="3632119"/>
                    <a:ext cx="47490" cy="220415"/>
                  </a:xfrm>
                  <a:prstGeom prst="rect">
                    <a:avLst/>
                  </a:prstGeom>
                  <a:solidFill>
                    <a:srgbClr val="CC8F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Trebuchet MS" pitchFamily="34" charset="0"/>
                    </a:endParaRPr>
                  </a:p>
                </p:txBody>
              </p:sp>
              <p:sp>
                <p:nvSpPr>
                  <p:cNvPr id="344" name="Rectangle 276"/>
                  <p:cNvSpPr>
                    <a:spLocks noChangeArrowheads="1"/>
                  </p:cNvSpPr>
                  <p:nvPr/>
                </p:nvSpPr>
                <p:spPr bwMode="auto">
                  <a:xfrm rot="5400000">
                    <a:off x="2330204" y="3551980"/>
                    <a:ext cx="47490" cy="220415"/>
                  </a:xfrm>
                  <a:prstGeom prst="rect">
                    <a:avLst/>
                  </a:prstGeom>
                  <a:solidFill>
                    <a:srgbClr val="CC8F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Trebuchet MS" pitchFamily="34" charset="0"/>
                    </a:endParaRPr>
                  </a:p>
                </p:txBody>
              </p:sp>
              <p:sp>
                <p:nvSpPr>
                  <p:cNvPr id="345" name="Rectangle 277"/>
                  <p:cNvSpPr>
                    <a:spLocks noChangeArrowheads="1"/>
                  </p:cNvSpPr>
                  <p:nvPr/>
                </p:nvSpPr>
                <p:spPr bwMode="auto">
                  <a:xfrm rot="5400000">
                    <a:off x="2330204" y="3477778"/>
                    <a:ext cx="47490" cy="220415"/>
                  </a:xfrm>
                  <a:prstGeom prst="rect">
                    <a:avLst/>
                  </a:prstGeom>
                  <a:solidFill>
                    <a:srgbClr val="CC8F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Trebuchet MS" pitchFamily="34" charset="0"/>
                    </a:endParaRPr>
                  </a:p>
                </p:txBody>
              </p:sp>
              <p:sp>
                <p:nvSpPr>
                  <p:cNvPr id="346" name="Rectangle 278"/>
                  <p:cNvSpPr>
                    <a:spLocks noChangeArrowheads="1"/>
                  </p:cNvSpPr>
                  <p:nvPr/>
                </p:nvSpPr>
                <p:spPr bwMode="auto">
                  <a:xfrm rot="5400000">
                    <a:off x="2330204" y="4184187"/>
                    <a:ext cx="47490" cy="220415"/>
                  </a:xfrm>
                  <a:prstGeom prst="rect">
                    <a:avLst/>
                  </a:prstGeom>
                  <a:solidFill>
                    <a:srgbClr val="CC8F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Trebuchet MS" pitchFamily="34" charset="0"/>
                    </a:endParaRPr>
                  </a:p>
                </p:txBody>
              </p:sp>
              <p:sp>
                <p:nvSpPr>
                  <p:cNvPr id="347" name="Rectangle 279"/>
                  <p:cNvSpPr>
                    <a:spLocks noChangeArrowheads="1"/>
                  </p:cNvSpPr>
                  <p:nvPr/>
                </p:nvSpPr>
                <p:spPr bwMode="auto">
                  <a:xfrm rot="5400000">
                    <a:off x="2330204" y="4890596"/>
                    <a:ext cx="47490" cy="220415"/>
                  </a:xfrm>
                  <a:prstGeom prst="rect">
                    <a:avLst/>
                  </a:prstGeom>
                  <a:solidFill>
                    <a:srgbClr val="CC8F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Trebuchet MS" pitchFamily="34" charset="0"/>
                    </a:endParaRPr>
                  </a:p>
                </p:txBody>
              </p:sp>
              <p:sp>
                <p:nvSpPr>
                  <p:cNvPr id="348" name="Rectangle 280"/>
                  <p:cNvSpPr>
                    <a:spLocks noChangeArrowheads="1"/>
                  </p:cNvSpPr>
                  <p:nvPr/>
                </p:nvSpPr>
                <p:spPr bwMode="auto">
                  <a:xfrm rot="5400000">
                    <a:off x="2330204" y="5970987"/>
                    <a:ext cx="47490" cy="220415"/>
                  </a:xfrm>
                  <a:prstGeom prst="rect">
                    <a:avLst/>
                  </a:prstGeom>
                  <a:solidFill>
                    <a:srgbClr val="CC8F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Trebuchet MS" pitchFamily="34" charset="0"/>
                    </a:endParaRPr>
                  </a:p>
                </p:txBody>
              </p:sp>
              <p:sp>
                <p:nvSpPr>
                  <p:cNvPr id="349" name="Rectangle 281"/>
                  <p:cNvSpPr>
                    <a:spLocks noChangeArrowheads="1"/>
                  </p:cNvSpPr>
                  <p:nvPr/>
                </p:nvSpPr>
                <p:spPr bwMode="auto">
                  <a:xfrm rot="5400000">
                    <a:off x="2330204" y="5128045"/>
                    <a:ext cx="47490" cy="220415"/>
                  </a:xfrm>
                  <a:prstGeom prst="rect">
                    <a:avLst/>
                  </a:prstGeom>
                  <a:solidFill>
                    <a:srgbClr val="CC8F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Trebuchet MS" pitchFamily="34" charset="0"/>
                    </a:endParaRPr>
                  </a:p>
                </p:txBody>
              </p:sp>
              <p:sp>
                <p:nvSpPr>
                  <p:cNvPr id="350" name="Rectangle 282"/>
                  <p:cNvSpPr>
                    <a:spLocks noChangeArrowheads="1"/>
                  </p:cNvSpPr>
                  <p:nvPr/>
                </p:nvSpPr>
                <p:spPr bwMode="auto">
                  <a:xfrm rot="5400000">
                    <a:off x="2325752" y="4811941"/>
                    <a:ext cx="56394" cy="220415"/>
                  </a:xfrm>
                  <a:prstGeom prst="rect">
                    <a:avLst/>
                  </a:prstGeom>
                  <a:solidFill>
                    <a:srgbClr val="CC8F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Trebuchet MS" pitchFamily="34" charset="0"/>
                    </a:endParaRPr>
                  </a:p>
                </p:txBody>
              </p:sp>
              <p:sp>
                <p:nvSpPr>
                  <p:cNvPr id="351" name="Rectangle 283"/>
                  <p:cNvSpPr>
                    <a:spLocks noChangeArrowheads="1"/>
                  </p:cNvSpPr>
                  <p:nvPr/>
                </p:nvSpPr>
                <p:spPr bwMode="auto">
                  <a:xfrm rot="5400000">
                    <a:off x="2327236" y="5893816"/>
                    <a:ext cx="53426" cy="220415"/>
                  </a:xfrm>
                  <a:prstGeom prst="rect">
                    <a:avLst/>
                  </a:prstGeom>
                  <a:solidFill>
                    <a:srgbClr val="CC8F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Trebuchet MS" pitchFamily="34" charset="0"/>
                    </a:endParaRPr>
                  </a:p>
                </p:txBody>
              </p:sp>
              <p:sp>
                <p:nvSpPr>
                  <p:cNvPr id="352" name="Rectangle 284"/>
                  <p:cNvSpPr>
                    <a:spLocks noChangeArrowheads="1"/>
                  </p:cNvSpPr>
                  <p:nvPr/>
                </p:nvSpPr>
                <p:spPr bwMode="auto">
                  <a:xfrm rot="5400000">
                    <a:off x="2330204" y="5047906"/>
                    <a:ext cx="47490" cy="220415"/>
                  </a:xfrm>
                  <a:prstGeom prst="rect">
                    <a:avLst/>
                  </a:prstGeom>
                  <a:solidFill>
                    <a:srgbClr val="CC8F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Trebuchet MS" pitchFamily="34" charset="0"/>
                    </a:endParaRPr>
                  </a:p>
                </p:txBody>
              </p:sp>
              <p:sp>
                <p:nvSpPr>
                  <p:cNvPr id="353" name="Rectangle 285"/>
                  <p:cNvSpPr>
                    <a:spLocks noChangeArrowheads="1"/>
                  </p:cNvSpPr>
                  <p:nvPr/>
                </p:nvSpPr>
                <p:spPr bwMode="auto">
                  <a:xfrm rot="5400000">
                    <a:off x="2330204" y="6128297"/>
                    <a:ext cx="47490" cy="220415"/>
                  </a:xfrm>
                  <a:prstGeom prst="rect">
                    <a:avLst/>
                  </a:prstGeom>
                  <a:solidFill>
                    <a:srgbClr val="CC8F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Trebuchet MS" pitchFamily="34" charset="0"/>
                    </a:endParaRPr>
                  </a:p>
                </p:txBody>
              </p:sp>
              <p:sp>
                <p:nvSpPr>
                  <p:cNvPr id="354" name="Rectangle 286"/>
                  <p:cNvSpPr>
                    <a:spLocks noChangeArrowheads="1"/>
                  </p:cNvSpPr>
                  <p:nvPr/>
                </p:nvSpPr>
                <p:spPr bwMode="auto">
                  <a:xfrm rot="5400000">
                    <a:off x="2330204" y="4733287"/>
                    <a:ext cx="47490" cy="220415"/>
                  </a:xfrm>
                  <a:prstGeom prst="rect">
                    <a:avLst/>
                  </a:prstGeom>
                  <a:solidFill>
                    <a:srgbClr val="CC8F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Trebuchet MS" pitchFamily="34" charset="0"/>
                    </a:endParaRPr>
                  </a:p>
                </p:txBody>
              </p:sp>
              <p:sp>
                <p:nvSpPr>
                  <p:cNvPr id="355" name="Rectangle 287"/>
                  <p:cNvSpPr>
                    <a:spLocks noChangeArrowheads="1"/>
                  </p:cNvSpPr>
                  <p:nvPr/>
                </p:nvSpPr>
                <p:spPr bwMode="auto">
                  <a:xfrm rot="5400000">
                    <a:off x="2330204" y="5816645"/>
                    <a:ext cx="47490" cy="220415"/>
                  </a:xfrm>
                  <a:prstGeom prst="rect">
                    <a:avLst/>
                  </a:prstGeom>
                  <a:solidFill>
                    <a:srgbClr val="CC8F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Trebuchet MS" pitchFamily="34" charset="0"/>
                    </a:endParaRPr>
                  </a:p>
                </p:txBody>
              </p:sp>
              <p:sp>
                <p:nvSpPr>
                  <p:cNvPr id="356" name="Rectangle 288"/>
                  <p:cNvSpPr>
                    <a:spLocks noChangeArrowheads="1"/>
                  </p:cNvSpPr>
                  <p:nvPr/>
                </p:nvSpPr>
                <p:spPr bwMode="auto">
                  <a:xfrm rot="5400000">
                    <a:off x="2330204" y="4970735"/>
                    <a:ext cx="47490" cy="220415"/>
                  </a:xfrm>
                  <a:prstGeom prst="rect">
                    <a:avLst/>
                  </a:prstGeom>
                  <a:solidFill>
                    <a:srgbClr val="CC8F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Trebuchet MS" pitchFamily="34" charset="0"/>
                    </a:endParaRPr>
                  </a:p>
                </p:txBody>
              </p:sp>
              <p:sp>
                <p:nvSpPr>
                  <p:cNvPr id="357" name="Rectangle 289"/>
                  <p:cNvSpPr>
                    <a:spLocks noChangeArrowheads="1"/>
                  </p:cNvSpPr>
                  <p:nvPr/>
                </p:nvSpPr>
                <p:spPr bwMode="auto">
                  <a:xfrm rot="5400000">
                    <a:off x="2330204" y="6054094"/>
                    <a:ext cx="47490" cy="220415"/>
                  </a:xfrm>
                  <a:prstGeom prst="rect">
                    <a:avLst/>
                  </a:prstGeom>
                  <a:solidFill>
                    <a:srgbClr val="CC8F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Trebuchet MS" pitchFamily="34" charset="0"/>
                    </a:endParaRPr>
                  </a:p>
                </p:txBody>
              </p:sp>
              <p:sp>
                <p:nvSpPr>
                  <p:cNvPr id="358" name="Rectangle 290"/>
                  <p:cNvSpPr>
                    <a:spLocks noChangeArrowheads="1"/>
                  </p:cNvSpPr>
                  <p:nvPr/>
                </p:nvSpPr>
                <p:spPr bwMode="auto">
                  <a:xfrm rot="5400000">
                    <a:off x="2330204" y="4653148"/>
                    <a:ext cx="47490" cy="220415"/>
                  </a:xfrm>
                  <a:prstGeom prst="rect">
                    <a:avLst/>
                  </a:prstGeom>
                  <a:solidFill>
                    <a:srgbClr val="CC8F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Trebuchet MS" pitchFamily="34" charset="0"/>
                    </a:endParaRPr>
                  </a:p>
                </p:txBody>
              </p:sp>
              <p:sp>
                <p:nvSpPr>
                  <p:cNvPr id="359" name="Rectangle 291"/>
                  <p:cNvSpPr>
                    <a:spLocks noChangeArrowheads="1"/>
                  </p:cNvSpPr>
                  <p:nvPr/>
                </p:nvSpPr>
                <p:spPr bwMode="auto">
                  <a:xfrm rot="5400000">
                    <a:off x="2330204" y="5733538"/>
                    <a:ext cx="47490" cy="220415"/>
                  </a:xfrm>
                  <a:prstGeom prst="rect">
                    <a:avLst/>
                  </a:prstGeom>
                  <a:solidFill>
                    <a:srgbClr val="CC8F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Trebuchet MS" pitchFamily="34" charset="0"/>
                    </a:endParaRPr>
                  </a:p>
                </p:txBody>
              </p:sp>
              <p:sp>
                <p:nvSpPr>
                  <p:cNvPr id="360" name="Rectangle 292"/>
                  <p:cNvSpPr>
                    <a:spLocks noChangeArrowheads="1"/>
                  </p:cNvSpPr>
                  <p:nvPr/>
                </p:nvSpPr>
                <p:spPr bwMode="auto">
                  <a:xfrm rot="5400000">
                    <a:off x="2330204" y="4578945"/>
                    <a:ext cx="47490" cy="220415"/>
                  </a:xfrm>
                  <a:prstGeom prst="rect">
                    <a:avLst/>
                  </a:prstGeom>
                  <a:solidFill>
                    <a:srgbClr val="CC8F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Trebuchet MS" pitchFamily="34" charset="0"/>
                    </a:endParaRPr>
                  </a:p>
                </p:txBody>
              </p:sp>
              <p:sp>
                <p:nvSpPr>
                  <p:cNvPr id="361" name="Rectangle 293"/>
                  <p:cNvSpPr>
                    <a:spLocks noChangeArrowheads="1"/>
                  </p:cNvSpPr>
                  <p:nvPr/>
                </p:nvSpPr>
                <p:spPr bwMode="auto">
                  <a:xfrm rot="5400000">
                    <a:off x="2327236" y="5656368"/>
                    <a:ext cx="53426" cy="220415"/>
                  </a:xfrm>
                  <a:prstGeom prst="rect">
                    <a:avLst/>
                  </a:prstGeom>
                  <a:solidFill>
                    <a:srgbClr val="CC8F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Trebuchet MS" pitchFamily="34" charset="0"/>
                    </a:endParaRPr>
                  </a:p>
                </p:txBody>
              </p:sp>
              <p:sp>
                <p:nvSpPr>
                  <p:cNvPr id="362" name="Rectangle 294"/>
                  <p:cNvSpPr>
                    <a:spLocks noChangeArrowheads="1"/>
                  </p:cNvSpPr>
                  <p:nvPr/>
                </p:nvSpPr>
                <p:spPr bwMode="auto">
                  <a:xfrm rot="5400000">
                    <a:off x="2330204" y="4495838"/>
                    <a:ext cx="47490" cy="220415"/>
                  </a:xfrm>
                  <a:prstGeom prst="rect">
                    <a:avLst/>
                  </a:prstGeom>
                  <a:solidFill>
                    <a:srgbClr val="CC8F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Trebuchet MS" pitchFamily="34" charset="0"/>
                    </a:endParaRPr>
                  </a:p>
                </p:txBody>
              </p:sp>
              <p:sp>
                <p:nvSpPr>
                  <p:cNvPr id="363" name="Rectangle 295"/>
                  <p:cNvSpPr>
                    <a:spLocks noChangeArrowheads="1"/>
                  </p:cNvSpPr>
                  <p:nvPr/>
                </p:nvSpPr>
                <p:spPr bwMode="auto">
                  <a:xfrm rot="5400000">
                    <a:off x="2331688" y="5577713"/>
                    <a:ext cx="44522" cy="220415"/>
                  </a:xfrm>
                  <a:prstGeom prst="rect">
                    <a:avLst/>
                  </a:prstGeom>
                  <a:solidFill>
                    <a:srgbClr val="CC8F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Trebuchet MS" pitchFamily="34" charset="0"/>
                    </a:endParaRPr>
                  </a:p>
                </p:txBody>
              </p:sp>
              <p:sp>
                <p:nvSpPr>
                  <p:cNvPr id="364" name="Rectangle 296"/>
                  <p:cNvSpPr>
                    <a:spLocks noChangeArrowheads="1"/>
                  </p:cNvSpPr>
                  <p:nvPr/>
                </p:nvSpPr>
                <p:spPr bwMode="auto">
                  <a:xfrm rot="5400000">
                    <a:off x="2327236" y="4418667"/>
                    <a:ext cx="53426" cy="220415"/>
                  </a:xfrm>
                  <a:prstGeom prst="rect">
                    <a:avLst/>
                  </a:prstGeom>
                  <a:solidFill>
                    <a:srgbClr val="CC8F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Trebuchet MS" pitchFamily="34" charset="0"/>
                    </a:endParaRPr>
                  </a:p>
                </p:txBody>
              </p:sp>
              <p:sp>
                <p:nvSpPr>
                  <p:cNvPr id="365" name="Rectangle 297"/>
                  <p:cNvSpPr>
                    <a:spLocks noChangeArrowheads="1"/>
                  </p:cNvSpPr>
                  <p:nvPr/>
                </p:nvSpPr>
                <p:spPr bwMode="auto">
                  <a:xfrm rot="5400000">
                    <a:off x="2327236" y="5499058"/>
                    <a:ext cx="53426" cy="220415"/>
                  </a:xfrm>
                  <a:prstGeom prst="rect">
                    <a:avLst/>
                  </a:prstGeom>
                  <a:solidFill>
                    <a:srgbClr val="CC8F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Trebuchet MS" pitchFamily="34" charset="0"/>
                    </a:endParaRPr>
                  </a:p>
                </p:txBody>
              </p:sp>
              <p:sp>
                <p:nvSpPr>
                  <p:cNvPr id="366" name="Rectangle 298"/>
                  <p:cNvSpPr>
                    <a:spLocks noChangeArrowheads="1"/>
                  </p:cNvSpPr>
                  <p:nvPr/>
                </p:nvSpPr>
                <p:spPr bwMode="auto">
                  <a:xfrm rot="5400000">
                    <a:off x="2330204" y="4341497"/>
                    <a:ext cx="47490" cy="220415"/>
                  </a:xfrm>
                  <a:prstGeom prst="rect">
                    <a:avLst/>
                  </a:prstGeom>
                  <a:solidFill>
                    <a:srgbClr val="CC8F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Trebuchet MS" pitchFamily="34" charset="0"/>
                    </a:endParaRPr>
                  </a:p>
                </p:txBody>
              </p:sp>
              <p:sp>
                <p:nvSpPr>
                  <p:cNvPr id="367" name="Rectangle 299"/>
                  <p:cNvSpPr>
                    <a:spLocks noChangeArrowheads="1"/>
                  </p:cNvSpPr>
                  <p:nvPr/>
                </p:nvSpPr>
                <p:spPr bwMode="auto">
                  <a:xfrm rot="5400000">
                    <a:off x="2330204" y="5421887"/>
                    <a:ext cx="47490" cy="220415"/>
                  </a:xfrm>
                  <a:prstGeom prst="rect">
                    <a:avLst/>
                  </a:prstGeom>
                  <a:solidFill>
                    <a:srgbClr val="CC8F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Trebuchet MS" pitchFamily="34" charset="0"/>
                    </a:endParaRPr>
                  </a:p>
                </p:txBody>
              </p:sp>
              <p:sp>
                <p:nvSpPr>
                  <p:cNvPr id="368" name="Rectangle 300"/>
                  <p:cNvSpPr>
                    <a:spLocks noChangeArrowheads="1"/>
                  </p:cNvSpPr>
                  <p:nvPr/>
                </p:nvSpPr>
                <p:spPr bwMode="auto">
                  <a:xfrm rot="5400000">
                    <a:off x="2330204" y="4258390"/>
                    <a:ext cx="47490" cy="220415"/>
                  </a:xfrm>
                  <a:prstGeom prst="rect">
                    <a:avLst/>
                  </a:prstGeom>
                  <a:solidFill>
                    <a:srgbClr val="CC8F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Trebuchet MS" pitchFamily="34" charset="0"/>
                    </a:endParaRPr>
                  </a:p>
                </p:txBody>
              </p:sp>
              <p:sp>
                <p:nvSpPr>
                  <p:cNvPr id="369" name="Rectangle 301"/>
                  <p:cNvSpPr>
                    <a:spLocks noChangeArrowheads="1"/>
                  </p:cNvSpPr>
                  <p:nvPr/>
                </p:nvSpPr>
                <p:spPr bwMode="auto">
                  <a:xfrm rot="5400000">
                    <a:off x="2330204" y="5338780"/>
                    <a:ext cx="47490" cy="220415"/>
                  </a:xfrm>
                  <a:prstGeom prst="rect">
                    <a:avLst/>
                  </a:prstGeom>
                  <a:solidFill>
                    <a:srgbClr val="CC8F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Trebuchet MS" pitchFamily="34" charset="0"/>
                    </a:endParaRPr>
                  </a:p>
                </p:txBody>
              </p:sp>
              <p:sp>
                <p:nvSpPr>
                  <p:cNvPr id="370" name="Freeform 427"/>
                  <p:cNvSpPr>
                    <a:spLocks/>
                  </p:cNvSpPr>
                  <p:nvPr/>
                </p:nvSpPr>
                <p:spPr bwMode="auto">
                  <a:xfrm rot="5400000">
                    <a:off x="2695143" y="4020779"/>
                    <a:ext cx="516450" cy="523485"/>
                  </a:xfrm>
                  <a:custGeom>
                    <a:avLst/>
                    <a:gdLst>
                      <a:gd name="T0" fmla="*/ 2147483647 w 871"/>
                      <a:gd name="T1" fmla="*/ 2147483647 h 756"/>
                      <a:gd name="T2" fmla="*/ 2147483647 w 871"/>
                      <a:gd name="T3" fmla="*/ 2147483647 h 756"/>
                      <a:gd name="T4" fmla="*/ 2147483647 w 871"/>
                      <a:gd name="T5" fmla="*/ 2147483647 h 756"/>
                      <a:gd name="T6" fmla="*/ 2147483647 w 871"/>
                      <a:gd name="T7" fmla="*/ 2147483647 h 756"/>
                      <a:gd name="T8" fmla="*/ 2147483647 w 871"/>
                      <a:gd name="T9" fmla="*/ 2147483647 h 756"/>
                      <a:gd name="T10" fmla="*/ 2147483647 w 871"/>
                      <a:gd name="T11" fmla="*/ 2147483647 h 756"/>
                      <a:gd name="T12" fmla="*/ 2147483647 w 871"/>
                      <a:gd name="T13" fmla="*/ 2147483647 h 756"/>
                      <a:gd name="T14" fmla="*/ 2147483647 w 871"/>
                      <a:gd name="T15" fmla="*/ 2147483647 h 756"/>
                      <a:gd name="T16" fmla="*/ 2147483647 w 871"/>
                      <a:gd name="T17" fmla="*/ 2147483647 h 756"/>
                      <a:gd name="T18" fmla="*/ 2147483647 w 871"/>
                      <a:gd name="T19" fmla="*/ 0 h 756"/>
                      <a:gd name="T20" fmla="*/ 2147483647 w 871"/>
                      <a:gd name="T21" fmla="*/ 0 h 756"/>
                      <a:gd name="T22" fmla="*/ 2147483647 w 871"/>
                      <a:gd name="T23" fmla="*/ 0 h 756"/>
                      <a:gd name="T24" fmla="*/ 2147483647 w 871"/>
                      <a:gd name="T25" fmla="*/ 0 h 756"/>
                      <a:gd name="T26" fmla="*/ 0 w 871"/>
                      <a:gd name="T27" fmla="*/ 2147483647 h 756"/>
                      <a:gd name="T28" fmla="*/ 0 w 871"/>
                      <a:gd name="T29" fmla="*/ 2147483647 h 756"/>
                      <a:gd name="T30" fmla="*/ 0 w 871"/>
                      <a:gd name="T31" fmla="*/ 2147483647 h 756"/>
                      <a:gd name="T32" fmla="*/ 0 w 871"/>
                      <a:gd name="T33" fmla="*/ 2147483647 h 756"/>
                      <a:gd name="T34" fmla="*/ 0 w 871"/>
                      <a:gd name="T35" fmla="*/ 2147483647 h 756"/>
                      <a:gd name="T36" fmla="*/ 0 w 871"/>
                      <a:gd name="T37" fmla="*/ 2147483647 h 756"/>
                      <a:gd name="T38" fmla="*/ 2147483647 w 871"/>
                      <a:gd name="T39" fmla="*/ 2147483647 h 756"/>
                      <a:gd name="T40" fmla="*/ 2147483647 w 871"/>
                      <a:gd name="T41" fmla="*/ 2147483647 h 75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871"/>
                      <a:gd name="T64" fmla="*/ 0 h 756"/>
                      <a:gd name="T65" fmla="*/ 871 w 871"/>
                      <a:gd name="T66" fmla="*/ 756 h 75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871" h="756">
                        <a:moveTo>
                          <a:pt x="12" y="756"/>
                        </a:moveTo>
                        <a:lnTo>
                          <a:pt x="860" y="756"/>
                        </a:lnTo>
                        <a:lnTo>
                          <a:pt x="871" y="756"/>
                        </a:lnTo>
                        <a:lnTo>
                          <a:pt x="871" y="743"/>
                        </a:lnTo>
                        <a:lnTo>
                          <a:pt x="871" y="25"/>
                        </a:lnTo>
                        <a:lnTo>
                          <a:pt x="871" y="13"/>
                        </a:lnTo>
                        <a:lnTo>
                          <a:pt x="860" y="0"/>
                        </a:lnTo>
                        <a:lnTo>
                          <a:pt x="12" y="0"/>
                        </a:lnTo>
                        <a:lnTo>
                          <a:pt x="0" y="13"/>
                        </a:lnTo>
                        <a:lnTo>
                          <a:pt x="0" y="25"/>
                        </a:lnTo>
                        <a:lnTo>
                          <a:pt x="0" y="743"/>
                        </a:lnTo>
                        <a:lnTo>
                          <a:pt x="0" y="756"/>
                        </a:lnTo>
                        <a:lnTo>
                          <a:pt x="12" y="756"/>
                        </a:lnTo>
                        <a:close/>
                      </a:path>
                    </a:pathLst>
                  </a:custGeom>
                  <a:solidFill>
                    <a:srgbClr val="2B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1" name="Freeform 427"/>
                  <p:cNvSpPr>
                    <a:spLocks/>
                  </p:cNvSpPr>
                  <p:nvPr/>
                </p:nvSpPr>
                <p:spPr bwMode="auto">
                  <a:xfrm rot="5400000">
                    <a:off x="2698018" y="4811533"/>
                    <a:ext cx="516450" cy="523485"/>
                  </a:xfrm>
                  <a:custGeom>
                    <a:avLst/>
                    <a:gdLst>
                      <a:gd name="T0" fmla="*/ 2147483647 w 871"/>
                      <a:gd name="T1" fmla="*/ 2147483647 h 756"/>
                      <a:gd name="T2" fmla="*/ 2147483647 w 871"/>
                      <a:gd name="T3" fmla="*/ 2147483647 h 756"/>
                      <a:gd name="T4" fmla="*/ 2147483647 w 871"/>
                      <a:gd name="T5" fmla="*/ 2147483647 h 756"/>
                      <a:gd name="T6" fmla="*/ 2147483647 w 871"/>
                      <a:gd name="T7" fmla="*/ 2147483647 h 756"/>
                      <a:gd name="T8" fmla="*/ 2147483647 w 871"/>
                      <a:gd name="T9" fmla="*/ 2147483647 h 756"/>
                      <a:gd name="T10" fmla="*/ 2147483647 w 871"/>
                      <a:gd name="T11" fmla="*/ 2147483647 h 756"/>
                      <a:gd name="T12" fmla="*/ 2147483647 w 871"/>
                      <a:gd name="T13" fmla="*/ 2147483647 h 756"/>
                      <a:gd name="T14" fmla="*/ 2147483647 w 871"/>
                      <a:gd name="T15" fmla="*/ 2147483647 h 756"/>
                      <a:gd name="T16" fmla="*/ 2147483647 w 871"/>
                      <a:gd name="T17" fmla="*/ 2147483647 h 756"/>
                      <a:gd name="T18" fmla="*/ 2147483647 w 871"/>
                      <a:gd name="T19" fmla="*/ 0 h 756"/>
                      <a:gd name="T20" fmla="*/ 2147483647 w 871"/>
                      <a:gd name="T21" fmla="*/ 0 h 756"/>
                      <a:gd name="T22" fmla="*/ 2147483647 w 871"/>
                      <a:gd name="T23" fmla="*/ 0 h 756"/>
                      <a:gd name="T24" fmla="*/ 2147483647 w 871"/>
                      <a:gd name="T25" fmla="*/ 0 h 756"/>
                      <a:gd name="T26" fmla="*/ 0 w 871"/>
                      <a:gd name="T27" fmla="*/ 2147483647 h 756"/>
                      <a:gd name="T28" fmla="*/ 0 w 871"/>
                      <a:gd name="T29" fmla="*/ 2147483647 h 756"/>
                      <a:gd name="T30" fmla="*/ 0 w 871"/>
                      <a:gd name="T31" fmla="*/ 2147483647 h 756"/>
                      <a:gd name="T32" fmla="*/ 0 w 871"/>
                      <a:gd name="T33" fmla="*/ 2147483647 h 756"/>
                      <a:gd name="T34" fmla="*/ 0 w 871"/>
                      <a:gd name="T35" fmla="*/ 2147483647 h 756"/>
                      <a:gd name="T36" fmla="*/ 0 w 871"/>
                      <a:gd name="T37" fmla="*/ 2147483647 h 756"/>
                      <a:gd name="T38" fmla="*/ 2147483647 w 871"/>
                      <a:gd name="T39" fmla="*/ 2147483647 h 756"/>
                      <a:gd name="T40" fmla="*/ 2147483647 w 871"/>
                      <a:gd name="T41" fmla="*/ 2147483647 h 75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871"/>
                      <a:gd name="T64" fmla="*/ 0 h 756"/>
                      <a:gd name="T65" fmla="*/ 871 w 871"/>
                      <a:gd name="T66" fmla="*/ 756 h 75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871" h="756">
                        <a:moveTo>
                          <a:pt x="12" y="756"/>
                        </a:moveTo>
                        <a:lnTo>
                          <a:pt x="860" y="756"/>
                        </a:lnTo>
                        <a:lnTo>
                          <a:pt x="871" y="756"/>
                        </a:lnTo>
                        <a:lnTo>
                          <a:pt x="871" y="743"/>
                        </a:lnTo>
                        <a:lnTo>
                          <a:pt x="871" y="25"/>
                        </a:lnTo>
                        <a:lnTo>
                          <a:pt x="871" y="13"/>
                        </a:lnTo>
                        <a:lnTo>
                          <a:pt x="860" y="0"/>
                        </a:lnTo>
                        <a:lnTo>
                          <a:pt x="12" y="0"/>
                        </a:lnTo>
                        <a:lnTo>
                          <a:pt x="0" y="13"/>
                        </a:lnTo>
                        <a:lnTo>
                          <a:pt x="0" y="25"/>
                        </a:lnTo>
                        <a:lnTo>
                          <a:pt x="0" y="743"/>
                        </a:lnTo>
                        <a:lnTo>
                          <a:pt x="0" y="756"/>
                        </a:lnTo>
                        <a:lnTo>
                          <a:pt x="12" y="756"/>
                        </a:lnTo>
                        <a:close/>
                      </a:path>
                    </a:pathLst>
                  </a:custGeom>
                  <a:solidFill>
                    <a:srgbClr val="2B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2" name="Freeform 427"/>
                  <p:cNvSpPr>
                    <a:spLocks/>
                  </p:cNvSpPr>
                  <p:nvPr/>
                </p:nvSpPr>
                <p:spPr bwMode="auto">
                  <a:xfrm rot="5400000">
                    <a:off x="2795283" y="3472066"/>
                    <a:ext cx="263986" cy="287269"/>
                  </a:xfrm>
                  <a:custGeom>
                    <a:avLst/>
                    <a:gdLst>
                      <a:gd name="T0" fmla="*/ 2147483647 w 871"/>
                      <a:gd name="T1" fmla="*/ 2147483647 h 756"/>
                      <a:gd name="T2" fmla="*/ 2147483647 w 871"/>
                      <a:gd name="T3" fmla="*/ 2147483647 h 756"/>
                      <a:gd name="T4" fmla="*/ 2147483647 w 871"/>
                      <a:gd name="T5" fmla="*/ 2147483647 h 756"/>
                      <a:gd name="T6" fmla="*/ 2147483647 w 871"/>
                      <a:gd name="T7" fmla="*/ 2147483647 h 756"/>
                      <a:gd name="T8" fmla="*/ 2147483647 w 871"/>
                      <a:gd name="T9" fmla="*/ 2147483647 h 756"/>
                      <a:gd name="T10" fmla="*/ 2147483647 w 871"/>
                      <a:gd name="T11" fmla="*/ 2147483647 h 756"/>
                      <a:gd name="T12" fmla="*/ 2147483647 w 871"/>
                      <a:gd name="T13" fmla="*/ 2147483647 h 756"/>
                      <a:gd name="T14" fmla="*/ 2147483647 w 871"/>
                      <a:gd name="T15" fmla="*/ 2147483647 h 756"/>
                      <a:gd name="T16" fmla="*/ 2147483647 w 871"/>
                      <a:gd name="T17" fmla="*/ 2147483647 h 756"/>
                      <a:gd name="T18" fmla="*/ 2147483647 w 871"/>
                      <a:gd name="T19" fmla="*/ 0 h 756"/>
                      <a:gd name="T20" fmla="*/ 2147483647 w 871"/>
                      <a:gd name="T21" fmla="*/ 0 h 756"/>
                      <a:gd name="T22" fmla="*/ 2147483647 w 871"/>
                      <a:gd name="T23" fmla="*/ 0 h 756"/>
                      <a:gd name="T24" fmla="*/ 2147483647 w 871"/>
                      <a:gd name="T25" fmla="*/ 0 h 756"/>
                      <a:gd name="T26" fmla="*/ 0 w 871"/>
                      <a:gd name="T27" fmla="*/ 2147483647 h 756"/>
                      <a:gd name="T28" fmla="*/ 0 w 871"/>
                      <a:gd name="T29" fmla="*/ 2147483647 h 756"/>
                      <a:gd name="T30" fmla="*/ 0 w 871"/>
                      <a:gd name="T31" fmla="*/ 2147483647 h 756"/>
                      <a:gd name="T32" fmla="*/ 0 w 871"/>
                      <a:gd name="T33" fmla="*/ 2147483647 h 756"/>
                      <a:gd name="T34" fmla="*/ 0 w 871"/>
                      <a:gd name="T35" fmla="*/ 2147483647 h 756"/>
                      <a:gd name="T36" fmla="*/ 0 w 871"/>
                      <a:gd name="T37" fmla="*/ 2147483647 h 756"/>
                      <a:gd name="T38" fmla="*/ 2147483647 w 871"/>
                      <a:gd name="T39" fmla="*/ 2147483647 h 756"/>
                      <a:gd name="T40" fmla="*/ 2147483647 w 871"/>
                      <a:gd name="T41" fmla="*/ 2147483647 h 75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871"/>
                      <a:gd name="T64" fmla="*/ 0 h 756"/>
                      <a:gd name="T65" fmla="*/ 871 w 871"/>
                      <a:gd name="T66" fmla="*/ 756 h 75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871" h="756">
                        <a:moveTo>
                          <a:pt x="12" y="756"/>
                        </a:moveTo>
                        <a:lnTo>
                          <a:pt x="860" y="756"/>
                        </a:lnTo>
                        <a:lnTo>
                          <a:pt x="871" y="756"/>
                        </a:lnTo>
                        <a:lnTo>
                          <a:pt x="871" y="743"/>
                        </a:lnTo>
                        <a:lnTo>
                          <a:pt x="871" y="25"/>
                        </a:lnTo>
                        <a:lnTo>
                          <a:pt x="871" y="13"/>
                        </a:lnTo>
                        <a:lnTo>
                          <a:pt x="860" y="0"/>
                        </a:lnTo>
                        <a:lnTo>
                          <a:pt x="12" y="0"/>
                        </a:lnTo>
                        <a:lnTo>
                          <a:pt x="0" y="13"/>
                        </a:lnTo>
                        <a:lnTo>
                          <a:pt x="0" y="25"/>
                        </a:lnTo>
                        <a:lnTo>
                          <a:pt x="0" y="743"/>
                        </a:lnTo>
                        <a:lnTo>
                          <a:pt x="0" y="756"/>
                        </a:lnTo>
                        <a:lnTo>
                          <a:pt x="12" y="756"/>
                        </a:lnTo>
                        <a:close/>
                      </a:path>
                    </a:pathLst>
                  </a:custGeom>
                  <a:solidFill>
                    <a:srgbClr val="2B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3" name="Freeform 427"/>
                  <p:cNvSpPr>
                    <a:spLocks/>
                  </p:cNvSpPr>
                  <p:nvPr/>
                </p:nvSpPr>
                <p:spPr bwMode="auto">
                  <a:xfrm rot="5400000">
                    <a:off x="2581700" y="2673591"/>
                    <a:ext cx="263986" cy="256707"/>
                  </a:xfrm>
                  <a:custGeom>
                    <a:avLst/>
                    <a:gdLst>
                      <a:gd name="T0" fmla="*/ 2147483647 w 871"/>
                      <a:gd name="T1" fmla="*/ 2147483647 h 756"/>
                      <a:gd name="T2" fmla="*/ 2147483647 w 871"/>
                      <a:gd name="T3" fmla="*/ 2147483647 h 756"/>
                      <a:gd name="T4" fmla="*/ 2147483647 w 871"/>
                      <a:gd name="T5" fmla="*/ 2147483647 h 756"/>
                      <a:gd name="T6" fmla="*/ 2147483647 w 871"/>
                      <a:gd name="T7" fmla="*/ 2147483647 h 756"/>
                      <a:gd name="T8" fmla="*/ 2147483647 w 871"/>
                      <a:gd name="T9" fmla="*/ 2147483647 h 756"/>
                      <a:gd name="T10" fmla="*/ 2147483647 w 871"/>
                      <a:gd name="T11" fmla="*/ 2147483647 h 756"/>
                      <a:gd name="T12" fmla="*/ 2147483647 w 871"/>
                      <a:gd name="T13" fmla="*/ 2147483647 h 756"/>
                      <a:gd name="T14" fmla="*/ 2147483647 w 871"/>
                      <a:gd name="T15" fmla="*/ 2147483647 h 756"/>
                      <a:gd name="T16" fmla="*/ 2147483647 w 871"/>
                      <a:gd name="T17" fmla="*/ 2147483647 h 756"/>
                      <a:gd name="T18" fmla="*/ 2147483647 w 871"/>
                      <a:gd name="T19" fmla="*/ 0 h 756"/>
                      <a:gd name="T20" fmla="*/ 2147483647 w 871"/>
                      <a:gd name="T21" fmla="*/ 0 h 756"/>
                      <a:gd name="T22" fmla="*/ 2147483647 w 871"/>
                      <a:gd name="T23" fmla="*/ 0 h 756"/>
                      <a:gd name="T24" fmla="*/ 2147483647 w 871"/>
                      <a:gd name="T25" fmla="*/ 0 h 756"/>
                      <a:gd name="T26" fmla="*/ 0 w 871"/>
                      <a:gd name="T27" fmla="*/ 2147483647 h 756"/>
                      <a:gd name="T28" fmla="*/ 0 w 871"/>
                      <a:gd name="T29" fmla="*/ 2147483647 h 756"/>
                      <a:gd name="T30" fmla="*/ 0 w 871"/>
                      <a:gd name="T31" fmla="*/ 2147483647 h 756"/>
                      <a:gd name="T32" fmla="*/ 0 w 871"/>
                      <a:gd name="T33" fmla="*/ 2147483647 h 756"/>
                      <a:gd name="T34" fmla="*/ 0 w 871"/>
                      <a:gd name="T35" fmla="*/ 2147483647 h 756"/>
                      <a:gd name="T36" fmla="*/ 0 w 871"/>
                      <a:gd name="T37" fmla="*/ 2147483647 h 756"/>
                      <a:gd name="T38" fmla="*/ 2147483647 w 871"/>
                      <a:gd name="T39" fmla="*/ 2147483647 h 756"/>
                      <a:gd name="T40" fmla="*/ 2147483647 w 871"/>
                      <a:gd name="T41" fmla="*/ 2147483647 h 75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871"/>
                      <a:gd name="T64" fmla="*/ 0 h 756"/>
                      <a:gd name="T65" fmla="*/ 871 w 871"/>
                      <a:gd name="T66" fmla="*/ 756 h 75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871" h="756">
                        <a:moveTo>
                          <a:pt x="12" y="756"/>
                        </a:moveTo>
                        <a:lnTo>
                          <a:pt x="860" y="756"/>
                        </a:lnTo>
                        <a:lnTo>
                          <a:pt x="871" y="756"/>
                        </a:lnTo>
                        <a:lnTo>
                          <a:pt x="871" y="743"/>
                        </a:lnTo>
                        <a:lnTo>
                          <a:pt x="871" y="25"/>
                        </a:lnTo>
                        <a:lnTo>
                          <a:pt x="871" y="13"/>
                        </a:lnTo>
                        <a:lnTo>
                          <a:pt x="860" y="0"/>
                        </a:lnTo>
                        <a:lnTo>
                          <a:pt x="12" y="0"/>
                        </a:lnTo>
                        <a:lnTo>
                          <a:pt x="0" y="13"/>
                        </a:lnTo>
                        <a:lnTo>
                          <a:pt x="0" y="25"/>
                        </a:lnTo>
                        <a:lnTo>
                          <a:pt x="0" y="743"/>
                        </a:lnTo>
                        <a:lnTo>
                          <a:pt x="0" y="756"/>
                        </a:lnTo>
                        <a:lnTo>
                          <a:pt x="12" y="756"/>
                        </a:lnTo>
                        <a:close/>
                      </a:path>
                    </a:pathLst>
                  </a:custGeom>
                  <a:solidFill>
                    <a:srgbClr val="2B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74" name="Freeform 427"/>
                  <p:cNvSpPr>
                    <a:spLocks/>
                  </p:cNvSpPr>
                  <p:nvPr/>
                </p:nvSpPr>
                <p:spPr bwMode="auto">
                  <a:xfrm rot="5400000">
                    <a:off x="3139541" y="2670716"/>
                    <a:ext cx="263986" cy="256707"/>
                  </a:xfrm>
                  <a:custGeom>
                    <a:avLst/>
                    <a:gdLst>
                      <a:gd name="T0" fmla="*/ 2147483647 w 871"/>
                      <a:gd name="T1" fmla="*/ 2147483647 h 756"/>
                      <a:gd name="T2" fmla="*/ 2147483647 w 871"/>
                      <a:gd name="T3" fmla="*/ 2147483647 h 756"/>
                      <a:gd name="T4" fmla="*/ 2147483647 w 871"/>
                      <a:gd name="T5" fmla="*/ 2147483647 h 756"/>
                      <a:gd name="T6" fmla="*/ 2147483647 w 871"/>
                      <a:gd name="T7" fmla="*/ 2147483647 h 756"/>
                      <a:gd name="T8" fmla="*/ 2147483647 w 871"/>
                      <a:gd name="T9" fmla="*/ 2147483647 h 756"/>
                      <a:gd name="T10" fmla="*/ 2147483647 w 871"/>
                      <a:gd name="T11" fmla="*/ 2147483647 h 756"/>
                      <a:gd name="T12" fmla="*/ 2147483647 w 871"/>
                      <a:gd name="T13" fmla="*/ 2147483647 h 756"/>
                      <a:gd name="T14" fmla="*/ 2147483647 w 871"/>
                      <a:gd name="T15" fmla="*/ 2147483647 h 756"/>
                      <a:gd name="T16" fmla="*/ 2147483647 w 871"/>
                      <a:gd name="T17" fmla="*/ 2147483647 h 756"/>
                      <a:gd name="T18" fmla="*/ 2147483647 w 871"/>
                      <a:gd name="T19" fmla="*/ 0 h 756"/>
                      <a:gd name="T20" fmla="*/ 2147483647 w 871"/>
                      <a:gd name="T21" fmla="*/ 0 h 756"/>
                      <a:gd name="T22" fmla="*/ 2147483647 w 871"/>
                      <a:gd name="T23" fmla="*/ 0 h 756"/>
                      <a:gd name="T24" fmla="*/ 2147483647 w 871"/>
                      <a:gd name="T25" fmla="*/ 0 h 756"/>
                      <a:gd name="T26" fmla="*/ 0 w 871"/>
                      <a:gd name="T27" fmla="*/ 2147483647 h 756"/>
                      <a:gd name="T28" fmla="*/ 0 w 871"/>
                      <a:gd name="T29" fmla="*/ 2147483647 h 756"/>
                      <a:gd name="T30" fmla="*/ 0 w 871"/>
                      <a:gd name="T31" fmla="*/ 2147483647 h 756"/>
                      <a:gd name="T32" fmla="*/ 0 w 871"/>
                      <a:gd name="T33" fmla="*/ 2147483647 h 756"/>
                      <a:gd name="T34" fmla="*/ 0 w 871"/>
                      <a:gd name="T35" fmla="*/ 2147483647 h 756"/>
                      <a:gd name="T36" fmla="*/ 0 w 871"/>
                      <a:gd name="T37" fmla="*/ 2147483647 h 756"/>
                      <a:gd name="T38" fmla="*/ 2147483647 w 871"/>
                      <a:gd name="T39" fmla="*/ 2147483647 h 756"/>
                      <a:gd name="T40" fmla="*/ 2147483647 w 871"/>
                      <a:gd name="T41" fmla="*/ 2147483647 h 75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871"/>
                      <a:gd name="T64" fmla="*/ 0 h 756"/>
                      <a:gd name="T65" fmla="*/ 871 w 871"/>
                      <a:gd name="T66" fmla="*/ 756 h 75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871" h="756">
                        <a:moveTo>
                          <a:pt x="12" y="756"/>
                        </a:moveTo>
                        <a:lnTo>
                          <a:pt x="860" y="756"/>
                        </a:lnTo>
                        <a:lnTo>
                          <a:pt x="871" y="756"/>
                        </a:lnTo>
                        <a:lnTo>
                          <a:pt x="871" y="743"/>
                        </a:lnTo>
                        <a:lnTo>
                          <a:pt x="871" y="25"/>
                        </a:lnTo>
                        <a:lnTo>
                          <a:pt x="871" y="13"/>
                        </a:lnTo>
                        <a:lnTo>
                          <a:pt x="860" y="0"/>
                        </a:lnTo>
                        <a:lnTo>
                          <a:pt x="12" y="0"/>
                        </a:lnTo>
                        <a:lnTo>
                          <a:pt x="0" y="13"/>
                        </a:lnTo>
                        <a:lnTo>
                          <a:pt x="0" y="25"/>
                        </a:lnTo>
                        <a:lnTo>
                          <a:pt x="0" y="743"/>
                        </a:lnTo>
                        <a:lnTo>
                          <a:pt x="0" y="756"/>
                        </a:lnTo>
                        <a:lnTo>
                          <a:pt x="12" y="756"/>
                        </a:lnTo>
                        <a:close/>
                      </a:path>
                    </a:pathLst>
                  </a:custGeom>
                  <a:solidFill>
                    <a:srgbClr val="2B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grpSp>
            <p:nvGrpSpPr>
              <p:cNvPr id="8" name="Group 240"/>
              <p:cNvGrpSpPr>
                <a:grpSpLocks/>
              </p:cNvGrpSpPr>
              <p:nvPr/>
            </p:nvGrpSpPr>
            <p:grpSpPr bwMode="auto">
              <a:xfrm>
                <a:off x="569036" y="2240511"/>
                <a:ext cx="879898" cy="571382"/>
                <a:chOff x="553114" y="1296537"/>
                <a:chExt cx="879898" cy="571382"/>
              </a:xfrm>
            </p:grpSpPr>
            <p:pic>
              <p:nvPicPr>
                <p:cNvPr id="283" name="Picture 2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3114" y="1296537"/>
                  <a:ext cx="361286" cy="571382"/>
                </a:xfrm>
                <a:prstGeom prst="rect">
                  <a:avLst/>
                </a:prstGeom>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grpSp>
              <p:nvGrpSpPr>
                <p:cNvPr id="9" name="Group 148"/>
                <p:cNvGrpSpPr>
                  <a:grpSpLocks/>
                </p:cNvGrpSpPr>
                <p:nvPr/>
              </p:nvGrpSpPr>
              <p:grpSpPr bwMode="auto">
                <a:xfrm rot="5400000">
                  <a:off x="948904" y="1289710"/>
                  <a:ext cx="354451" cy="613765"/>
                  <a:chOff x="2216191" y="2400743"/>
                  <a:chExt cx="1473828" cy="3908996"/>
                </a:xfrm>
              </p:grpSpPr>
              <p:sp>
                <p:nvSpPr>
                  <p:cNvPr id="285" name="Freeform 254"/>
                  <p:cNvSpPr>
                    <a:spLocks/>
                  </p:cNvSpPr>
                  <p:nvPr/>
                </p:nvSpPr>
                <p:spPr bwMode="auto">
                  <a:xfrm rot="5400000">
                    <a:off x="2842793" y="1823615"/>
                    <a:ext cx="270098" cy="1424354"/>
                  </a:xfrm>
                  <a:custGeom>
                    <a:avLst/>
                    <a:gdLst>
                      <a:gd name="T0" fmla="*/ 0 w 457"/>
                      <a:gd name="T1" fmla="*/ 0 h 4242"/>
                      <a:gd name="T2" fmla="*/ 2147483647 w 457"/>
                      <a:gd name="T3" fmla="*/ 0 h 4242"/>
                      <a:gd name="T4" fmla="*/ 2147483647 w 457"/>
                      <a:gd name="T5" fmla="*/ 2147483647 h 4242"/>
                      <a:gd name="T6" fmla="*/ 2147483647 w 457"/>
                      <a:gd name="T7" fmla="*/ 2147483647 h 4242"/>
                      <a:gd name="T8" fmla="*/ 2147483647 w 457"/>
                      <a:gd name="T9" fmla="*/ 2147483647 h 4242"/>
                      <a:gd name="T10" fmla="*/ 0 w 457"/>
                      <a:gd name="T11" fmla="*/ 2147483647 h 4242"/>
                      <a:gd name="T12" fmla="*/ 0 w 457"/>
                      <a:gd name="T13" fmla="*/ 0 h 4242"/>
                      <a:gd name="T14" fmla="*/ 0 60000 65536"/>
                      <a:gd name="T15" fmla="*/ 0 60000 65536"/>
                      <a:gd name="T16" fmla="*/ 0 60000 65536"/>
                      <a:gd name="T17" fmla="*/ 0 60000 65536"/>
                      <a:gd name="T18" fmla="*/ 0 60000 65536"/>
                      <a:gd name="T19" fmla="*/ 0 60000 65536"/>
                      <a:gd name="T20" fmla="*/ 0 60000 65536"/>
                      <a:gd name="T21" fmla="*/ 0 w 457"/>
                      <a:gd name="T22" fmla="*/ 0 h 4242"/>
                      <a:gd name="T23" fmla="*/ 457 w 457"/>
                      <a:gd name="T24" fmla="*/ 4242 h 424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57" h="4242">
                        <a:moveTo>
                          <a:pt x="0" y="0"/>
                        </a:moveTo>
                        <a:lnTo>
                          <a:pt x="457" y="0"/>
                        </a:lnTo>
                        <a:lnTo>
                          <a:pt x="457" y="4242"/>
                        </a:lnTo>
                        <a:lnTo>
                          <a:pt x="400" y="4242"/>
                        </a:lnTo>
                        <a:lnTo>
                          <a:pt x="400" y="62"/>
                        </a:lnTo>
                        <a:lnTo>
                          <a:pt x="0" y="62"/>
                        </a:lnTo>
                        <a:lnTo>
                          <a:pt x="0" y="0"/>
                        </a:lnTo>
                        <a:close/>
                      </a:path>
                    </a:pathLst>
                  </a:custGeom>
                  <a:solidFill>
                    <a:srgbClr val="C4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86" name="Rectangle 262"/>
                  <p:cNvSpPr>
                    <a:spLocks noChangeArrowheads="1"/>
                  </p:cNvSpPr>
                  <p:nvPr/>
                </p:nvSpPr>
                <p:spPr bwMode="auto">
                  <a:xfrm rot="5400000">
                    <a:off x="1169724" y="3965274"/>
                    <a:ext cx="3638898" cy="1050031"/>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Trebuchet MS" pitchFamily="34" charset="0"/>
                    </a:endParaRPr>
                  </a:p>
                </p:txBody>
              </p:sp>
              <p:sp>
                <p:nvSpPr>
                  <p:cNvPr id="287" name="Freeform 264"/>
                  <p:cNvSpPr>
                    <a:spLocks/>
                  </p:cNvSpPr>
                  <p:nvPr/>
                </p:nvSpPr>
                <p:spPr bwMode="auto">
                  <a:xfrm rot="5400000">
                    <a:off x="2265971" y="2732670"/>
                    <a:ext cx="148405" cy="179087"/>
                  </a:xfrm>
                  <a:custGeom>
                    <a:avLst/>
                    <a:gdLst>
                      <a:gd name="T0" fmla="*/ 2147483647 w 252"/>
                      <a:gd name="T1" fmla="*/ 0 h 260"/>
                      <a:gd name="T2" fmla="*/ 2147483647 w 252"/>
                      <a:gd name="T3" fmla="*/ 0 h 260"/>
                      <a:gd name="T4" fmla="*/ 2147483647 w 252"/>
                      <a:gd name="T5" fmla="*/ 0 h 260"/>
                      <a:gd name="T6" fmla="*/ 2147483647 w 252"/>
                      <a:gd name="T7" fmla="*/ 2147483647 h 260"/>
                      <a:gd name="T8" fmla="*/ 2147483647 w 252"/>
                      <a:gd name="T9" fmla="*/ 2147483647 h 260"/>
                      <a:gd name="T10" fmla="*/ 2147483647 w 252"/>
                      <a:gd name="T11" fmla="*/ 2147483647 h 260"/>
                      <a:gd name="T12" fmla="*/ 2147483647 w 252"/>
                      <a:gd name="T13" fmla="*/ 2147483647 h 260"/>
                      <a:gd name="T14" fmla="*/ 0 w 252"/>
                      <a:gd name="T15" fmla="*/ 2147483647 h 260"/>
                      <a:gd name="T16" fmla="*/ 0 w 252"/>
                      <a:gd name="T17" fmla="*/ 2147483647 h 260"/>
                      <a:gd name="T18" fmla="*/ 0 w 252"/>
                      <a:gd name="T19" fmla="*/ 2147483647 h 260"/>
                      <a:gd name="T20" fmla="*/ 2147483647 w 252"/>
                      <a:gd name="T21" fmla="*/ 2147483647 h 260"/>
                      <a:gd name="T22" fmla="*/ 2147483647 w 252"/>
                      <a:gd name="T23" fmla="*/ 2147483647 h 260"/>
                      <a:gd name="T24" fmla="*/ 2147483647 w 252"/>
                      <a:gd name="T25" fmla="*/ 2147483647 h 260"/>
                      <a:gd name="T26" fmla="*/ 2147483647 w 252"/>
                      <a:gd name="T27" fmla="*/ 2147483647 h 260"/>
                      <a:gd name="T28" fmla="*/ 2147483647 w 252"/>
                      <a:gd name="T29" fmla="*/ 2147483647 h 260"/>
                      <a:gd name="T30" fmla="*/ 2147483647 w 252"/>
                      <a:gd name="T31" fmla="*/ 2147483647 h 260"/>
                      <a:gd name="T32" fmla="*/ 2147483647 w 252"/>
                      <a:gd name="T33" fmla="*/ 2147483647 h 260"/>
                      <a:gd name="T34" fmla="*/ 2147483647 w 252"/>
                      <a:gd name="T35" fmla="*/ 2147483647 h 260"/>
                      <a:gd name="T36" fmla="*/ 2147483647 w 252"/>
                      <a:gd name="T37" fmla="*/ 2147483647 h 260"/>
                      <a:gd name="T38" fmla="*/ 2147483647 w 252"/>
                      <a:gd name="T39" fmla="*/ 2147483647 h 260"/>
                      <a:gd name="T40" fmla="*/ 2147483647 w 252"/>
                      <a:gd name="T41" fmla="*/ 2147483647 h 260"/>
                      <a:gd name="T42" fmla="*/ 2147483647 w 252"/>
                      <a:gd name="T43" fmla="*/ 2147483647 h 260"/>
                      <a:gd name="T44" fmla="*/ 2147483647 w 252"/>
                      <a:gd name="T45" fmla="*/ 2147483647 h 260"/>
                      <a:gd name="T46" fmla="*/ 2147483647 w 252"/>
                      <a:gd name="T47" fmla="*/ 2147483647 h 260"/>
                      <a:gd name="T48" fmla="*/ 2147483647 w 252"/>
                      <a:gd name="T49" fmla="*/ 2147483647 h 260"/>
                      <a:gd name="T50" fmla="*/ 2147483647 w 252"/>
                      <a:gd name="T51" fmla="*/ 2147483647 h 260"/>
                      <a:gd name="T52" fmla="*/ 2147483647 w 252"/>
                      <a:gd name="T53" fmla="*/ 2147483647 h 260"/>
                      <a:gd name="T54" fmla="*/ 2147483647 w 252"/>
                      <a:gd name="T55" fmla="*/ 2147483647 h 260"/>
                      <a:gd name="T56" fmla="*/ 2147483647 w 252"/>
                      <a:gd name="T57" fmla="*/ 2147483647 h 260"/>
                      <a:gd name="T58" fmla="*/ 2147483647 w 252"/>
                      <a:gd name="T59" fmla="*/ 2147483647 h 260"/>
                      <a:gd name="T60" fmla="*/ 2147483647 w 252"/>
                      <a:gd name="T61" fmla="*/ 0 h 260"/>
                      <a:gd name="T62" fmla="*/ 2147483647 w 252"/>
                      <a:gd name="T63" fmla="*/ 0 h 260"/>
                      <a:gd name="T64" fmla="*/ 2147483647 w 252"/>
                      <a:gd name="T65" fmla="*/ 0 h 26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52"/>
                      <a:gd name="T100" fmla="*/ 0 h 260"/>
                      <a:gd name="T101" fmla="*/ 252 w 252"/>
                      <a:gd name="T102" fmla="*/ 260 h 26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52" h="260">
                        <a:moveTo>
                          <a:pt x="125" y="0"/>
                        </a:moveTo>
                        <a:lnTo>
                          <a:pt x="103" y="0"/>
                        </a:lnTo>
                        <a:lnTo>
                          <a:pt x="80" y="0"/>
                        </a:lnTo>
                        <a:lnTo>
                          <a:pt x="57" y="12"/>
                        </a:lnTo>
                        <a:lnTo>
                          <a:pt x="34" y="37"/>
                        </a:lnTo>
                        <a:lnTo>
                          <a:pt x="23" y="50"/>
                        </a:lnTo>
                        <a:lnTo>
                          <a:pt x="11" y="75"/>
                        </a:lnTo>
                        <a:lnTo>
                          <a:pt x="0" y="99"/>
                        </a:lnTo>
                        <a:lnTo>
                          <a:pt x="0" y="124"/>
                        </a:lnTo>
                        <a:lnTo>
                          <a:pt x="0" y="160"/>
                        </a:lnTo>
                        <a:lnTo>
                          <a:pt x="11" y="185"/>
                        </a:lnTo>
                        <a:lnTo>
                          <a:pt x="23" y="198"/>
                        </a:lnTo>
                        <a:lnTo>
                          <a:pt x="34" y="223"/>
                        </a:lnTo>
                        <a:lnTo>
                          <a:pt x="57" y="235"/>
                        </a:lnTo>
                        <a:lnTo>
                          <a:pt x="80" y="247"/>
                        </a:lnTo>
                        <a:lnTo>
                          <a:pt x="103" y="260"/>
                        </a:lnTo>
                        <a:lnTo>
                          <a:pt x="125" y="260"/>
                        </a:lnTo>
                        <a:lnTo>
                          <a:pt x="148" y="260"/>
                        </a:lnTo>
                        <a:lnTo>
                          <a:pt x="171" y="247"/>
                        </a:lnTo>
                        <a:lnTo>
                          <a:pt x="194" y="235"/>
                        </a:lnTo>
                        <a:lnTo>
                          <a:pt x="218" y="223"/>
                        </a:lnTo>
                        <a:lnTo>
                          <a:pt x="229" y="198"/>
                        </a:lnTo>
                        <a:lnTo>
                          <a:pt x="241" y="185"/>
                        </a:lnTo>
                        <a:lnTo>
                          <a:pt x="241" y="160"/>
                        </a:lnTo>
                        <a:lnTo>
                          <a:pt x="252" y="124"/>
                        </a:lnTo>
                        <a:lnTo>
                          <a:pt x="241" y="99"/>
                        </a:lnTo>
                        <a:lnTo>
                          <a:pt x="241" y="75"/>
                        </a:lnTo>
                        <a:lnTo>
                          <a:pt x="229" y="50"/>
                        </a:lnTo>
                        <a:lnTo>
                          <a:pt x="218" y="37"/>
                        </a:lnTo>
                        <a:lnTo>
                          <a:pt x="194" y="12"/>
                        </a:lnTo>
                        <a:lnTo>
                          <a:pt x="171" y="0"/>
                        </a:lnTo>
                        <a:lnTo>
                          <a:pt x="148" y="0"/>
                        </a:lnTo>
                        <a:lnTo>
                          <a:pt x="12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88" name="Rectangle 266"/>
                  <p:cNvSpPr>
                    <a:spLocks noChangeArrowheads="1"/>
                  </p:cNvSpPr>
                  <p:nvPr/>
                </p:nvSpPr>
                <p:spPr bwMode="auto">
                  <a:xfrm rot="5400000">
                    <a:off x="1415609" y="4249067"/>
                    <a:ext cx="1849130" cy="247966"/>
                  </a:xfrm>
                  <a:prstGeom prst="rect">
                    <a:avLst/>
                  </a:prstGeom>
                  <a:solidFill>
                    <a:srgbClr val="A6FFB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Trebuchet MS" pitchFamily="34" charset="0"/>
                    </a:endParaRPr>
                  </a:p>
                </p:txBody>
              </p:sp>
              <p:sp>
                <p:nvSpPr>
                  <p:cNvPr id="289" name="Rectangle 267"/>
                  <p:cNvSpPr>
                    <a:spLocks noChangeArrowheads="1"/>
                  </p:cNvSpPr>
                  <p:nvPr/>
                </p:nvSpPr>
                <p:spPr bwMode="auto">
                  <a:xfrm rot="5400000">
                    <a:off x="1871213" y="5716795"/>
                    <a:ext cx="937922" cy="247966"/>
                  </a:xfrm>
                  <a:prstGeom prst="rect">
                    <a:avLst/>
                  </a:prstGeom>
                  <a:solidFill>
                    <a:srgbClr val="A6FFB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Trebuchet MS" pitchFamily="34" charset="0"/>
                    </a:endParaRPr>
                  </a:p>
                </p:txBody>
              </p:sp>
              <p:sp>
                <p:nvSpPr>
                  <p:cNvPr id="290" name="Rectangle 268"/>
                  <p:cNvSpPr>
                    <a:spLocks noChangeArrowheads="1"/>
                  </p:cNvSpPr>
                  <p:nvPr/>
                </p:nvSpPr>
                <p:spPr bwMode="auto">
                  <a:xfrm rot="5400000">
                    <a:off x="2330204" y="3394671"/>
                    <a:ext cx="47490" cy="220415"/>
                  </a:xfrm>
                  <a:prstGeom prst="rect">
                    <a:avLst/>
                  </a:prstGeom>
                  <a:solidFill>
                    <a:srgbClr val="CC8F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Trebuchet MS" pitchFamily="34" charset="0"/>
                    </a:endParaRPr>
                  </a:p>
                </p:txBody>
              </p:sp>
              <p:sp>
                <p:nvSpPr>
                  <p:cNvPr id="291" name="Rectangle 269"/>
                  <p:cNvSpPr>
                    <a:spLocks noChangeArrowheads="1"/>
                  </p:cNvSpPr>
                  <p:nvPr/>
                </p:nvSpPr>
                <p:spPr bwMode="auto">
                  <a:xfrm rot="5400000">
                    <a:off x="2325752" y="4105532"/>
                    <a:ext cx="56394" cy="220415"/>
                  </a:xfrm>
                  <a:prstGeom prst="rect">
                    <a:avLst/>
                  </a:prstGeom>
                  <a:solidFill>
                    <a:srgbClr val="CC8F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Trebuchet MS" pitchFamily="34" charset="0"/>
                    </a:endParaRPr>
                  </a:p>
                </p:txBody>
              </p:sp>
              <p:sp>
                <p:nvSpPr>
                  <p:cNvPr id="292" name="Rectangle 270"/>
                  <p:cNvSpPr>
                    <a:spLocks noChangeArrowheads="1"/>
                  </p:cNvSpPr>
                  <p:nvPr/>
                </p:nvSpPr>
                <p:spPr bwMode="auto">
                  <a:xfrm rot="5400000">
                    <a:off x="2330204" y="4026877"/>
                    <a:ext cx="47490" cy="220415"/>
                  </a:xfrm>
                  <a:prstGeom prst="rect">
                    <a:avLst/>
                  </a:prstGeom>
                  <a:solidFill>
                    <a:srgbClr val="CC8F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Trebuchet MS" pitchFamily="34" charset="0"/>
                    </a:endParaRPr>
                  </a:p>
                </p:txBody>
              </p:sp>
              <p:sp>
                <p:nvSpPr>
                  <p:cNvPr id="293" name="Rectangle 271"/>
                  <p:cNvSpPr>
                    <a:spLocks noChangeArrowheads="1"/>
                  </p:cNvSpPr>
                  <p:nvPr/>
                </p:nvSpPr>
                <p:spPr bwMode="auto">
                  <a:xfrm rot="5400000">
                    <a:off x="2330204" y="3946738"/>
                    <a:ext cx="47490" cy="220415"/>
                  </a:xfrm>
                  <a:prstGeom prst="rect">
                    <a:avLst/>
                  </a:prstGeom>
                  <a:solidFill>
                    <a:srgbClr val="CC8F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Trebuchet MS" pitchFamily="34" charset="0"/>
                    </a:endParaRPr>
                  </a:p>
                </p:txBody>
              </p:sp>
              <p:sp>
                <p:nvSpPr>
                  <p:cNvPr id="294" name="Rectangle 272"/>
                  <p:cNvSpPr>
                    <a:spLocks noChangeArrowheads="1"/>
                  </p:cNvSpPr>
                  <p:nvPr/>
                </p:nvSpPr>
                <p:spPr bwMode="auto">
                  <a:xfrm rot="5400000">
                    <a:off x="2328720" y="3871052"/>
                    <a:ext cx="50458" cy="220415"/>
                  </a:xfrm>
                  <a:prstGeom prst="rect">
                    <a:avLst/>
                  </a:prstGeom>
                  <a:solidFill>
                    <a:srgbClr val="CC8F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Trebuchet MS" pitchFamily="34" charset="0"/>
                    </a:endParaRPr>
                  </a:p>
                </p:txBody>
              </p:sp>
              <p:sp>
                <p:nvSpPr>
                  <p:cNvPr id="295" name="Rectangle 273"/>
                  <p:cNvSpPr>
                    <a:spLocks noChangeArrowheads="1"/>
                  </p:cNvSpPr>
                  <p:nvPr/>
                </p:nvSpPr>
                <p:spPr bwMode="auto">
                  <a:xfrm rot="5400000">
                    <a:off x="2330204" y="3789429"/>
                    <a:ext cx="47490" cy="220415"/>
                  </a:xfrm>
                  <a:prstGeom prst="rect">
                    <a:avLst/>
                  </a:prstGeom>
                  <a:solidFill>
                    <a:srgbClr val="CC8F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Trebuchet MS" pitchFamily="34" charset="0"/>
                    </a:endParaRPr>
                  </a:p>
                </p:txBody>
              </p:sp>
              <p:sp>
                <p:nvSpPr>
                  <p:cNvPr id="296" name="Rectangle 274"/>
                  <p:cNvSpPr>
                    <a:spLocks noChangeArrowheads="1"/>
                  </p:cNvSpPr>
                  <p:nvPr/>
                </p:nvSpPr>
                <p:spPr bwMode="auto">
                  <a:xfrm rot="5400000">
                    <a:off x="2325752" y="3710774"/>
                    <a:ext cx="56394" cy="220415"/>
                  </a:xfrm>
                  <a:prstGeom prst="rect">
                    <a:avLst/>
                  </a:prstGeom>
                  <a:solidFill>
                    <a:srgbClr val="CC8F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Trebuchet MS" pitchFamily="34" charset="0"/>
                    </a:endParaRPr>
                  </a:p>
                </p:txBody>
              </p:sp>
              <p:sp>
                <p:nvSpPr>
                  <p:cNvPr id="297" name="Rectangle 275"/>
                  <p:cNvSpPr>
                    <a:spLocks noChangeArrowheads="1"/>
                  </p:cNvSpPr>
                  <p:nvPr/>
                </p:nvSpPr>
                <p:spPr bwMode="auto">
                  <a:xfrm rot="5400000">
                    <a:off x="2330204" y="3632119"/>
                    <a:ext cx="47490" cy="220415"/>
                  </a:xfrm>
                  <a:prstGeom prst="rect">
                    <a:avLst/>
                  </a:prstGeom>
                  <a:solidFill>
                    <a:srgbClr val="CC8F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Trebuchet MS" pitchFamily="34" charset="0"/>
                    </a:endParaRPr>
                  </a:p>
                </p:txBody>
              </p:sp>
              <p:sp>
                <p:nvSpPr>
                  <p:cNvPr id="298" name="Rectangle 276"/>
                  <p:cNvSpPr>
                    <a:spLocks noChangeArrowheads="1"/>
                  </p:cNvSpPr>
                  <p:nvPr/>
                </p:nvSpPr>
                <p:spPr bwMode="auto">
                  <a:xfrm rot="5400000">
                    <a:off x="2330204" y="3551980"/>
                    <a:ext cx="47490" cy="220415"/>
                  </a:xfrm>
                  <a:prstGeom prst="rect">
                    <a:avLst/>
                  </a:prstGeom>
                  <a:solidFill>
                    <a:srgbClr val="CC8F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Trebuchet MS" pitchFamily="34" charset="0"/>
                    </a:endParaRPr>
                  </a:p>
                </p:txBody>
              </p:sp>
              <p:sp>
                <p:nvSpPr>
                  <p:cNvPr id="299" name="Rectangle 277"/>
                  <p:cNvSpPr>
                    <a:spLocks noChangeArrowheads="1"/>
                  </p:cNvSpPr>
                  <p:nvPr/>
                </p:nvSpPr>
                <p:spPr bwMode="auto">
                  <a:xfrm rot="5400000">
                    <a:off x="2330204" y="3477778"/>
                    <a:ext cx="47490" cy="220415"/>
                  </a:xfrm>
                  <a:prstGeom prst="rect">
                    <a:avLst/>
                  </a:prstGeom>
                  <a:solidFill>
                    <a:srgbClr val="CC8F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Trebuchet MS" pitchFamily="34" charset="0"/>
                    </a:endParaRPr>
                  </a:p>
                </p:txBody>
              </p:sp>
              <p:sp>
                <p:nvSpPr>
                  <p:cNvPr id="300" name="Rectangle 278"/>
                  <p:cNvSpPr>
                    <a:spLocks noChangeArrowheads="1"/>
                  </p:cNvSpPr>
                  <p:nvPr/>
                </p:nvSpPr>
                <p:spPr bwMode="auto">
                  <a:xfrm rot="5400000">
                    <a:off x="2330204" y="4184187"/>
                    <a:ext cx="47490" cy="220415"/>
                  </a:xfrm>
                  <a:prstGeom prst="rect">
                    <a:avLst/>
                  </a:prstGeom>
                  <a:solidFill>
                    <a:srgbClr val="CC8F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Trebuchet MS" pitchFamily="34" charset="0"/>
                    </a:endParaRPr>
                  </a:p>
                </p:txBody>
              </p:sp>
              <p:sp>
                <p:nvSpPr>
                  <p:cNvPr id="301" name="Rectangle 279"/>
                  <p:cNvSpPr>
                    <a:spLocks noChangeArrowheads="1"/>
                  </p:cNvSpPr>
                  <p:nvPr/>
                </p:nvSpPr>
                <p:spPr bwMode="auto">
                  <a:xfrm rot="5400000">
                    <a:off x="2330204" y="4890596"/>
                    <a:ext cx="47490" cy="220415"/>
                  </a:xfrm>
                  <a:prstGeom prst="rect">
                    <a:avLst/>
                  </a:prstGeom>
                  <a:solidFill>
                    <a:srgbClr val="CC8F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Trebuchet MS" pitchFamily="34" charset="0"/>
                    </a:endParaRPr>
                  </a:p>
                </p:txBody>
              </p:sp>
              <p:sp>
                <p:nvSpPr>
                  <p:cNvPr id="302" name="Rectangle 280"/>
                  <p:cNvSpPr>
                    <a:spLocks noChangeArrowheads="1"/>
                  </p:cNvSpPr>
                  <p:nvPr/>
                </p:nvSpPr>
                <p:spPr bwMode="auto">
                  <a:xfrm rot="5400000">
                    <a:off x="2330204" y="5970987"/>
                    <a:ext cx="47490" cy="220415"/>
                  </a:xfrm>
                  <a:prstGeom prst="rect">
                    <a:avLst/>
                  </a:prstGeom>
                  <a:solidFill>
                    <a:srgbClr val="CC8F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Trebuchet MS" pitchFamily="34" charset="0"/>
                    </a:endParaRPr>
                  </a:p>
                </p:txBody>
              </p:sp>
              <p:sp>
                <p:nvSpPr>
                  <p:cNvPr id="303" name="Rectangle 281"/>
                  <p:cNvSpPr>
                    <a:spLocks noChangeArrowheads="1"/>
                  </p:cNvSpPr>
                  <p:nvPr/>
                </p:nvSpPr>
                <p:spPr bwMode="auto">
                  <a:xfrm rot="5400000">
                    <a:off x="2330204" y="5128045"/>
                    <a:ext cx="47490" cy="220415"/>
                  </a:xfrm>
                  <a:prstGeom prst="rect">
                    <a:avLst/>
                  </a:prstGeom>
                  <a:solidFill>
                    <a:srgbClr val="CC8F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Trebuchet MS" pitchFamily="34" charset="0"/>
                    </a:endParaRPr>
                  </a:p>
                </p:txBody>
              </p:sp>
              <p:sp>
                <p:nvSpPr>
                  <p:cNvPr id="304" name="Rectangle 282"/>
                  <p:cNvSpPr>
                    <a:spLocks noChangeArrowheads="1"/>
                  </p:cNvSpPr>
                  <p:nvPr/>
                </p:nvSpPr>
                <p:spPr bwMode="auto">
                  <a:xfrm rot="5400000">
                    <a:off x="2325752" y="4811941"/>
                    <a:ext cx="56394" cy="220415"/>
                  </a:xfrm>
                  <a:prstGeom prst="rect">
                    <a:avLst/>
                  </a:prstGeom>
                  <a:solidFill>
                    <a:srgbClr val="CC8F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Trebuchet MS" pitchFamily="34" charset="0"/>
                    </a:endParaRPr>
                  </a:p>
                </p:txBody>
              </p:sp>
              <p:sp>
                <p:nvSpPr>
                  <p:cNvPr id="305" name="Rectangle 283"/>
                  <p:cNvSpPr>
                    <a:spLocks noChangeArrowheads="1"/>
                  </p:cNvSpPr>
                  <p:nvPr/>
                </p:nvSpPr>
                <p:spPr bwMode="auto">
                  <a:xfrm rot="5400000">
                    <a:off x="2327236" y="5893816"/>
                    <a:ext cx="53426" cy="220415"/>
                  </a:xfrm>
                  <a:prstGeom prst="rect">
                    <a:avLst/>
                  </a:prstGeom>
                  <a:solidFill>
                    <a:srgbClr val="CC8F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Trebuchet MS" pitchFamily="34" charset="0"/>
                    </a:endParaRPr>
                  </a:p>
                </p:txBody>
              </p:sp>
              <p:sp>
                <p:nvSpPr>
                  <p:cNvPr id="306" name="Rectangle 284"/>
                  <p:cNvSpPr>
                    <a:spLocks noChangeArrowheads="1"/>
                  </p:cNvSpPr>
                  <p:nvPr/>
                </p:nvSpPr>
                <p:spPr bwMode="auto">
                  <a:xfrm rot="5400000">
                    <a:off x="2330204" y="5047906"/>
                    <a:ext cx="47490" cy="220415"/>
                  </a:xfrm>
                  <a:prstGeom prst="rect">
                    <a:avLst/>
                  </a:prstGeom>
                  <a:solidFill>
                    <a:srgbClr val="CC8F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Trebuchet MS" pitchFamily="34" charset="0"/>
                    </a:endParaRPr>
                  </a:p>
                </p:txBody>
              </p:sp>
              <p:sp>
                <p:nvSpPr>
                  <p:cNvPr id="307" name="Rectangle 285"/>
                  <p:cNvSpPr>
                    <a:spLocks noChangeArrowheads="1"/>
                  </p:cNvSpPr>
                  <p:nvPr/>
                </p:nvSpPr>
                <p:spPr bwMode="auto">
                  <a:xfrm rot="5400000">
                    <a:off x="2330204" y="6128297"/>
                    <a:ext cx="47490" cy="220415"/>
                  </a:xfrm>
                  <a:prstGeom prst="rect">
                    <a:avLst/>
                  </a:prstGeom>
                  <a:solidFill>
                    <a:srgbClr val="CC8F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Trebuchet MS" pitchFamily="34" charset="0"/>
                    </a:endParaRPr>
                  </a:p>
                </p:txBody>
              </p:sp>
              <p:sp>
                <p:nvSpPr>
                  <p:cNvPr id="308" name="Rectangle 286"/>
                  <p:cNvSpPr>
                    <a:spLocks noChangeArrowheads="1"/>
                  </p:cNvSpPr>
                  <p:nvPr/>
                </p:nvSpPr>
                <p:spPr bwMode="auto">
                  <a:xfrm rot="5400000">
                    <a:off x="2330204" y="4733287"/>
                    <a:ext cx="47490" cy="220415"/>
                  </a:xfrm>
                  <a:prstGeom prst="rect">
                    <a:avLst/>
                  </a:prstGeom>
                  <a:solidFill>
                    <a:srgbClr val="CC8F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Trebuchet MS" pitchFamily="34" charset="0"/>
                    </a:endParaRPr>
                  </a:p>
                </p:txBody>
              </p:sp>
              <p:sp>
                <p:nvSpPr>
                  <p:cNvPr id="309" name="Rectangle 287"/>
                  <p:cNvSpPr>
                    <a:spLocks noChangeArrowheads="1"/>
                  </p:cNvSpPr>
                  <p:nvPr/>
                </p:nvSpPr>
                <p:spPr bwMode="auto">
                  <a:xfrm rot="5400000">
                    <a:off x="2330204" y="5816645"/>
                    <a:ext cx="47490" cy="220415"/>
                  </a:xfrm>
                  <a:prstGeom prst="rect">
                    <a:avLst/>
                  </a:prstGeom>
                  <a:solidFill>
                    <a:srgbClr val="CC8F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Trebuchet MS" pitchFamily="34" charset="0"/>
                    </a:endParaRPr>
                  </a:p>
                </p:txBody>
              </p:sp>
              <p:sp>
                <p:nvSpPr>
                  <p:cNvPr id="310" name="Rectangle 288"/>
                  <p:cNvSpPr>
                    <a:spLocks noChangeArrowheads="1"/>
                  </p:cNvSpPr>
                  <p:nvPr/>
                </p:nvSpPr>
                <p:spPr bwMode="auto">
                  <a:xfrm rot="5400000">
                    <a:off x="2330204" y="4970735"/>
                    <a:ext cx="47490" cy="220415"/>
                  </a:xfrm>
                  <a:prstGeom prst="rect">
                    <a:avLst/>
                  </a:prstGeom>
                  <a:solidFill>
                    <a:srgbClr val="CC8F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Trebuchet MS" pitchFamily="34" charset="0"/>
                    </a:endParaRPr>
                  </a:p>
                </p:txBody>
              </p:sp>
              <p:sp>
                <p:nvSpPr>
                  <p:cNvPr id="311" name="Rectangle 289"/>
                  <p:cNvSpPr>
                    <a:spLocks noChangeArrowheads="1"/>
                  </p:cNvSpPr>
                  <p:nvPr/>
                </p:nvSpPr>
                <p:spPr bwMode="auto">
                  <a:xfrm rot="5400000">
                    <a:off x="2330204" y="6054094"/>
                    <a:ext cx="47490" cy="220415"/>
                  </a:xfrm>
                  <a:prstGeom prst="rect">
                    <a:avLst/>
                  </a:prstGeom>
                  <a:solidFill>
                    <a:srgbClr val="CC8F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Trebuchet MS" pitchFamily="34" charset="0"/>
                    </a:endParaRPr>
                  </a:p>
                </p:txBody>
              </p:sp>
              <p:sp>
                <p:nvSpPr>
                  <p:cNvPr id="312" name="Rectangle 290"/>
                  <p:cNvSpPr>
                    <a:spLocks noChangeArrowheads="1"/>
                  </p:cNvSpPr>
                  <p:nvPr/>
                </p:nvSpPr>
                <p:spPr bwMode="auto">
                  <a:xfrm rot="5400000">
                    <a:off x="2330204" y="4653148"/>
                    <a:ext cx="47490" cy="220415"/>
                  </a:xfrm>
                  <a:prstGeom prst="rect">
                    <a:avLst/>
                  </a:prstGeom>
                  <a:solidFill>
                    <a:srgbClr val="CC8F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Trebuchet MS" pitchFamily="34" charset="0"/>
                    </a:endParaRPr>
                  </a:p>
                </p:txBody>
              </p:sp>
              <p:sp>
                <p:nvSpPr>
                  <p:cNvPr id="313" name="Rectangle 291"/>
                  <p:cNvSpPr>
                    <a:spLocks noChangeArrowheads="1"/>
                  </p:cNvSpPr>
                  <p:nvPr/>
                </p:nvSpPr>
                <p:spPr bwMode="auto">
                  <a:xfrm rot="5400000">
                    <a:off x="2330204" y="5733538"/>
                    <a:ext cx="47490" cy="220415"/>
                  </a:xfrm>
                  <a:prstGeom prst="rect">
                    <a:avLst/>
                  </a:prstGeom>
                  <a:solidFill>
                    <a:srgbClr val="CC8F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Trebuchet MS" pitchFamily="34" charset="0"/>
                    </a:endParaRPr>
                  </a:p>
                </p:txBody>
              </p:sp>
              <p:sp>
                <p:nvSpPr>
                  <p:cNvPr id="314" name="Rectangle 292"/>
                  <p:cNvSpPr>
                    <a:spLocks noChangeArrowheads="1"/>
                  </p:cNvSpPr>
                  <p:nvPr/>
                </p:nvSpPr>
                <p:spPr bwMode="auto">
                  <a:xfrm rot="5400000">
                    <a:off x="2330204" y="4578945"/>
                    <a:ext cx="47490" cy="220415"/>
                  </a:xfrm>
                  <a:prstGeom prst="rect">
                    <a:avLst/>
                  </a:prstGeom>
                  <a:solidFill>
                    <a:srgbClr val="CC8F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Trebuchet MS" pitchFamily="34" charset="0"/>
                    </a:endParaRPr>
                  </a:p>
                </p:txBody>
              </p:sp>
              <p:sp>
                <p:nvSpPr>
                  <p:cNvPr id="315" name="Rectangle 293"/>
                  <p:cNvSpPr>
                    <a:spLocks noChangeArrowheads="1"/>
                  </p:cNvSpPr>
                  <p:nvPr/>
                </p:nvSpPr>
                <p:spPr bwMode="auto">
                  <a:xfrm rot="5400000">
                    <a:off x="2327236" y="5656368"/>
                    <a:ext cx="53426" cy="220415"/>
                  </a:xfrm>
                  <a:prstGeom prst="rect">
                    <a:avLst/>
                  </a:prstGeom>
                  <a:solidFill>
                    <a:srgbClr val="CC8F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Trebuchet MS" pitchFamily="34" charset="0"/>
                    </a:endParaRPr>
                  </a:p>
                </p:txBody>
              </p:sp>
              <p:sp>
                <p:nvSpPr>
                  <p:cNvPr id="316" name="Rectangle 294"/>
                  <p:cNvSpPr>
                    <a:spLocks noChangeArrowheads="1"/>
                  </p:cNvSpPr>
                  <p:nvPr/>
                </p:nvSpPr>
                <p:spPr bwMode="auto">
                  <a:xfrm rot="5400000">
                    <a:off x="2330204" y="4495838"/>
                    <a:ext cx="47490" cy="220415"/>
                  </a:xfrm>
                  <a:prstGeom prst="rect">
                    <a:avLst/>
                  </a:prstGeom>
                  <a:solidFill>
                    <a:srgbClr val="CC8F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Trebuchet MS" pitchFamily="34" charset="0"/>
                    </a:endParaRPr>
                  </a:p>
                </p:txBody>
              </p:sp>
              <p:sp>
                <p:nvSpPr>
                  <p:cNvPr id="317" name="Rectangle 295"/>
                  <p:cNvSpPr>
                    <a:spLocks noChangeArrowheads="1"/>
                  </p:cNvSpPr>
                  <p:nvPr/>
                </p:nvSpPr>
                <p:spPr bwMode="auto">
                  <a:xfrm rot="5400000">
                    <a:off x="2331688" y="5577713"/>
                    <a:ext cx="44522" cy="220415"/>
                  </a:xfrm>
                  <a:prstGeom prst="rect">
                    <a:avLst/>
                  </a:prstGeom>
                  <a:solidFill>
                    <a:srgbClr val="CC8F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Trebuchet MS" pitchFamily="34" charset="0"/>
                    </a:endParaRPr>
                  </a:p>
                </p:txBody>
              </p:sp>
              <p:sp>
                <p:nvSpPr>
                  <p:cNvPr id="318" name="Rectangle 296"/>
                  <p:cNvSpPr>
                    <a:spLocks noChangeArrowheads="1"/>
                  </p:cNvSpPr>
                  <p:nvPr/>
                </p:nvSpPr>
                <p:spPr bwMode="auto">
                  <a:xfrm rot="5400000">
                    <a:off x="2327236" y="4418667"/>
                    <a:ext cx="53426" cy="220415"/>
                  </a:xfrm>
                  <a:prstGeom prst="rect">
                    <a:avLst/>
                  </a:prstGeom>
                  <a:solidFill>
                    <a:srgbClr val="CC8F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Trebuchet MS" pitchFamily="34" charset="0"/>
                    </a:endParaRPr>
                  </a:p>
                </p:txBody>
              </p:sp>
              <p:sp>
                <p:nvSpPr>
                  <p:cNvPr id="319" name="Rectangle 297"/>
                  <p:cNvSpPr>
                    <a:spLocks noChangeArrowheads="1"/>
                  </p:cNvSpPr>
                  <p:nvPr/>
                </p:nvSpPr>
                <p:spPr bwMode="auto">
                  <a:xfrm rot="5400000">
                    <a:off x="2327236" y="5499058"/>
                    <a:ext cx="53426" cy="220415"/>
                  </a:xfrm>
                  <a:prstGeom prst="rect">
                    <a:avLst/>
                  </a:prstGeom>
                  <a:solidFill>
                    <a:srgbClr val="CC8F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Trebuchet MS" pitchFamily="34" charset="0"/>
                    </a:endParaRPr>
                  </a:p>
                </p:txBody>
              </p:sp>
              <p:sp>
                <p:nvSpPr>
                  <p:cNvPr id="320" name="Rectangle 298"/>
                  <p:cNvSpPr>
                    <a:spLocks noChangeArrowheads="1"/>
                  </p:cNvSpPr>
                  <p:nvPr/>
                </p:nvSpPr>
                <p:spPr bwMode="auto">
                  <a:xfrm rot="5400000">
                    <a:off x="2330204" y="4341497"/>
                    <a:ext cx="47490" cy="220415"/>
                  </a:xfrm>
                  <a:prstGeom prst="rect">
                    <a:avLst/>
                  </a:prstGeom>
                  <a:solidFill>
                    <a:srgbClr val="CC8F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Trebuchet MS" pitchFamily="34" charset="0"/>
                    </a:endParaRPr>
                  </a:p>
                </p:txBody>
              </p:sp>
              <p:sp>
                <p:nvSpPr>
                  <p:cNvPr id="321" name="Rectangle 299"/>
                  <p:cNvSpPr>
                    <a:spLocks noChangeArrowheads="1"/>
                  </p:cNvSpPr>
                  <p:nvPr/>
                </p:nvSpPr>
                <p:spPr bwMode="auto">
                  <a:xfrm rot="5400000">
                    <a:off x="2330204" y="5421887"/>
                    <a:ext cx="47490" cy="220415"/>
                  </a:xfrm>
                  <a:prstGeom prst="rect">
                    <a:avLst/>
                  </a:prstGeom>
                  <a:solidFill>
                    <a:srgbClr val="CC8F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Trebuchet MS" pitchFamily="34" charset="0"/>
                    </a:endParaRPr>
                  </a:p>
                </p:txBody>
              </p:sp>
              <p:sp>
                <p:nvSpPr>
                  <p:cNvPr id="322" name="Rectangle 300"/>
                  <p:cNvSpPr>
                    <a:spLocks noChangeArrowheads="1"/>
                  </p:cNvSpPr>
                  <p:nvPr/>
                </p:nvSpPr>
                <p:spPr bwMode="auto">
                  <a:xfrm rot="5400000">
                    <a:off x="2330204" y="4258390"/>
                    <a:ext cx="47490" cy="220415"/>
                  </a:xfrm>
                  <a:prstGeom prst="rect">
                    <a:avLst/>
                  </a:prstGeom>
                  <a:solidFill>
                    <a:srgbClr val="CC8F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Trebuchet MS" pitchFamily="34" charset="0"/>
                    </a:endParaRPr>
                  </a:p>
                </p:txBody>
              </p:sp>
              <p:sp>
                <p:nvSpPr>
                  <p:cNvPr id="323" name="Rectangle 301"/>
                  <p:cNvSpPr>
                    <a:spLocks noChangeArrowheads="1"/>
                  </p:cNvSpPr>
                  <p:nvPr/>
                </p:nvSpPr>
                <p:spPr bwMode="auto">
                  <a:xfrm rot="5400000">
                    <a:off x="2330204" y="5338780"/>
                    <a:ext cx="47490" cy="220415"/>
                  </a:xfrm>
                  <a:prstGeom prst="rect">
                    <a:avLst/>
                  </a:prstGeom>
                  <a:solidFill>
                    <a:srgbClr val="CC8F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Trebuchet MS" pitchFamily="34" charset="0"/>
                    </a:endParaRPr>
                  </a:p>
                </p:txBody>
              </p:sp>
              <p:sp>
                <p:nvSpPr>
                  <p:cNvPr id="324" name="Freeform 427"/>
                  <p:cNvSpPr>
                    <a:spLocks/>
                  </p:cNvSpPr>
                  <p:nvPr/>
                </p:nvSpPr>
                <p:spPr bwMode="auto">
                  <a:xfrm rot="5400000">
                    <a:off x="2695143" y="4020779"/>
                    <a:ext cx="516450" cy="523485"/>
                  </a:xfrm>
                  <a:custGeom>
                    <a:avLst/>
                    <a:gdLst>
                      <a:gd name="T0" fmla="*/ 2147483647 w 871"/>
                      <a:gd name="T1" fmla="*/ 2147483647 h 756"/>
                      <a:gd name="T2" fmla="*/ 2147483647 w 871"/>
                      <a:gd name="T3" fmla="*/ 2147483647 h 756"/>
                      <a:gd name="T4" fmla="*/ 2147483647 w 871"/>
                      <a:gd name="T5" fmla="*/ 2147483647 h 756"/>
                      <a:gd name="T6" fmla="*/ 2147483647 w 871"/>
                      <a:gd name="T7" fmla="*/ 2147483647 h 756"/>
                      <a:gd name="T8" fmla="*/ 2147483647 w 871"/>
                      <a:gd name="T9" fmla="*/ 2147483647 h 756"/>
                      <a:gd name="T10" fmla="*/ 2147483647 w 871"/>
                      <a:gd name="T11" fmla="*/ 2147483647 h 756"/>
                      <a:gd name="T12" fmla="*/ 2147483647 w 871"/>
                      <a:gd name="T13" fmla="*/ 2147483647 h 756"/>
                      <a:gd name="T14" fmla="*/ 2147483647 w 871"/>
                      <a:gd name="T15" fmla="*/ 2147483647 h 756"/>
                      <a:gd name="T16" fmla="*/ 2147483647 w 871"/>
                      <a:gd name="T17" fmla="*/ 2147483647 h 756"/>
                      <a:gd name="T18" fmla="*/ 2147483647 w 871"/>
                      <a:gd name="T19" fmla="*/ 0 h 756"/>
                      <a:gd name="T20" fmla="*/ 2147483647 w 871"/>
                      <a:gd name="T21" fmla="*/ 0 h 756"/>
                      <a:gd name="T22" fmla="*/ 2147483647 w 871"/>
                      <a:gd name="T23" fmla="*/ 0 h 756"/>
                      <a:gd name="T24" fmla="*/ 2147483647 w 871"/>
                      <a:gd name="T25" fmla="*/ 0 h 756"/>
                      <a:gd name="T26" fmla="*/ 0 w 871"/>
                      <a:gd name="T27" fmla="*/ 2147483647 h 756"/>
                      <a:gd name="T28" fmla="*/ 0 w 871"/>
                      <a:gd name="T29" fmla="*/ 2147483647 h 756"/>
                      <a:gd name="T30" fmla="*/ 0 w 871"/>
                      <a:gd name="T31" fmla="*/ 2147483647 h 756"/>
                      <a:gd name="T32" fmla="*/ 0 w 871"/>
                      <a:gd name="T33" fmla="*/ 2147483647 h 756"/>
                      <a:gd name="T34" fmla="*/ 0 w 871"/>
                      <a:gd name="T35" fmla="*/ 2147483647 h 756"/>
                      <a:gd name="T36" fmla="*/ 0 w 871"/>
                      <a:gd name="T37" fmla="*/ 2147483647 h 756"/>
                      <a:gd name="T38" fmla="*/ 2147483647 w 871"/>
                      <a:gd name="T39" fmla="*/ 2147483647 h 756"/>
                      <a:gd name="T40" fmla="*/ 2147483647 w 871"/>
                      <a:gd name="T41" fmla="*/ 2147483647 h 75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871"/>
                      <a:gd name="T64" fmla="*/ 0 h 756"/>
                      <a:gd name="T65" fmla="*/ 871 w 871"/>
                      <a:gd name="T66" fmla="*/ 756 h 75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871" h="756">
                        <a:moveTo>
                          <a:pt x="12" y="756"/>
                        </a:moveTo>
                        <a:lnTo>
                          <a:pt x="860" y="756"/>
                        </a:lnTo>
                        <a:lnTo>
                          <a:pt x="871" y="756"/>
                        </a:lnTo>
                        <a:lnTo>
                          <a:pt x="871" y="743"/>
                        </a:lnTo>
                        <a:lnTo>
                          <a:pt x="871" y="25"/>
                        </a:lnTo>
                        <a:lnTo>
                          <a:pt x="871" y="13"/>
                        </a:lnTo>
                        <a:lnTo>
                          <a:pt x="860" y="0"/>
                        </a:lnTo>
                        <a:lnTo>
                          <a:pt x="12" y="0"/>
                        </a:lnTo>
                        <a:lnTo>
                          <a:pt x="0" y="13"/>
                        </a:lnTo>
                        <a:lnTo>
                          <a:pt x="0" y="25"/>
                        </a:lnTo>
                        <a:lnTo>
                          <a:pt x="0" y="743"/>
                        </a:lnTo>
                        <a:lnTo>
                          <a:pt x="0" y="756"/>
                        </a:lnTo>
                        <a:lnTo>
                          <a:pt x="12" y="756"/>
                        </a:lnTo>
                        <a:close/>
                      </a:path>
                    </a:pathLst>
                  </a:custGeom>
                  <a:solidFill>
                    <a:srgbClr val="2B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25" name="Freeform 427"/>
                  <p:cNvSpPr>
                    <a:spLocks/>
                  </p:cNvSpPr>
                  <p:nvPr/>
                </p:nvSpPr>
                <p:spPr bwMode="auto">
                  <a:xfrm rot="5400000">
                    <a:off x="2698018" y="4811533"/>
                    <a:ext cx="516450" cy="523485"/>
                  </a:xfrm>
                  <a:custGeom>
                    <a:avLst/>
                    <a:gdLst>
                      <a:gd name="T0" fmla="*/ 2147483647 w 871"/>
                      <a:gd name="T1" fmla="*/ 2147483647 h 756"/>
                      <a:gd name="T2" fmla="*/ 2147483647 w 871"/>
                      <a:gd name="T3" fmla="*/ 2147483647 h 756"/>
                      <a:gd name="T4" fmla="*/ 2147483647 w 871"/>
                      <a:gd name="T5" fmla="*/ 2147483647 h 756"/>
                      <a:gd name="T6" fmla="*/ 2147483647 w 871"/>
                      <a:gd name="T7" fmla="*/ 2147483647 h 756"/>
                      <a:gd name="T8" fmla="*/ 2147483647 w 871"/>
                      <a:gd name="T9" fmla="*/ 2147483647 h 756"/>
                      <a:gd name="T10" fmla="*/ 2147483647 w 871"/>
                      <a:gd name="T11" fmla="*/ 2147483647 h 756"/>
                      <a:gd name="T12" fmla="*/ 2147483647 w 871"/>
                      <a:gd name="T13" fmla="*/ 2147483647 h 756"/>
                      <a:gd name="T14" fmla="*/ 2147483647 w 871"/>
                      <a:gd name="T15" fmla="*/ 2147483647 h 756"/>
                      <a:gd name="T16" fmla="*/ 2147483647 w 871"/>
                      <a:gd name="T17" fmla="*/ 2147483647 h 756"/>
                      <a:gd name="T18" fmla="*/ 2147483647 w 871"/>
                      <a:gd name="T19" fmla="*/ 0 h 756"/>
                      <a:gd name="T20" fmla="*/ 2147483647 w 871"/>
                      <a:gd name="T21" fmla="*/ 0 h 756"/>
                      <a:gd name="T22" fmla="*/ 2147483647 w 871"/>
                      <a:gd name="T23" fmla="*/ 0 h 756"/>
                      <a:gd name="T24" fmla="*/ 2147483647 w 871"/>
                      <a:gd name="T25" fmla="*/ 0 h 756"/>
                      <a:gd name="T26" fmla="*/ 0 w 871"/>
                      <a:gd name="T27" fmla="*/ 2147483647 h 756"/>
                      <a:gd name="T28" fmla="*/ 0 w 871"/>
                      <a:gd name="T29" fmla="*/ 2147483647 h 756"/>
                      <a:gd name="T30" fmla="*/ 0 w 871"/>
                      <a:gd name="T31" fmla="*/ 2147483647 h 756"/>
                      <a:gd name="T32" fmla="*/ 0 w 871"/>
                      <a:gd name="T33" fmla="*/ 2147483647 h 756"/>
                      <a:gd name="T34" fmla="*/ 0 w 871"/>
                      <a:gd name="T35" fmla="*/ 2147483647 h 756"/>
                      <a:gd name="T36" fmla="*/ 0 w 871"/>
                      <a:gd name="T37" fmla="*/ 2147483647 h 756"/>
                      <a:gd name="T38" fmla="*/ 2147483647 w 871"/>
                      <a:gd name="T39" fmla="*/ 2147483647 h 756"/>
                      <a:gd name="T40" fmla="*/ 2147483647 w 871"/>
                      <a:gd name="T41" fmla="*/ 2147483647 h 75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871"/>
                      <a:gd name="T64" fmla="*/ 0 h 756"/>
                      <a:gd name="T65" fmla="*/ 871 w 871"/>
                      <a:gd name="T66" fmla="*/ 756 h 75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871" h="756">
                        <a:moveTo>
                          <a:pt x="12" y="756"/>
                        </a:moveTo>
                        <a:lnTo>
                          <a:pt x="860" y="756"/>
                        </a:lnTo>
                        <a:lnTo>
                          <a:pt x="871" y="756"/>
                        </a:lnTo>
                        <a:lnTo>
                          <a:pt x="871" y="743"/>
                        </a:lnTo>
                        <a:lnTo>
                          <a:pt x="871" y="25"/>
                        </a:lnTo>
                        <a:lnTo>
                          <a:pt x="871" y="13"/>
                        </a:lnTo>
                        <a:lnTo>
                          <a:pt x="860" y="0"/>
                        </a:lnTo>
                        <a:lnTo>
                          <a:pt x="12" y="0"/>
                        </a:lnTo>
                        <a:lnTo>
                          <a:pt x="0" y="13"/>
                        </a:lnTo>
                        <a:lnTo>
                          <a:pt x="0" y="25"/>
                        </a:lnTo>
                        <a:lnTo>
                          <a:pt x="0" y="743"/>
                        </a:lnTo>
                        <a:lnTo>
                          <a:pt x="0" y="756"/>
                        </a:lnTo>
                        <a:lnTo>
                          <a:pt x="12" y="756"/>
                        </a:lnTo>
                        <a:close/>
                      </a:path>
                    </a:pathLst>
                  </a:custGeom>
                  <a:solidFill>
                    <a:srgbClr val="2B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26" name="Freeform 427"/>
                  <p:cNvSpPr>
                    <a:spLocks/>
                  </p:cNvSpPr>
                  <p:nvPr/>
                </p:nvSpPr>
                <p:spPr bwMode="auto">
                  <a:xfrm rot="5400000">
                    <a:off x="2795283" y="3472066"/>
                    <a:ext cx="263986" cy="287269"/>
                  </a:xfrm>
                  <a:custGeom>
                    <a:avLst/>
                    <a:gdLst>
                      <a:gd name="T0" fmla="*/ 2147483647 w 871"/>
                      <a:gd name="T1" fmla="*/ 2147483647 h 756"/>
                      <a:gd name="T2" fmla="*/ 2147483647 w 871"/>
                      <a:gd name="T3" fmla="*/ 2147483647 h 756"/>
                      <a:gd name="T4" fmla="*/ 2147483647 w 871"/>
                      <a:gd name="T5" fmla="*/ 2147483647 h 756"/>
                      <a:gd name="T6" fmla="*/ 2147483647 w 871"/>
                      <a:gd name="T7" fmla="*/ 2147483647 h 756"/>
                      <a:gd name="T8" fmla="*/ 2147483647 w 871"/>
                      <a:gd name="T9" fmla="*/ 2147483647 h 756"/>
                      <a:gd name="T10" fmla="*/ 2147483647 w 871"/>
                      <a:gd name="T11" fmla="*/ 2147483647 h 756"/>
                      <a:gd name="T12" fmla="*/ 2147483647 w 871"/>
                      <a:gd name="T13" fmla="*/ 2147483647 h 756"/>
                      <a:gd name="T14" fmla="*/ 2147483647 w 871"/>
                      <a:gd name="T15" fmla="*/ 2147483647 h 756"/>
                      <a:gd name="T16" fmla="*/ 2147483647 w 871"/>
                      <a:gd name="T17" fmla="*/ 2147483647 h 756"/>
                      <a:gd name="T18" fmla="*/ 2147483647 w 871"/>
                      <a:gd name="T19" fmla="*/ 0 h 756"/>
                      <a:gd name="T20" fmla="*/ 2147483647 w 871"/>
                      <a:gd name="T21" fmla="*/ 0 h 756"/>
                      <a:gd name="T22" fmla="*/ 2147483647 w 871"/>
                      <a:gd name="T23" fmla="*/ 0 h 756"/>
                      <a:gd name="T24" fmla="*/ 2147483647 w 871"/>
                      <a:gd name="T25" fmla="*/ 0 h 756"/>
                      <a:gd name="T26" fmla="*/ 0 w 871"/>
                      <a:gd name="T27" fmla="*/ 2147483647 h 756"/>
                      <a:gd name="T28" fmla="*/ 0 w 871"/>
                      <a:gd name="T29" fmla="*/ 2147483647 h 756"/>
                      <a:gd name="T30" fmla="*/ 0 w 871"/>
                      <a:gd name="T31" fmla="*/ 2147483647 h 756"/>
                      <a:gd name="T32" fmla="*/ 0 w 871"/>
                      <a:gd name="T33" fmla="*/ 2147483647 h 756"/>
                      <a:gd name="T34" fmla="*/ 0 w 871"/>
                      <a:gd name="T35" fmla="*/ 2147483647 h 756"/>
                      <a:gd name="T36" fmla="*/ 0 w 871"/>
                      <a:gd name="T37" fmla="*/ 2147483647 h 756"/>
                      <a:gd name="T38" fmla="*/ 2147483647 w 871"/>
                      <a:gd name="T39" fmla="*/ 2147483647 h 756"/>
                      <a:gd name="T40" fmla="*/ 2147483647 w 871"/>
                      <a:gd name="T41" fmla="*/ 2147483647 h 75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871"/>
                      <a:gd name="T64" fmla="*/ 0 h 756"/>
                      <a:gd name="T65" fmla="*/ 871 w 871"/>
                      <a:gd name="T66" fmla="*/ 756 h 75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871" h="756">
                        <a:moveTo>
                          <a:pt x="12" y="756"/>
                        </a:moveTo>
                        <a:lnTo>
                          <a:pt x="860" y="756"/>
                        </a:lnTo>
                        <a:lnTo>
                          <a:pt x="871" y="756"/>
                        </a:lnTo>
                        <a:lnTo>
                          <a:pt x="871" y="743"/>
                        </a:lnTo>
                        <a:lnTo>
                          <a:pt x="871" y="25"/>
                        </a:lnTo>
                        <a:lnTo>
                          <a:pt x="871" y="13"/>
                        </a:lnTo>
                        <a:lnTo>
                          <a:pt x="860" y="0"/>
                        </a:lnTo>
                        <a:lnTo>
                          <a:pt x="12" y="0"/>
                        </a:lnTo>
                        <a:lnTo>
                          <a:pt x="0" y="13"/>
                        </a:lnTo>
                        <a:lnTo>
                          <a:pt x="0" y="25"/>
                        </a:lnTo>
                        <a:lnTo>
                          <a:pt x="0" y="743"/>
                        </a:lnTo>
                        <a:lnTo>
                          <a:pt x="0" y="756"/>
                        </a:lnTo>
                        <a:lnTo>
                          <a:pt x="12" y="756"/>
                        </a:lnTo>
                        <a:close/>
                      </a:path>
                    </a:pathLst>
                  </a:custGeom>
                  <a:solidFill>
                    <a:srgbClr val="2B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27" name="Freeform 427"/>
                  <p:cNvSpPr>
                    <a:spLocks/>
                  </p:cNvSpPr>
                  <p:nvPr/>
                </p:nvSpPr>
                <p:spPr bwMode="auto">
                  <a:xfrm rot="5400000">
                    <a:off x="2581700" y="2673591"/>
                    <a:ext cx="263986" cy="256707"/>
                  </a:xfrm>
                  <a:custGeom>
                    <a:avLst/>
                    <a:gdLst>
                      <a:gd name="T0" fmla="*/ 2147483647 w 871"/>
                      <a:gd name="T1" fmla="*/ 2147483647 h 756"/>
                      <a:gd name="T2" fmla="*/ 2147483647 w 871"/>
                      <a:gd name="T3" fmla="*/ 2147483647 h 756"/>
                      <a:gd name="T4" fmla="*/ 2147483647 w 871"/>
                      <a:gd name="T5" fmla="*/ 2147483647 h 756"/>
                      <a:gd name="T6" fmla="*/ 2147483647 w 871"/>
                      <a:gd name="T7" fmla="*/ 2147483647 h 756"/>
                      <a:gd name="T8" fmla="*/ 2147483647 w 871"/>
                      <a:gd name="T9" fmla="*/ 2147483647 h 756"/>
                      <a:gd name="T10" fmla="*/ 2147483647 w 871"/>
                      <a:gd name="T11" fmla="*/ 2147483647 h 756"/>
                      <a:gd name="T12" fmla="*/ 2147483647 w 871"/>
                      <a:gd name="T13" fmla="*/ 2147483647 h 756"/>
                      <a:gd name="T14" fmla="*/ 2147483647 w 871"/>
                      <a:gd name="T15" fmla="*/ 2147483647 h 756"/>
                      <a:gd name="T16" fmla="*/ 2147483647 w 871"/>
                      <a:gd name="T17" fmla="*/ 2147483647 h 756"/>
                      <a:gd name="T18" fmla="*/ 2147483647 w 871"/>
                      <a:gd name="T19" fmla="*/ 0 h 756"/>
                      <a:gd name="T20" fmla="*/ 2147483647 w 871"/>
                      <a:gd name="T21" fmla="*/ 0 h 756"/>
                      <a:gd name="T22" fmla="*/ 2147483647 w 871"/>
                      <a:gd name="T23" fmla="*/ 0 h 756"/>
                      <a:gd name="T24" fmla="*/ 2147483647 w 871"/>
                      <a:gd name="T25" fmla="*/ 0 h 756"/>
                      <a:gd name="T26" fmla="*/ 0 w 871"/>
                      <a:gd name="T27" fmla="*/ 2147483647 h 756"/>
                      <a:gd name="T28" fmla="*/ 0 w 871"/>
                      <a:gd name="T29" fmla="*/ 2147483647 h 756"/>
                      <a:gd name="T30" fmla="*/ 0 w 871"/>
                      <a:gd name="T31" fmla="*/ 2147483647 h 756"/>
                      <a:gd name="T32" fmla="*/ 0 w 871"/>
                      <a:gd name="T33" fmla="*/ 2147483647 h 756"/>
                      <a:gd name="T34" fmla="*/ 0 w 871"/>
                      <a:gd name="T35" fmla="*/ 2147483647 h 756"/>
                      <a:gd name="T36" fmla="*/ 0 w 871"/>
                      <a:gd name="T37" fmla="*/ 2147483647 h 756"/>
                      <a:gd name="T38" fmla="*/ 2147483647 w 871"/>
                      <a:gd name="T39" fmla="*/ 2147483647 h 756"/>
                      <a:gd name="T40" fmla="*/ 2147483647 w 871"/>
                      <a:gd name="T41" fmla="*/ 2147483647 h 75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871"/>
                      <a:gd name="T64" fmla="*/ 0 h 756"/>
                      <a:gd name="T65" fmla="*/ 871 w 871"/>
                      <a:gd name="T66" fmla="*/ 756 h 75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871" h="756">
                        <a:moveTo>
                          <a:pt x="12" y="756"/>
                        </a:moveTo>
                        <a:lnTo>
                          <a:pt x="860" y="756"/>
                        </a:lnTo>
                        <a:lnTo>
                          <a:pt x="871" y="756"/>
                        </a:lnTo>
                        <a:lnTo>
                          <a:pt x="871" y="743"/>
                        </a:lnTo>
                        <a:lnTo>
                          <a:pt x="871" y="25"/>
                        </a:lnTo>
                        <a:lnTo>
                          <a:pt x="871" y="13"/>
                        </a:lnTo>
                        <a:lnTo>
                          <a:pt x="860" y="0"/>
                        </a:lnTo>
                        <a:lnTo>
                          <a:pt x="12" y="0"/>
                        </a:lnTo>
                        <a:lnTo>
                          <a:pt x="0" y="13"/>
                        </a:lnTo>
                        <a:lnTo>
                          <a:pt x="0" y="25"/>
                        </a:lnTo>
                        <a:lnTo>
                          <a:pt x="0" y="743"/>
                        </a:lnTo>
                        <a:lnTo>
                          <a:pt x="0" y="756"/>
                        </a:lnTo>
                        <a:lnTo>
                          <a:pt x="12" y="756"/>
                        </a:lnTo>
                        <a:close/>
                      </a:path>
                    </a:pathLst>
                  </a:custGeom>
                  <a:solidFill>
                    <a:srgbClr val="2B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328" name="Freeform 427"/>
                  <p:cNvSpPr>
                    <a:spLocks/>
                  </p:cNvSpPr>
                  <p:nvPr/>
                </p:nvSpPr>
                <p:spPr bwMode="auto">
                  <a:xfrm rot="5400000">
                    <a:off x="3139541" y="2670716"/>
                    <a:ext cx="263986" cy="256707"/>
                  </a:xfrm>
                  <a:custGeom>
                    <a:avLst/>
                    <a:gdLst>
                      <a:gd name="T0" fmla="*/ 2147483647 w 871"/>
                      <a:gd name="T1" fmla="*/ 2147483647 h 756"/>
                      <a:gd name="T2" fmla="*/ 2147483647 w 871"/>
                      <a:gd name="T3" fmla="*/ 2147483647 h 756"/>
                      <a:gd name="T4" fmla="*/ 2147483647 w 871"/>
                      <a:gd name="T5" fmla="*/ 2147483647 h 756"/>
                      <a:gd name="T6" fmla="*/ 2147483647 w 871"/>
                      <a:gd name="T7" fmla="*/ 2147483647 h 756"/>
                      <a:gd name="T8" fmla="*/ 2147483647 w 871"/>
                      <a:gd name="T9" fmla="*/ 2147483647 h 756"/>
                      <a:gd name="T10" fmla="*/ 2147483647 w 871"/>
                      <a:gd name="T11" fmla="*/ 2147483647 h 756"/>
                      <a:gd name="T12" fmla="*/ 2147483647 w 871"/>
                      <a:gd name="T13" fmla="*/ 2147483647 h 756"/>
                      <a:gd name="T14" fmla="*/ 2147483647 w 871"/>
                      <a:gd name="T15" fmla="*/ 2147483647 h 756"/>
                      <a:gd name="T16" fmla="*/ 2147483647 w 871"/>
                      <a:gd name="T17" fmla="*/ 2147483647 h 756"/>
                      <a:gd name="T18" fmla="*/ 2147483647 w 871"/>
                      <a:gd name="T19" fmla="*/ 0 h 756"/>
                      <a:gd name="T20" fmla="*/ 2147483647 w 871"/>
                      <a:gd name="T21" fmla="*/ 0 h 756"/>
                      <a:gd name="T22" fmla="*/ 2147483647 w 871"/>
                      <a:gd name="T23" fmla="*/ 0 h 756"/>
                      <a:gd name="T24" fmla="*/ 2147483647 w 871"/>
                      <a:gd name="T25" fmla="*/ 0 h 756"/>
                      <a:gd name="T26" fmla="*/ 0 w 871"/>
                      <a:gd name="T27" fmla="*/ 2147483647 h 756"/>
                      <a:gd name="T28" fmla="*/ 0 w 871"/>
                      <a:gd name="T29" fmla="*/ 2147483647 h 756"/>
                      <a:gd name="T30" fmla="*/ 0 w 871"/>
                      <a:gd name="T31" fmla="*/ 2147483647 h 756"/>
                      <a:gd name="T32" fmla="*/ 0 w 871"/>
                      <a:gd name="T33" fmla="*/ 2147483647 h 756"/>
                      <a:gd name="T34" fmla="*/ 0 w 871"/>
                      <a:gd name="T35" fmla="*/ 2147483647 h 756"/>
                      <a:gd name="T36" fmla="*/ 0 w 871"/>
                      <a:gd name="T37" fmla="*/ 2147483647 h 756"/>
                      <a:gd name="T38" fmla="*/ 2147483647 w 871"/>
                      <a:gd name="T39" fmla="*/ 2147483647 h 756"/>
                      <a:gd name="T40" fmla="*/ 2147483647 w 871"/>
                      <a:gd name="T41" fmla="*/ 2147483647 h 75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871"/>
                      <a:gd name="T64" fmla="*/ 0 h 756"/>
                      <a:gd name="T65" fmla="*/ 871 w 871"/>
                      <a:gd name="T66" fmla="*/ 756 h 75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871" h="756">
                        <a:moveTo>
                          <a:pt x="12" y="756"/>
                        </a:moveTo>
                        <a:lnTo>
                          <a:pt x="860" y="756"/>
                        </a:lnTo>
                        <a:lnTo>
                          <a:pt x="871" y="756"/>
                        </a:lnTo>
                        <a:lnTo>
                          <a:pt x="871" y="743"/>
                        </a:lnTo>
                        <a:lnTo>
                          <a:pt x="871" y="25"/>
                        </a:lnTo>
                        <a:lnTo>
                          <a:pt x="871" y="13"/>
                        </a:lnTo>
                        <a:lnTo>
                          <a:pt x="860" y="0"/>
                        </a:lnTo>
                        <a:lnTo>
                          <a:pt x="12" y="0"/>
                        </a:lnTo>
                        <a:lnTo>
                          <a:pt x="0" y="13"/>
                        </a:lnTo>
                        <a:lnTo>
                          <a:pt x="0" y="25"/>
                        </a:lnTo>
                        <a:lnTo>
                          <a:pt x="0" y="743"/>
                        </a:lnTo>
                        <a:lnTo>
                          <a:pt x="0" y="756"/>
                        </a:lnTo>
                        <a:lnTo>
                          <a:pt x="12" y="756"/>
                        </a:lnTo>
                        <a:close/>
                      </a:path>
                    </a:pathLst>
                  </a:custGeom>
                  <a:solidFill>
                    <a:srgbClr val="2B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cxnSp>
            <p:nvCxnSpPr>
              <p:cNvPr id="271" name="Straight Connector 270"/>
              <p:cNvCxnSpPr/>
              <p:nvPr/>
            </p:nvCxnSpPr>
            <p:spPr>
              <a:xfrm rot="10800000" flipH="1" flipV="1">
                <a:off x="1349380" y="1820189"/>
                <a:ext cx="711199" cy="26814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2" name="Straight Connector 271"/>
              <p:cNvCxnSpPr/>
              <p:nvPr/>
            </p:nvCxnSpPr>
            <p:spPr>
              <a:xfrm flipV="1">
                <a:off x="1406530" y="2088333"/>
                <a:ext cx="654050" cy="460127"/>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3" name="Straight Connector 272"/>
              <p:cNvCxnSpPr/>
              <p:nvPr/>
            </p:nvCxnSpPr>
            <p:spPr>
              <a:xfrm>
                <a:off x="2360617" y="2115305"/>
                <a:ext cx="552450" cy="3173"/>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274" name="Picture 57"/>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817616" y="1968077"/>
                <a:ext cx="723900" cy="301625"/>
              </a:xfrm>
              <a:prstGeom prst="rect">
                <a:avLst/>
              </a:prstGeom>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275" name="TextBox 295"/>
              <p:cNvSpPr txBox="1">
                <a:spLocks noChangeArrowheads="1"/>
              </p:cNvSpPr>
              <p:nvPr/>
            </p:nvSpPr>
            <p:spPr bwMode="auto">
              <a:xfrm>
                <a:off x="185745" y="2770498"/>
                <a:ext cx="2057933" cy="615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eaLnBrk="1" hangingPunct="1"/>
                <a:r>
                  <a:rPr lang="en-US" sz="1200" dirty="0">
                    <a:latin typeface="Trebuchet MS" pitchFamily="34" charset="0"/>
                  </a:rPr>
                  <a:t>WINDOWS SERVER 2008 x64</a:t>
                </a:r>
              </a:p>
              <a:p>
                <a:pPr algn="ctr" eaLnBrk="1" hangingPunct="1"/>
                <a:r>
                  <a:rPr lang="en-US" sz="1200" dirty="0">
                    <a:latin typeface="Trebuchet MS" pitchFamily="34" charset="0"/>
                  </a:rPr>
                  <a:t>10GbE CNA</a:t>
                </a:r>
              </a:p>
            </p:txBody>
          </p:sp>
          <p:sp>
            <p:nvSpPr>
              <p:cNvPr id="276" name="TextBox 296"/>
              <p:cNvSpPr txBox="1">
                <a:spLocks noChangeArrowheads="1"/>
              </p:cNvSpPr>
              <p:nvPr/>
            </p:nvSpPr>
            <p:spPr bwMode="auto">
              <a:xfrm>
                <a:off x="1790116" y="1312462"/>
                <a:ext cx="1034256" cy="615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eaLnBrk="1" hangingPunct="1"/>
                <a:r>
                  <a:rPr lang="en-US" sz="1200" dirty="0">
                    <a:latin typeface="Trebuchet MS" pitchFamily="34" charset="0"/>
                  </a:rPr>
                  <a:t>10G </a:t>
                </a:r>
              </a:p>
              <a:p>
                <a:pPr algn="ctr" eaLnBrk="1" hangingPunct="1"/>
                <a:r>
                  <a:rPr lang="en-US" sz="1200" dirty="0">
                    <a:latin typeface="Trebuchet MS" pitchFamily="34" charset="0"/>
                  </a:rPr>
                  <a:t>DCB SWITCH</a:t>
                </a:r>
              </a:p>
            </p:txBody>
          </p:sp>
          <p:sp>
            <p:nvSpPr>
              <p:cNvPr id="277" name="TextBox 297"/>
              <p:cNvSpPr txBox="1">
                <a:spLocks noChangeArrowheads="1"/>
              </p:cNvSpPr>
              <p:nvPr/>
            </p:nvSpPr>
            <p:spPr bwMode="auto">
              <a:xfrm>
                <a:off x="3103013" y="2488442"/>
                <a:ext cx="1087989" cy="3691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eaLnBrk="1" hangingPunct="1"/>
                <a:r>
                  <a:rPr lang="en-US" sz="1200">
                    <a:latin typeface="Trebuchet MS" pitchFamily="34" charset="0"/>
                  </a:rPr>
                  <a:t>10GbE ARRAY</a:t>
                </a:r>
              </a:p>
            </p:txBody>
          </p:sp>
          <p:sp>
            <p:nvSpPr>
              <p:cNvPr id="278" name="TextBox 298"/>
              <p:cNvSpPr txBox="1">
                <a:spLocks noChangeArrowheads="1"/>
              </p:cNvSpPr>
              <p:nvPr/>
            </p:nvSpPr>
            <p:spPr bwMode="auto">
              <a:xfrm>
                <a:off x="1458036" y="2424898"/>
                <a:ext cx="405880" cy="3281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sz="1000">
                    <a:latin typeface="Trebuchet MS" pitchFamily="34" charset="0"/>
                  </a:rPr>
                  <a:t>10G</a:t>
                </a:r>
              </a:p>
            </p:txBody>
          </p:sp>
          <p:sp>
            <p:nvSpPr>
              <p:cNvPr id="279" name="TextBox 299"/>
              <p:cNvSpPr txBox="1">
                <a:spLocks noChangeArrowheads="1"/>
              </p:cNvSpPr>
              <p:nvPr/>
            </p:nvSpPr>
            <p:spPr bwMode="auto">
              <a:xfrm>
                <a:off x="2472521" y="2226863"/>
                <a:ext cx="405880" cy="3281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sz="1000">
                    <a:latin typeface="Trebuchet MS" pitchFamily="34" charset="0"/>
                  </a:rPr>
                  <a:t>10G</a:t>
                </a:r>
              </a:p>
            </p:txBody>
          </p:sp>
          <p:sp>
            <p:nvSpPr>
              <p:cNvPr id="280" name="TextBox 300"/>
              <p:cNvSpPr txBox="1">
                <a:spLocks noChangeArrowheads="1"/>
              </p:cNvSpPr>
              <p:nvPr/>
            </p:nvSpPr>
            <p:spPr bwMode="auto">
              <a:xfrm>
                <a:off x="1292130" y="1899317"/>
                <a:ext cx="405880" cy="3281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sz="1000">
                    <a:latin typeface="Trebuchet MS" pitchFamily="34" charset="0"/>
                  </a:rPr>
                  <a:t>10G</a:t>
                </a:r>
              </a:p>
            </p:txBody>
          </p:sp>
          <p:sp>
            <p:nvSpPr>
              <p:cNvPr id="281" name="Freeform 280"/>
              <p:cNvSpPr/>
              <p:nvPr/>
            </p:nvSpPr>
            <p:spPr>
              <a:xfrm>
                <a:off x="2401892" y="2183531"/>
                <a:ext cx="273050" cy="628312"/>
              </a:xfrm>
              <a:custGeom>
                <a:avLst/>
                <a:gdLst>
                  <a:gd name="connsiteX0" fmla="*/ 245660 w 272955"/>
                  <a:gd name="connsiteY0" fmla="*/ 0 h 627797"/>
                  <a:gd name="connsiteX1" fmla="*/ 0 w 272955"/>
                  <a:gd name="connsiteY1" fmla="*/ 341194 h 627797"/>
                  <a:gd name="connsiteX2" fmla="*/ 245660 w 272955"/>
                  <a:gd name="connsiteY2" fmla="*/ 341194 h 627797"/>
                  <a:gd name="connsiteX3" fmla="*/ 163773 w 272955"/>
                  <a:gd name="connsiteY3" fmla="*/ 627797 h 627797"/>
                </a:gdLst>
                <a:ahLst/>
                <a:cxnLst>
                  <a:cxn ang="0">
                    <a:pos x="connsiteX0" y="connsiteY0"/>
                  </a:cxn>
                  <a:cxn ang="0">
                    <a:pos x="connsiteX1" y="connsiteY1"/>
                  </a:cxn>
                  <a:cxn ang="0">
                    <a:pos x="connsiteX2" y="connsiteY2"/>
                  </a:cxn>
                  <a:cxn ang="0">
                    <a:pos x="connsiteX3" y="connsiteY3"/>
                  </a:cxn>
                </a:cxnLst>
                <a:rect l="l" t="t" r="r" b="b"/>
                <a:pathLst>
                  <a:path w="272955" h="627797">
                    <a:moveTo>
                      <a:pt x="245660" y="0"/>
                    </a:moveTo>
                    <a:cubicBezTo>
                      <a:pt x="122830" y="142164"/>
                      <a:pt x="0" y="284328"/>
                      <a:pt x="0" y="341194"/>
                    </a:cubicBezTo>
                    <a:cubicBezTo>
                      <a:pt x="0" y="398060"/>
                      <a:pt x="218365" y="293427"/>
                      <a:pt x="245660" y="341194"/>
                    </a:cubicBezTo>
                    <a:cubicBezTo>
                      <a:pt x="272955" y="388961"/>
                      <a:pt x="218364" y="508379"/>
                      <a:pt x="163773" y="627797"/>
                    </a:cubicBezTo>
                  </a:path>
                </a:pathLst>
              </a:custGeom>
              <a:ln w="28575">
                <a:solidFill>
                  <a:srgbClr val="04FC3F"/>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latin typeface="Trebuchet MS" pitchFamily="34" charset="0"/>
                </a:endParaRPr>
              </a:p>
            </p:txBody>
          </p:sp>
          <p:sp>
            <p:nvSpPr>
              <p:cNvPr id="282" name="TextBox 302"/>
              <p:cNvSpPr txBox="1">
                <a:spLocks noChangeArrowheads="1"/>
              </p:cNvSpPr>
              <p:nvPr/>
            </p:nvSpPr>
            <p:spPr bwMode="auto">
              <a:xfrm>
                <a:off x="2213458" y="2770639"/>
                <a:ext cx="873956" cy="6152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eaLnBrk="1" hangingPunct="1"/>
                <a:r>
                  <a:rPr lang="en-US" sz="1200" dirty="0">
                    <a:solidFill>
                      <a:srgbClr val="04FC3F"/>
                    </a:solidFill>
                    <a:latin typeface="Trebuchet MS" pitchFamily="34" charset="0"/>
                  </a:rPr>
                  <a:t>DCB LINKs</a:t>
                </a:r>
              </a:p>
              <a:p>
                <a:pPr algn="ctr" eaLnBrk="1" hangingPunct="1"/>
                <a:r>
                  <a:rPr lang="en-US" sz="1200" dirty="0">
                    <a:solidFill>
                      <a:srgbClr val="04FC3F"/>
                    </a:solidFill>
                    <a:latin typeface="Trebuchet MS" pitchFamily="34" charset="0"/>
                  </a:rPr>
                  <a:t>(PFC)</a:t>
                </a:r>
              </a:p>
            </p:txBody>
          </p:sp>
        </p:grpSp>
        <p:grpSp>
          <p:nvGrpSpPr>
            <p:cNvPr id="10" name="Group 458"/>
            <p:cNvGrpSpPr>
              <a:grpSpLocks/>
            </p:cNvGrpSpPr>
            <p:nvPr/>
          </p:nvGrpSpPr>
          <p:grpSpPr bwMode="auto">
            <a:xfrm>
              <a:off x="4513270" y="1438274"/>
              <a:ext cx="4006841" cy="2073274"/>
              <a:chOff x="4512873" y="1328382"/>
              <a:chExt cx="4006814" cy="2073722"/>
            </a:xfrm>
          </p:grpSpPr>
          <p:grpSp>
            <p:nvGrpSpPr>
              <p:cNvPr id="11" name="Group 303"/>
              <p:cNvGrpSpPr>
                <a:grpSpLocks/>
              </p:cNvGrpSpPr>
              <p:nvPr/>
            </p:nvGrpSpPr>
            <p:grpSpPr bwMode="auto">
              <a:xfrm>
                <a:off x="4936394" y="1489881"/>
                <a:ext cx="879898" cy="571382"/>
                <a:chOff x="553114" y="1296537"/>
                <a:chExt cx="879898" cy="571382"/>
              </a:xfrm>
            </p:grpSpPr>
            <p:pic>
              <p:nvPicPr>
                <p:cNvPr id="222" name="Picture 2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3114" y="1296537"/>
                  <a:ext cx="361286" cy="571382"/>
                </a:xfrm>
                <a:prstGeom prst="rect">
                  <a:avLst/>
                </a:prstGeom>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grpSp>
              <p:nvGrpSpPr>
                <p:cNvPr id="12" name="Group 148"/>
                <p:cNvGrpSpPr>
                  <a:grpSpLocks/>
                </p:cNvGrpSpPr>
                <p:nvPr/>
              </p:nvGrpSpPr>
              <p:grpSpPr bwMode="auto">
                <a:xfrm rot="5400000">
                  <a:off x="948904" y="1289710"/>
                  <a:ext cx="354451" cy="613765"/>
                  <a:chOff x="2216191" y="2400743"/>
                  <a:chExt cx="1473828" cy="3908996"/>
                </a:xfrm>
              </p:grpSpPr>
              <p:sp>
                <p:nvSpPr>
                  <p:cNvPr id="224" name="Freeform 254"/>
                  <p:cNvSpPr>
                    <a:spLocks/>
                  </p:cNvSpPr>
                  <p:nvPr/>
                </p:nvSpPr>
                <p:spPr bwMode="auto">
                  <a:xfrm rot="5400000">
                    <a:off x="2842793" y="1823615"/>
                    <a:ext cx="270098" cy="1424354"/>
                  </a:xfrm>
                  <a:custGeom>
                    <a:avLst/>
                    <a:gdLst>
                      <a:gd name="T0" fmla="*/ 0 w 457"/>
                      <a:gd name="T1" fmla="*/ 0 h 4242"/>
                      <a:gd name="T2" fmla="*/ 2147483647 w 457"/>
                      <a:gd name="T3" fmla="*/ 0 h 4242"/>
                      <a:gd name="T4" fmla="*/ 2147483647 w 457"/>
                      <a:gd name="T5" fmla="*/ 2147483647 h 4242"/>
                      <a:gd name="T6" fmla="*/ 2147483647 w 457"/>
                      <a:gd name="T7" fmla="*/ 2147483647 h 4242"/>
                      <a:gd name="T8" fmla="*/ 2147483647 w 457"/>
                      <a:gd name="T9" fmla="*/ 2147483647 h 4242"/>
                      <a:gd name="T10" fmla="*/ 0 w 457"/>
                      <a:gd name="T11" fmla="*/ 2147483647 h 4242"/>
                      <a:gd name="T12" fmla="*/ 0 w 457"/>
                      <a:gd name="T13" fmla="*/ 0 h 4242"/>
                      <a:gd name="T14" fmla="*/ 0 60000 65536"/>
                      <a:gd name="T15" fmla="*/ 0 60000 65536"/>
                      <a:gd name="T16" fmla="*/ 0 60000 65536"/>
                      <a:gd name="T17" fmla="*/ 0 60000 65536"/>
                      <a:gd name="T18" fmla="*/ 0 60000 65536"/>
                      <a:gd name="T19" fmla="*/ 0 60000 65536"/>
                      <a:gd name="T20" fmla="*/ 0 60000 65536"/>
                      <a:gd name="T21" fmla="*/ 0 w 457"/>
                      <a:gd name="T22" fmla="*/ 0 h 4242"/>
                      <a:gd name="T23" fmla="*/ 457 w 457"/>
                      <a:gd name="T24" fmla="*/ 4242 h 424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57" h="4242">
                        <a:moveTo>
                          <a:pt x="0" y="0"/>
                        </a:moveTo>
                        <a:lnTo>
                          <a:pt x="457" y="0"/>
                        </a:lnTo>
                        <a:lnTo>
                          <a:pt x="457" y="4242"/>
                        </a:lnTo>
                        <a:lnTo>
                          <a:pt x="400" y="4242"/>
                        </a:lnTo>
                        <a:lnTo>
                          <a:pt x="400" y="62"/>
                        </a:lnTo>
                        <a:lnTo>
                          <a:pt x="0" y="62"/>
                        </a:lnTo>
                        <a:lnTo>
                          <a:pt x="0" y="0"/>
                        </a:lnTo>
                        <a:close/>
                      </a:path>
                    </a:pathLst>
                  </a:custGeom>
                  <a:solidFill>
                    <a:srgbClr val="C4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5" name="Rectangle 262"/>
                  <p:cNvSpPr>
                    <a:spLocks noChangeArrowheads="1"/>
                  </p:cNvSpPr>
                  <p:nvPr/>
                </p:nvSpPr>
                <p:spPr bwMode="auto">
                  <a:xfrm rot="5400000">
                    <a:off x="1169724" y="3965274"/>
                    <a:ext cx="3638898" cy="1050031"/>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Trebuchet MS" pitchFamily="34" charset="0"/>
                    </a:endParaRPr>
                  </a:p>
                </p:txBody>
              </p:sp>
              <p:sp>
                <p:nvSpPr>
                  <p:cNvPr id="226" name="Freeform 264"/>
                  <p:cNvSpPr>
                    <a:spLocks/>
                  </p:cNvSpPr>
                  <p:nvPr/>
                </p:nvSpPr>
                <p:spPr bwMode="auto">
                  <a:xfrm rot="5400000">
                    <a:off x="2265971" y="2732670"/>
                    <a:ext cx="148405" cy="179087"/>
                  </a:xfrm>
                  <a:custGeom>
                    <a:avLst/>
                    <a:gdLst>
                      <a:gd name="T0" fmla="*/ 2147483647 w 252"/>
                      <a:gd name="T1" fmla="*/ 0 h 260"/>
                      <a:gd name="T2" fmla="*/ 2147483647 w 252"/>
                      <a:gd name="T3" fmla="*/ 0 h 260"/>
                      <a:gd name="T4" fmla="*/ 2147483647 w 252"/>
                      <a:gd name="T5" fmla="*/ 0 h 260"/>
                      <a:gd name="T6" fmla="*/ 2147483647 w 252"/>
                      <a:gd name="T7" fmla="*/ 2147483647 h 260"/>
                      <a:gd name="T8" fmla="*/ 2147483647 w 252"/>
                      <a:gd name="T9" fmla="*/ 2147483647 h 260"/>
                      <a:gd name="T10" fmla="*/ 2147483647 w 252"/>
                      <a:gd name="T11" fmla="*/ 2147483647 h 260"/>
                      <a:gd name="T12" fmla="*/ 2147483647 w 252"/>
                      <a:gd name="T13" fmla="*/ 2147483647 h 260"/>
                      <a:gd name="T14" fmla="*/ 0 w 252"/>
                      <a:gd name="T15" fmla="*/ 2147483647 h 260"/>
                      <a:gd name="T16" fmla="*/ 0 w 252"/>
                      <a:gd name="T17" fmla="*/ 2147483647 h 260"/>
                      <a:gd name="T18" fmla="*/ 0 w 252"/>
                      <a:gd name="T19" fmla="*/ 2147483647 h 260"/>
                      <a:gd name="T20" fmla="*/ 2147483647 w 252"/>
                      <a:gd name="T21" fmla="*/ 2147483647 h 260"/>
                      <a:gd name="T22" fmla="*/ 2147483647 w 252"/>
                      <a:gd name="T23" fmla="*/ 2147483647 h 260"/>
                      <a:gd name="T24" fmla="*/ 2147483647 w 252"/>
                      <a:gd name="T25" fmla="*/ 2147483647 h 260"/>
                      <a:gd name="T26" fmla="*/ 2147483647 w 252"/>
                      <a:gd name="T27" fmla="*/ 2147483647 h 260"/>
                      <a:gd name="T28" fmla="*/ 2147483647 w 252"/>
                      <a:gd name="T29" fmla="*/ 2147483647 h 260"/>
                      <a:gd name="T30" fmla="*/ 2147483647 w 252"/>
                      <a:gd name="T31" fmla="*/ 2147483647 h 260"/>
                      <a:gd name="T32" fmla="*/ 2147483647 w 252"/>
                      <a:gd name="T33" fmla="*/ 2147483647 h 260"/>
                      <a:gd name="T34" fmla="*/ 2147483647 w 252"/>
                      <a:gd name="T35" fmla="*/ 2147483647 h 260"/>
                      <a:gd name="T36" fmla="*/ 2147483647 w 252"/>
                      <a:gd name="T37" fmla="*/ 2147483647 h 260"/>
                      <a:gd name="T38" fmla="*/ 2147483647 w 252"/>
                      <a:gd name="T39" fmla="*/ 2147483647 h 260"/>
                      <a:gd name="T40" fmla="*/ 2147483647 w 252"/>
                      <a:gd name="T41" fmla="*/ 2147483647 h 260"/>
                      <a:gd name="T42" fmla="*/ 2147483647 w 252"/>
                      <a:gd name="T43" fmla="*/ 2147483647 h 260"/>
                      <a:gd name="T44" fmla="*/ 2147483647 w 252"/>
                      <a:gd name="T45" fmla="*/ 2147483647 h 260"/>
                      <a:gd name="T46" fmla="*/ 2147483647 w 252"/>
                      <a:gd name="T47" fmla="*/ 2147483647 h 260"/>
                      <a:gd name="T48" fmla="*/ 2147483647 w 252"/>
                      <a:gd name="T49" fmla="*/ 2147483647 h 260"/>
                      <a:gd name="T50" fmla="*/ 2147483647 w 252"/>
                      <a:gd name="T51" fmla="*/ 2147483647 h 260"/>
                      <a:gd name="T52" fmla="*/ 2147483647 w 252"/>
                      <a:gd name="T53" fmla="*/ 2147483647 h 260"/>
                      <a:gd name="T54" fmla="*/ 2147483647 w 252"/>
                      <a:gd name="T55" fmla="*/ 2147483647 h 260"/>
                      <a:gd name="T56" fmla="*/ 2147483647 w 252"/>
                      <a:gd name="T57" fmla="*/ 2147483647 h 260"/>
                      <a:gd name="T58" fmla="*/ 2147483647 w 252"/>
                      <a:gd name="T59" fmla="*/ 2147483647 h 260"/>
                      <a:gd name="T60" fmla="*/ 2147483647 w 252"/>
                      <a:gd name="T61" fmla="*/ 0 h 260"/>
                      <a:gd name="T62" fmla="*/ 2147483647 w 252"/>
                      <a:gd name="T63" fmla="*/ 0 h 260"/>
                      <a:gd name="T64" fmla="*/ 2147483647 w 252"/>
                      <a:gd name="T65" fmla="*/ 0 h 26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52"/>
                      <a:gd name="T100" fmla="*/ 0 h 260"/>
                      <a:gd name="T101" fmla="*/ 252 w 252"/>
                      <a:gd name="T102" fmla="*/ 260 h 26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52" h="260">
                        <a:moveTo>
                          <a:pt x="125" y="0"/>
                        </a:moveTo>
                        <a:lnTo>
                          <a:pt x="103" y="0"/>
                        </a:lnTo>
                        <a:lnTo>
                          <a:pt x="80" y="0"/>
                        </a:lnTo>
                        <a:lnTo>
                          <a:pt x="57" y="12"/>
                        </a:lnTo>
                        <a:lnTo>
                          <a:pt x="34" y="37"/>
                        </a:lnTo>
                        <a:lnTo>
                          <a:pt x="23" y="50"/>
                        </a:lnTo>
                        <a:lnTo>
                          <a:pt x="11" y="75"/>
                        </a:lnTo>
                        <a:lnTo>
                          <a:pt x="0" y="99"/>
                        </a:lnTo>
                        <a:lnTo>
                          <a:pt x="0" y="124"/>
                        </a:lnTo>
                        <a:lnTo>
                          <a:pt x="0" y="160"/>
                        </a:lnTo>
                        <a:lnTo>
                          <a:pt x="11" y="185"/>
                        </a:lnTo>
                        <a:lnTo>
                          <a:pt x="23" y="198"/>
                        </a:lnTo>
                        <a:lnTo>
                          <a:pt x="34" y="223"/>
                        </a:lnTo>
                        <a:lnTo>
                          <a:pt x="57" y="235"/>
                        </a:lnTo>
                        <a:lnTo>
                          <a:pt x="80" y="247"/>
                        </a:lnTo>
                        <a:lnTo>
                          <a:pt x="103" y="260"/>
                        </a:lnTo>
                        <a:lnTo>
                          <a:pt x="125" y="260"/>
                        </a:lnTo>
                        <a:lnTo>
                          <a:pt x="148" y="260"/>
                        </a:lnTo>
                        <a:lnTo>
                          <a:pt x="171" y="247"/>
                        </a:lnTo>
                        <a:lnTo>
                          <a:pt x="194" y="235"/>
                        </a:lnTo>
                        <a:lnTo>
                          <a:pt x="218" y="223"/>
                        </a:lnTo>
                        <a:lnTo>
                          <a:pt x="229" y="198"/>
                        </a:lnTo>
                        <a:lnTo>
                          <a:pt x="241" y="185"/>
                        </a:lnTo>
                        <a:lnTo>
                          <a:pt x="241" y="160"/>
                        </a:lnTo>
                        <a:lnTo>
                          <a:pt x="252" y="124"/>
                        </a:lnTo>
                        <a:lnTo>
                          <a:pt x="241" y="99"/>
                        </a:lnTo>
                        <a:lnTo>
                          <a:pt x="241" y="75"/>
                        </a:lnTo>
                        <a:lnTo>
                          <a:pt x="229" y="50"/>
                        </a:lnTo>
                        <a:lnTo>
                          <a:pt x="218" y="37"/>
                        </a:lnTo>
                        <a:lnTo>
                          <a:pt x="194" y="12"/>
                        </a:lnTo>
                        <a:lnTo>
                          <a:pt x="171" y="0"/>
                        </a:lnTo>
                        <a:lnTo>
                          <a:pt x="148" y="0"/>
                        </a:lnTo>
                        <a:lnTo>
                          <a:pt x="12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7" name="Rectangle 266"/>
                  <p:cNvSpPr>
                    <a:spLocks noChangeArrowheads="1"/>
                  </p:cNvSpPr>
                  <p:nvPr/>
                </p:nvSpPr>
                <p:spPr bwMode="auto">
                  <a:xfrm rot="5400000">
                    <a:off x="1415609" y="4249067"/>
                    <a:ext cx="1849130" cy="247966"/>
                  </a:xfrm>
                  <a:prstGeom prst="rect">
                    <a:avLst/>
                  </a:prstGeom>
                  <a:solidFill>
                    <a:srgbClr val="A6FFB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Trebuchet MS" pitchFamily="34" charset="0"/>
                    </a:endParaRPr>
                  </a:p>
                </p:txBody>
              </p:sp>
              <p:sp>
                <p:nvSpPr>
                  <p:cNvPr id="228" name="Rectangle 267"/>
                  <p:cNvSpPr>
                    <a:spLocks noChangeArrowheads="1"/>
                  </p:cNvSpPr>
                  <p:nvPr/>
                </p:nvSpPr>
                <p:spPr bwMode="auto">
                  <a:xfrm rot="5400000">
                    <a:off x="1871213" y="5716795"/>
                    <a:ext cx="937922" cy="247966"/>
                  </a:xfrm>
                  <a:prstGeom prst="rect">
                    <a:avLst/>
                  </a:prstGeom>
                  <a:solidFill>
                    <a:srgbClr val="A6FFB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Trebuchet MS" pitchFamily="34" charset="0"/>
                    </a:endParaRPr>
                  </a:p>
                </p:txBody>
              </p:sp>
              <p:sp>
                <p:nvSpPr>
                  <p:cNvPr id="229" name="Rectangle 268"/>
                  <p:cNvSpPr>
                    <a:spLocks noChangeArrowheads="1"/>
                  </p:cNvSpPr>
                  <p:nvPr/>
                </p:nvSpPr>
                <p:spPr bwMode="auto">
                  <a:xfrm rot="5400000">
                    <a:off x="2330204" y="3394671"/>
                    <a:ext cx="47490" cy="220415"/>
                  </a:xfrm>
                  <a:prstGeom prst="rect">
                    <a:avLst/>
                  </a:prstGeom>
                  <a:solidFill>
                    <a:srgbClr val="CC8F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Trebuchet MS" pitchFamily="34" charset="0"/>
                    </a:endParaRPr>
                  </a:p>
                </p:txBody>
              </p:sp>
              <p:sp>
                <p:nvSpPr>
                  <p:cNvPr id="230" name="Rectangle 269"/>
                  <p:cNvSpPr>
                    <a:spLocks noChangeArrowheads="1"/>
                  </p:cNvSpPr>
                  <p:nvPr/>
                </p:nvSpPr>
                <p:spPr bwMode="auto">
                  <a:xfrm rot="5400000">
                    <a:off x="2325752" y="4105532"/>
                    <a:ext cx="56394" cy="220415"/>
                  </a:xfrm>
                  <a:prstGeom prst="rect">
                    <a:avLst/>
                  </a:prstGeom>
                  <a:solidFill>
                    <a:srgbClr val="CC8F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Trebuchet MS" pitchFamily="34" charset="0"/>
                    </a:endParaRPr>
                  </a:p>
                </p:txBody>
              </p:sp>
              <p:sp>
                <p:nvSpPr>
                  <p:cNvPr id="231" name="Rectangle 270"/>
                  <p:cNvSpPr>
                    <a:spLocks noChangeArrowheads="1"/>
                  </p:cNvSpPr>
                  <p:nvPr/>
                </p:nvSpPr>
                <p:spPr bwMode="auto">
                  <a:xfrm rot="5400000">
                    <a:off x="2330204" y="4026877"/>
                    <a:ext cx="47490" cy="220415"/>
                  </a:xfrm>
                  <a:prstGeom prst="rect">
                    <a:avLst/>
                  </a:prstGeom>
                  <a:solidFill>
                    <a:srgbClr val="CC8F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Trebuchet MS" pitchFamily="34" charset="0"/>
                    </a:endParaRPr>
                  </a:p>
                </p:txBody>
              </p:sp>
              <p:sp>
                <p:nvSpPr>
                  <p:cNvPr id="232" name="Rectangle 271"/>
                  <p:cNvSpPr>
                    <a:spLocks noChangeArrowheads="1"/>
                  </p:cNvSpPr>
                  <p:nvPr/>
                </p:nvSpPr>
                <p:spPr bwMode="auto">
                  <a:xfrm rot="5400000">
                    <a:off x="2330204" y="3946738"/>
                    <a:ext cx="47490" cy="220415"/>
                  </a:xfrm>
                  <a:prstGeom prst="rect">
                    <a:avLst/>
                  </a:prstGeom>
                  <a:solidFill>
                    <a:srgbClr val="CC8F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Trebuchet MS" pitchFamily="34" charset="0"/>
                    </a:endParaRPr>
                  </a:p>
                </p:txBody>
              </p:sp>
              <p:sp>
                <p:nvSpPr>
                  <p:cNvPr id="233" name="Rectangle 272"/>
                  <p:cNvSpPr>
                    <a:spLocks noChangeArrowheads="1"/>
                  </p:cNvSpPr>
                  <p:nvPr/>
                </p:nvSpPr>
                <p:spPr bwMode="auto">
                  <a:xfrm rot="5400000">
                    <a:off x="2328720" y="3871052"/>
                    <a:ext cx="50458" cy="220415"/>
                  </a:xfrm>
                  <a:prstGeom prst="rect">
                    <a:avLst/>
                  </a:prstGeom>
                  <a:solidFill>
                    <a:srgbClr val="CC8F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Trebuchet MS" pitchFamily="34" charset="0"/>
                    </a:endParaRPr>
                  </a:p>
                </p:txBody>
              </p:sp>
              <p:sp>
                <p:nvSpPr>
                  <p:cNvPr id="234" name="Rectangle 273"/>
                  <p:cNvSpPr>
                    <a:spLocks noChangeArrowheads="1"/>
                  </p:cNvSpPr>
                  <p:nvPr/>
                </p:nvSpPr>
                <p:spPr bwMode="auto">
                  <a:xfrm rot="5400000">
                    <a:off x="2330204" y="3789429"/>
                    <a:ext cx="47490" cy="220415"/>
                  </a:xfrm>
                  <a:prstGeom prst="rect">
                    <a:avLst/>
                  </a:prstGeom>
                  <a:solidFill>
                    <a:srgbClr val="CC8F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Trebuchet MS" pitchFamily="34" charset="0"/>
                    </a:endParaRPr>
                  </a:p>
                </p:txBody>
              </p:sp>
              <p:sp>
                <p:nvSpPr>
                  <p:cNvPr id="235" name="Rectangle 274"/>
                  <p:cNvSpPr>
                    <a:spLocks noChangeArrowheads="1"/>
                  </p:cNvSpPr>
                  <p:nvPr/>
                </p:nvSpPr>
                <p:spPr bwMode="auto">
                  <a:xfrm rot="5400000">
                    <a:off x="2325752" y="3710774"/>
                    <a:ext cx="56394" cy="220415"/>
                  </a:xfrm>
                  <a:prstGeom prst="rect">
                    <a:avLst/>
                  </a:prstGeom>
                  <a:solidFill>
                    <a:srgbClr val="CC8F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Trebuchet MS" pitchFamily="34" charset="0"/>
                    </a:endParaRPr>
                  </a:p>
                </p:txBody>
              </p:sp>
              <p:sp>
                <p:nvSpPr>
                  <p:cNvPr id="236" name="Rectangle 275"/>
                  <p:cNvSpPr>
                    <a:spLocks noChangeArrowheads="1"/>
                  </p:cNvSpPr>
                  <p:nvPr/>
                </p:nvSpPr>
                <p:spPr bwMode="auto">
                  <a:xfrm rot="5400000">
                    <a:off x="2330204" y="3632119"/>
                    <a:ext cx="47490" cy="220415"/>
                  </a:xfrm>
                  <a:prstGeom prst="rect">
                    <a:avLst/>
                  </a:prstGeom>
                  <a:solidFill>
                    <a:srgbClr val="CC8F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Trebuchet MS" pitchFamily="34" charset="0"/>
                    </a:endParaRPr>
                  </a:p>
                </p:txBody>
              </p:sp>
              <p:sp>
                <p:nvSpPr>
                  <p:cNvPr id="237" name="Rectangle 276"/>
                  <p:cNvSpPr>
                    <a:spLocks noChangeArrowheads="1"/>
                  </p:cNvSpPr>
                  <p:nvPr/>
                </p:nvSpPr>
                <p:spPr bwMode="auto">
                  <a:xfrm rot="5400000">
                    <a:off x="2330204" y="3551980"/>
                    <a:ext cx="47490" cy="220415"/>
                  </a:xfrm>
                  <a:prstGeom prst="rect">
                    <a:avLst/>
                  </a:prstGeom>
                  <a:solidFill>
                    <a:srgbClr val="CC8F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Trebuchet MS" pitchFamily="34" charset="0"/>
                    </a:endParaRPr>
                  </a:p>
                </p:txBody>
              </p:sp>
              <p:sp>
                <p:nvSpPr>
                  <p:cNvPr id="238" name="Rectangle 277"/>
                  <p:cNvSpPr>
                    <a:spLocks noChangeArrowheads="1"/>
                  </p:cNvSpPr>
                  <p:nvPr/>
                </p:nvSpPr>
                <p:spPr bwMode="auto">
                  <a:xfrm rot="5400000">
                    <a:off x="2330204" y="3477778"/>
                    <a:ext cx="47490" cy="220415"/>
                  </a:xfrm>
                  <a:prstGeom prst="rect">
                    <a:avLst/>
                  </a:prstGeom>
                  <a:solidFill>
                    <a:srgbClr val="CC8F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Trebuchet MS" pitchFamily="34" charset="0"/>
                    </a:endParaRPr>
                  </a:p>
                </p:txBody>
              </p:sp>
              <p:sp>
                <p:nvSpPr>
                  <p:cNvPr id="239" name="Rectangle 278"/>
                  <p:cNvSpPr>
                    <a:spLocks noChangeArrowheads="1"/>
                  </p:cNvSpPr>
                  <p:nvPr/>
                </p:nvSpPr>
                <p:spPr bwMode="auto">
                  <a:xfrm rot="5400000">
                    <a:off x="2330204" y="4184187"/>
                    <a:ext cx="47490" cy="220415"/>
                  </a:xfrm>
                  <a:prstGeom prst="rect">
                    <a:avLst/>
                  </a:prstGeom>
                  <a:solidFill>
                    <a:srgbClr val="CC8F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Trebuchet MS" pitchFamily="34" charset="0"/>
                    </a:endParaRPr>
                  </a:p>
                </p:txBody>
              </p:sp>
              <p:sp>
                <p:nvSpPr>
                  <p:cNvPr id="240" name="Rectangle 279"/>
                  <p:cNvSpPr>
                    <a:spLocks noChangeArrowheads="1"/>
                  </p:cNvSpPr>
                  <p:nvPr/>
                </p:nvSpPr>
                <p:spPr bwMode="auto">
                  <a:xfrm rot="5400000">
                    <a:off x="2330204" y="4890596"/>
                    <a:ext cx="47490" cy="220415"/>
                  </a:xfrm>
                  <a:prstGeom prst="rect">
                    <a:avLst/>
                  </a:prstGeom>
                  <a:solidFill>
                    <a:srgbClr val="CC8F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Trebuchet MS" pitchFamily="34" charset="0"/>
                    </a:endParaRPr>
                  </a:p>
                </p:txBody>
              </p:sp>
              <p:sp>
                <p:nvSpPr>
                  <p:cNvPr id="241" name="Rectangle 280"/>
                  <p:cNvSpPr>
                    <a:spLocks noChangeArrowheads="1"/>
                  </p:cNvSpPr>
                  <p:nvPr/>
                </p:nvSpPr>
                <p:spPr bwMode="auto">
                  <a:xfrm rot="5400000">
                    <a:off x="2330204" y="5970987"/>
                    <a:ext cx="47490" cy="220415"/>
                  </a:xfrm>
                  <a:prstGeom prst="rect">
                    <a:avLst/>
                  </a:prstGeom>
                  <a:solidFill>
                    <a:srgbClr val="CC8F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Trebuchet MS" pitchFamily="34" charset="0"/>
                    </a:endParaRPr>
                  </a:p>
                </p:txBody>
              </p:sp>
              <p:sp>
                <p:nvSpPr>
                  <p:cNvPr id="242" name="Rectangle 281"/>
                  <p:cNvSpPr>
                    <a:spLocks noChangeArrowheads="1"/>
                  </p:cNvSpPr>
                  <p:nvPr/>
                </p:nvSpPr>
                <p:spPr bwMode="auto">
                  <a:xfrm rot="5400000">
                    <a:off x="2330204" y="5128045"/>
                    <a:ext cx="47490" cy="220415"/>
                  </a:xfrm>
                  <a:prstGeom prst="rect">
                    <a:avLst/>
                  </a:prstGeom>
                  <a:solidFill>
                    <a:srgbClr val="CC8F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Trebuchet MS" pitchFamily="34" charset="0"/>
                    </a:endParaRPr>
                  </a:p>
                </p:txBody>
              </p:sp>
              <p:sp>
                <p:nvSpPr>
                  <p:cNvPr id="243" name="Rectangle 282"/>
                  <p:cNvSpPr>
                    <a:spLocks noChangeArrowheads="1"/>
                  </p:cNvSpPr>
                  <p:nvPr/>
                </p:nvSpPr>
                <p:spPr bwMode="auto">
                  <a:xfrm rot="5400000">
                    <a:off x="2325752" y="4811941"/>
                    <a:ext cx="56394" cy="220415"/>
                  </a:xfrm>
                  <a:prstGeom prst="rect">
                    <a:avLst/>
                  </a:prstGeom>
                  <a:solidFill>
                    <a:srgbClr val="CC8F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Trebuchet MS" pitchFamily="34" charset="0"/>
                    </a:endParaRPr>
                  </a:p>
                </p:txBody>
              </p:sp>
              <p:sp>
                <p:nvSpPr>
                  <p:cNvPr id="244" name="Rectangle 283"/>
                  <p:cNvSpPr>
                    <a:spLocks noChangeArrowheads="1"/>
                  </p:cNvSpPr>
                  <p:nvPr/>
                </p:nvSpPr>
                <p:spPr bwMode="auto">
                  <a:xfrm rot="5400000">
                    <a:off x="2327236" y="5893816"/>
                    <a:ext cx="53426" cy="220415"/>
                  </a:xfrm>
                  <a:prstGeom prst="rect">
                    <a:avLst/>
                  </a:prstGeom>
                  <a:solidFill>
                    <a:srgbClr val="CC8F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Trebuchet MS" pitchFamily="34" charset="0"/>
                    </a:endParaRPr>
                  </a:p>
                </p:txBody>
              </p:sp>
              <p:sp>
                <p:nvSpPr>
                  <p:cNvPr id="245" name="Rectangle 284"/>
                  <p:cNvSpPr>
                    <a:spLocks noChangeArrowheads="1"/>
                  </p:cNvSpPr>
                  <p:nvPr/>
                </p:nvSpPr>
                <p:spPr bwMode="auto">
                  <a:xfrm rot="5400000">
                    <a:off x="2330204" y="5047906"/>
                    <a:ext cx="47490" cy="220415"/>
                  </a:xfrm>
                  <a:prstGeom prst="rect">
                    <a:avLst/>
                  </a:prstGeom>
                  <a:solidFill>
                    <a:srgbClr val="CC8F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Trebuchet MS" pitchFamily="34" charset="0"/>
                    </a:endParaRPr>
                  </a:p>
                </p:txBody>
              </p:sp>
              <p:sp>
                <p:nvSpPr>
                  <p:cNvPr id="246" name="Rectangle 285"/>
                  <p:cNvSpPr>
                    <a:spLocks noChangeArrowheads="1"/>
                  </p:cNvSpPr>
                  <p:nvPr/>
                </p:nvSpPr>
                <p:spPr bwMode="auto">
                  <a:xfrm rot="5400000">
                    <a:off x="2330204" y="6128297"/>
                    <a:ext cx="47490" cy="220415"/>
                  </a:xfrm>
                  <a:prstGeom prst="rect">
                    <a:avLst/>
                  </a:prstGeom>
                  <a:solidFill>
                    <a:srgbClr val="CC8F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Trebuchet MS" pitchFamily="34" charset="0"/>
                    </a:endParaRPr>
                  </a:p>
                </p:txBody>
              </p:sp>
              <p:sp>
                <p:nvSpPr>
                  <p:cNvPr id="247" name="Rectangle 286"/>
                  <p:cNvSpPr>
                    <a:spLocks noChangeArrowheads="1"/>
                  </p:cNvSpPr>
                  <p:nvPr/>
                </p:nvSpPr>
                <p:spPr bwMode="auto">
                  <a:xfrm rot="5400000">
                    <a:off x="2330204" y="4733287"/>
                    <a:ext cx="47490" cy="220415"/>
                  </a:xfrm>
                  <a:prstGeom prst="rect">
                    <a:avLst/>
                  </a:prstGeom>
                  <a:solidFill>
                    <a:srgbClr val="CC8F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Trebuchet MS" pitchFamily="34" charset="0"/>
                    </a:endParaRPr>
                  </a:p>
                </p:txBody>
              </p:sp>
              <p:sp>
                <p:nvSpPr>
                  <p:cNvPr id="248" name="Rectangle 287"/>
                  <p:cNvSpPr>
                    <a:spLocks noChangeArrowheads="1"/>
                  </p:cNvSpPr>
                  <p:nvPr/>
                </p:nvSpPr>
                <p:spPr bwMode="auto">
                  <a:xfrm rot="5400000">
                    <a:off x="2330204" y="5816645"/>
                    <a:ext cx="47490" cy="220415"/>
                  </a:xfrm>
                  <a:prstGeom prst="rect">
                    <a:avLst/>
                  </a:prstGeom>
                  <a:solidFill>
                    <a:srgbClr val="CC8F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Trebuchet MS" pitchFamily="34" charset="0"/>
                    </a:endParaRPr>
                  </a:p>
                </p:txBody>
              </p:sp>
              <p:sp>
                <p:nvSpPr>
                  <p:cNvPr id="249" name="Rectangle 288"/>
                  <p:cNvSpPr>
                    <a:spLocks noChangeArrowheads="1"/>
                  </p:cNvSpPr>
                  <p:nvPr/>
                </p:nvSpPr>
                <p:spPr bwMode="auto">
                  <a:xfrm rot="5400000">
                    <a:off x="2330204" y="4970735"/>
                    <a:ext cx="47490" cy="220415"/>
                  </a:xfrm>
                  <a:prstGeom prst="rect">
                    <a:avLst/>
                  </a:prstGeom>
                  <a:solidFill>
                    <a:srgbClr val="CC8F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Trebuchet MS" pitchFamily="34" charset="0"/>
                    </a:endParaRPr>
                  </a:p>
                </p:txBody>
              </p:sp>
              <p:sp>
                <p:nvSpPr>
                  <p:cNvPr id="250" name="Rectangle 289"/>
                  <p:cNvSpPr>
                    <a:spLocks noChangeArrowheads="1"/>
                  </p:cNvSpPr>
                  <p:nvPr/>
                </p:nvSpPr>
                <p:spPr bwMode="auto">
                  <a:xfrm rot="5400000">
                    <a:off x="2330204" y="6054094"/>
                    <a:ext cx="47490" cy="220415"/>
                  </a:xfrm>
                  <a:prstGeom prst="rect">
                    <a:avLst/>
                  </a:prstGeom>
                  <a:solidFill>
                    <a:srgbClr val="CC8F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Trebuchet MS" pitchFamily="34" charset="0"/>
                    </a:endParaRPr>
                  </a:p>
                </p:txBody>
              </p:sp>
              <p:sp>
                <p:nvSpPr>
                  <p:cNvPr id="251" name="Rectangle 290"/>
                  <p:cNvSpPr>
                    <a:spLocks noChangeArrowheads="1"/>
                  </p:cNvSpPr>
                  <p:nvPr/>
                </p:nvSpPr>
                <p:spPr bwMode="auto">
                  <a:xfrm rot="5400000">
                    <a:off x="2330204" y="4653148"/>
                    <a:ext cx="47490" cy="220415"/>
                  </a:xfrm>
                  <a:prstGeom prst="rect">
                    <a:avLst/>
                  </a:prstGeom>
                  <a:solidFill>
                    <a:srgbClr val="CC8F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Trebuchet MS" pitchFamily="34" charset="0"/>
                    </a:endParaRPr>
                  </a:p>
                </p:txBody>
              </p:sp>
              <p:sp>
                <p:nvSpPr>
                  <p:cNvPr id="252" name="Rectangle 291"/>
                  <p:cNvSpPr>
                    <a:spLocks noChangeArrowheads="1"/>
                  </p:cNvSpPr>
                  <p:nvPr/>
                </p:nvSpPr>
                <p:spPr bwMode="auto">
                  <a:xfrm rot="5400000">
                    <a:off x="2330204" y="5733538"/>
                    <a:ext cx="47490" cy="220415"/>
                  </a:xfrm>
                  <a:prstGeom prst="rect">
                    <a:avLst/>
                  </a:prstGeom>
                  <a:solidFill>
                    <a:srgbClr val="CC8F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Trebuchet MS" pitchFamily="34" charset="0"/>
                    </a:endParaRPr>
                  </a:p>
                </p:txBody>
              </p:sp>
              <p:sp>
                <p:nvSpPr>
                  <p:cNvPr id="253" name="Rectangle 292"/>
                  <p:cNvSpPr>
                    <a:spLocks noChangeArrowheads="1"/>
                  </p:cNvSpPr>
                  <p:nvPr/>
                </p:nvSpPr>
                <p:spPr bwMode="auto">
                  <a:xfrm rot="5400000">
                    <a:off x="2330204" y="4578945"/>
                    <a:ext cx="47490" cy="220415"/>
                  </a:xfrm>
                  <a:prstGeom prst="rect">
                    <a:avLst/>
                  </a:prstGeom>
                  <a:solidFill>
                    <a:srgbClr val="CC8F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Trebuchet MS" pitchFamily="34" charset="0"/>
                    </a:endParaRPr>
                  </a:p>
                </p:txBody>
              </p:sp>
              <p:sp>
                <p:nvSpPr>
                  <p:cNvPr id="254" name="Rectangle 293"/>
                  <p:cNvSpPr>
                    <a:spLocks noChangeArrowheads="1"/>
                  </p:cNvSpPr>
                  <p:nvPr/>
                </p:nvSpPr>
                <p:spPr bwMode="auto">
                  <a:xfrm rot="5400000">
                    <a:off x="2327236" y="5656368"/>
                    <a:ext cx="53426" cy="220415"/>
                  </a:xfrm>
                  <a:prstGeom prst="rect">
                    <a:avLst/>
                  </a:prstGeom>
                  <a:solidFill>
                    <a:srgbClr val="CC8F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Trebuchet MS" pitchFamily="34" charset="0"/>
                    </a:endParaRPr>
                  </a:p>
                </p:txBody>
              </p:sp>
              <p:sp>
                <p:nvSpPr>
                  <p:cNvPr id="255" name="Rectangle 294"/>
                  <p:cNvSpPr>
                    <a:spLocks noChangeArrowheads="1"/>
                  </p:cNvSpPr>
                  <p:nvPr/>
                </p:nvSpPr>
                <p:spPr bwMode="auto">
                  <a:xfrm rot="5400000">
                    <a:off x="2330204" y="4495838"/>
                    <a:ext cx="47490" cy="220415"/>
                  </a:xfrm>
                  <a:prstGeom prst="rect">
                    <a:avLst/>
                  </a:prstGeom>
                  <a:solidFill>
                    <a:srgbClr val="CC8F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Trebuchet MS" pitchFamily="34" charset="0"/>
                    </a:endParaRPr>
                  </a:p>
                </p:txBody>
              </p:sp>
              <p:sp>
                <p:nvSpPr>
                  <p:cNvPr id="256" name="Rectangle 295"/>
                  <p:cNvSpPr>
                    <a:spLocks noChangeArrowheads="1"/>
                  </p:cNvSpPr>
                  <p:nvPr/>
                </p:nvSpPr>
                <p:spPr bwMode="auto">
                  <a:xfrm rot="5400000">
                    <a:off x="2331688" y="5577713"/>
                    <a:ext cx="44522" cy="220415"/>
                  </a:xfrm>
                  <a:prstGeom prst="rect">
                    <a:avLst/>
                  </a:prstGeom>
                  <a:solidFill>
                    <a:srgbClr val="CC8F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Trebuchet MS" pitchFamily="34" charset="0"/>
                    </a:endParaRPr>
                  </a:p>
                </p:txBody>
              </p:sp>
              <p:sp>
                <p:nvSpPr>
                  <p:cNvPr id="257" name="Rectangle 296"/>
                  <p:cNvSpPr>
                    <a:spLocks noChangeArrowheads="1"/>
                  </p:cNvSpPr>
                  <p:nvPr/>
                </p:nvSpPr>
                <p:spPr bwMode="auto">
                  <a:xfrm rot="5400000">
                    <a:off x="2327236" y="4418667"/>
                    <a:ext cx="53426" cy="220415"/>
                  </a:xfrm>
                  <a:prstGeom prst="rect">
                    <a:avLst/>
                  </a:prstGeom>
                  <a:solidFill>
                    <a:srgbClr val="CC8F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Trebuchet MS" pitchFamily="34" charset="0"/>
                    </a:endParaRPr>
                  </a:p>
                </p:txBody>
              </p:sp>
              <p:sp>
                <p:nvSpPr>
                  <p:cNvPr id="258" name="Rectangle 297"/>
                  <p:cNvSpPr>
                    <a:spLocks noChangeArrowheads="1"/>
                  </p:cNvSpPr>
                  <p:nvPr/>
                </p:nvSpPr>
                <p:spPr bwMode="auto">
                  <a:xfrm rot="5400000">
                    <a:off x="2327236" y="5499058"/>
                    <a:ext cx="53426" cy="220415"/>
                  </a:xfrm>
                  <a:prstGeom prst="rect">
                    <a:avLst/>
                  </a:prstGeom>
                  <a:solidFill>
                    <a:srgbClr val="CC8F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Trebuchet MS" pitchFamily="34" charset="0"/>
                    </a:endParaRPr>
                  </a:p>
                </p:txBody>
              </p:sp>
              <p:sp>
                <p:nvSpPr>
                  <p:cNvPr id="259" name="Rectangle 298"/>
                  <p:cNvSpPr>
                    <a:spLocks noChangeArrowheads="1"/>
                  </p:cNvSpPr>
                  <p:nvPr/>
                </p:nvSpPr>
                <p:spPr bwMode="auto">
                  <a:xfrm rot="5400000">
                    <a:off x="2330204" y="4341497"/>
                    <a:ext cx="47490" cy="220415"/>
                  </a:xfrm>
                  <a:prstGeom prst="rect">
                    <a:avLst/>
                  </a:prstGeom>
                  <a:solidFill>
                    <a:srgbClr val="CC8F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Trebuchet MS" pitchFamily="34" charset="0"/>
                    </a:endParaRPr>
                  </a:p>
                </p:txBody>
              </p:sp>
              <p:sp>
                <p:nvSpPr>
                  <p:cNvPr id="260" name="Rectangle 299"/>
                  <p:cNvSpPr>
                    <a:spLocks noChangeArrowheads="1"/>
                  </p:cNvSpPr>
                  <p:nvPr/>
                </p:nvSpPr>
                <p:spPr bwMode="auto">
                  <a:xfrm rot="5400000">
                    <a:off x="2330204" y="5421887"/>
                    <a:ext cx="47490" cy="220415"/>
                  </a:xfrm>
                  <a:prstGeom prst="rect">
                    <a:avLst/>
                  </a:prstGeom>
                  <a:solidFill>
                    <a:srgbClr val="CC8F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Trebuchet MS" pitchFamily="34" charset="0"/>
                    </a:endParaRPr>
                  </a:p>
                </p:txBody>
              </p:sp>
              <p:sp>
                <p:nvSpPr>
                  <p:cNvPr id="261" name="Rectangle 300"/>
                  <p:cNvSpPr>
                    <a:spLocks noChangeArrowheads="1"/>
                  </p:cNvSpPr>
                  <p:nvPr/>
                </p:nvSpPr>
                <p:spPr bwMode="auto">
                  <a:xfrm rot="5400000">
                    <a:off x="2330204" y="4258390"/>
                    <a:ext cx="47490" cy="220415"/>
                  </a:xfrm>
                  <a:prstGeom prst="rect">
                    <a:avLst/>
                  </a:prstGeom>
                  <a:solidFill>
                    <a:srgbClr val="CC8F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Trebuchet MS" pitchFamily="34" charset="0"/>
                    </a:endParaRPr>
                  </a:p>
                </p:txBody>
              </p:sp>
              <p:sp>
                <p:nvSpPr>
                  <p:cNvPr id="262" name="Rectangle 301"/>
                  <p:cNvSpPr>
                    <a:spLocks noChangeArrowheads="1"/>
                  </p:cNvSpPr>
                  <p:nvPr/>
                </p:nvSpPr>
                <p:spPr bwMode="auto">
                  <a:xfrm rot="5400000">
                    <a:off x="2330204" y="5338780"/>
                    <a:ext cx="47490" cy="220415"/>
                  </a:xfrm>
                  <a:prstGeom prst="rect">
                    <a:avLst/>
                  </a:prstGeom>
                  <a:solidFill>
                    <a:srgbClr val="CC8F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Trebuchet MS" pitchFamily="34" charset="0"/>
                    </a:endParaRPr>
                  </a:p>
                </p:txBody>
              </p:sp>
              <p:sp>
                <p:nvSpPr>
                  <p:cNvPr id="263" name="Freeform 427"/>
                  <p:cNvSpPr>
                    <a:spLocks/>
                  </p:cNvSpPr>
                  <p:nvPr/>
                </p:nvSpPr>
                <p:spPr bwMode="auto">
                  <a:xfrm rot="5400000">
                    <a:off x="2695143" y="4020779"/>
                    <a:ext cx="516450" cy="523485"/>
                  </a:xfrm>
                  <a:custGeom>
                    <a:avLst/>
                    <a:gdLst>
                      <a:gd name="T0" fmla="*/ 2147483647 w 871"/>
                      <a:gd name="T1" fmla="*/ 2147483647 h 756"/>
                      <a:gd name="T2" fmla="*/ 2147483647 w 871"/>
                      <a:gd name="T3" fmla="*/ 2147483647 h 756"/>
                      <a:gd name="T4" fmla="*/ 2147483647 w 871"/>
                      <a:gd name="T5" fmla="*/ 2147483647 h 756"/>
                      <a:gd name="T6" fmla="*/ 2147483647 w 871"/>
                      <a:gd name="T7" fmla="*/ 2147483647 h 756"/>
                      <a:gd name="T8" fmla="*/ 2147483647 w 871"/>
                      <a:gd name="T9" fmla="*/ 2147483647 h 756"/>
                      <a:gd name="T10" fmla="*/ 2147483647 w 871"/>
                      <a:gd name="T11" fmla="*/ 2147483647 h 756"/>
                      <a:gd name="T12" fmla="*/ 2147483647 w 871"/>
                      <a:gd name="T13" fmla="*/ 2147483647 h 756"/>
                      <a:gd name="T14" fmla="*/ 2147483647 w 871"/>
                      <a:gd name="T15" fmla="*/ 2147483647 h 756"/>
                      <a:gd name="T16" fmla="*/ 2147483647 w 871"/>
                      <a:gd name="T17" fmla="*/ 2147483647 h 756"/>
                      <a:gd name="T18" fmla="*/ 2147483647 w 871"/>
                      <a:gd name="T19" fmla="*/ 0 h 756"/>
                      <a:gd name="T20" fmla="*/ 2147483647 w 871"/>
                      <a:gd name="T21" fmla="*/ 0 h 756"/>
                      <a:gd name="T22" fmla="*/ 2147483647 w 871"/>
                      <a:gd name="T23" fmla="*/ 0 h 756"/>
                      <a:gd name="T24" fmla="*/ 2147483647 w 871"/>
                      <a:gd name="T25" fmla="*/ 0 h 756"/>
                      <a:gd name="T26" fmla="*/ 0 w 871"/>
                      <a:gd name="T27" fmla="*/ 2147483647 h 756"/>
                      <a:gd name="T28" fmla="*/ 0 w 871"/>
                      <a:gd name="T29" fmla="*/ 2147483647 h 756"/>
                      <a:gd name="T30" fmla="*/ 0 w 871"/>
                      <a:gd name="T31" fmla="*/ 2147483647 h 756"/>
                      <a:gd name="T32" fmla="*/ 0 w 871"/>
                      <a:gd name="T33" fmla="*/ 2147483647 h 756"/>
                      <a:gd name="T34" fmla="*/ 0 w 871"/>
                      <a:gd name="T35" fmla="*/ 2147483647 h 756"/>
                      <a:gd name="T36" fmla="*/ 0 w 871"/>
                      <a:gd name="T37" fmla="*/ 2147483647 h 756"/>
                      <a:gd name="T38" fmla="*/ 2147483647 w 871"/>
                      <a:gd name="T39" fmla="*/ 2147483647 h 756"/>
                      <a:gd name="T40" fmla="*/ 2147483647 w 871"/>
                      <a:gd name="T41" fmla="*/ 2147483647 h 75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871"/>
                      <a:gd name="T64" fmla="*/ 0 h 756"/>
                      <a:gd name="T65" fmla="*/ 871 w 871"/>
                      <a:gd name="T66" fmla="*/ 756 h 75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871" h="756">
                        <a:moveTo>
                          <a:pt x="12" y="756"/>
                        </a:moveTo>
                        <a:lnTo>
                          <a:pt x="860" y="756"/>
                        </a:lnTo>
                        <a:lnTo>
                          <a:pt x="871" y="756"/>
                        </a:lnTo>
                        <a:lnTo>
                          <a:pt x="871" y="743"/>
                        </a:lnTo>
                        <a:lnTo>
                          <a:pt x="871" y="25"/>
                        </a:lnTo>
                        <a:lnTo>
                          <a:pt x="871" y="13"/>
                        </a:lnTo>
                        <a:lnTo>
                          <a:pt x="860" y="0"/>
                        </a:lnTo>
                        <a:lnTo>
                          <a:pt x="12" y="0"/>
                        </a:lnTo>
                        <a:lnTo>
                          <a:pt x="0" y="13"/>
                        </a:lnTo>
                        <a:lnTo>
                          <a:pt x="0" y="25"/>
                        </a:lnTo>
                        <a:lnTo>
                          <a:pt x="0" y="743"/>
                        </a:lnTo>
                        <a:lnTo>
                          <a:pt x="0" y="756"/>
                        </a:lnTo>
                        <a:lnTo>
                          <a:pt x="12" y="756"/>
                        </a:lnTo>
                        <a:close/>
                      </a:path>
                    </a:pathLst>
                  </a:custGeom>
                  <a:solidFill>
                    <a:srgbClr val="2B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64" name="Freeform 427"/>
                  <p:cNvSpPr>
                    <a:spLocks/>
                  </p:cNvSpPr>
                  <p:nvPr/>
                </p:nvSpPr>
                <p:spPr bwMode="auto">
                  <a:xfrm rot="5400000">
                    <a:off x="2698018" y="4811533"/>
                    <a:ext cx="516450" cy="523485"/>
                  </a:xfrm>
                  <a:custGeom>
                    <a:avLst/>
                    <a:gdLst>
                      <a:gd name="T0" fmla="*/ 2147483647 w 871"/>
                      <a:gd name="T1" fmla="*/ 2147483647 h 756"/>
                      <a:gd name="T2" fmla="*/ 2147483647 w 871"/>
                      <a:gd name="T3" fmla="*/ 2147483647 h 756"/>
                      <a:gd name="T4" fmla="*/ 2147483647 w 871"/>
                      <a:gd name="T5" fmla="*/ 2147483647 h 756"/>
                      <a:gd name="T6" fmla="*/ 2147483647 w 871"/>
                      <a:gd name="T7" fmla="*/ 2147483647 h 756"/>
                      <a:gd name="T8" fmla="*/ 2147483647 w 871"/>
                      <a:gd name="T9" fmla="*/ 2147483647 h 756"/>
                      <a:gd name="T10" fmla="*/ 2147483647 w 871"/>
                      <a:gd name="T11" fmla="*/ 2147483647 h 756"/>
                      <a:gd name="T12" fmla="*/ 2147483647 w 871"/>
                      <a:gd name="T13" fmla="*/ 2147483647 h 756"/>
                      <a:gd name="T14" fmla="*/ 2147483647 w 871"/>
                      <a:gd name="T15" fmla="*/ 2147483647 h 756"/>
                      <a:gd name="T16" fmla="*/ 2147483647 w 871"/>
                      <a:gd name="T17" fmla="*/ 2147483647 h 756"/>
                      <a:gd name="T18" fmla="*/ 2147483647 w 871"/>
                      <a:gd name="T19" fmla="*/ 0 h 756"/>
                      <a:gd name="T20" fmla="*/ 2147483647 w 871"/>
                      <a:gd name="T21" fmla="*/ 0 h 756"/>
                      <a:gd name="T22" fmla="*/ 2147483647 w 871"/>
                      <a:gd name="T23" fmla="*/ 0 h 756"/>
                      <a:gd name="T24" fmla="*/ 2147483647 w 871"/>
                      <a:gd name="T25" fmla="*/ 0 h 756"/>
                      <a:gd name="T26" fmla="*/ 0 w 871"/>
                      <a:gd name="T27" fmla="*/ 2147483647 h 756"/>
                      <a:gd name="T28" fmla="*/ 0 w 871"/>
                      <a:gd name="T29" fmla="*/ 2147483647 h 756"/>
                      <a:gd name="T30" fmla="*/ 0 w 871"/>
                      <a:gd name="T31" fmla="*/ 2147483647 h 756"/>
                      <a:gd name="T32" fmla="*/ 0 w 871"/>
                      <a:gd name="T33" fmla="*/ 2147483647 h 756"/>
                      <a:gd name="T34" fmla="*/ 0 w 871"/>
                      <a:gd name="T35" fmla="*/ 2147483647 h 756"/>
                      <a:gd name="T36" fmla="*/ 0 w 871"/>
                      <a:gd name="T37" fmla="*/ 2147483647 h 756"/>
                      <a:gd name="T38" fmla="*/ 2147483647 w 871"/>
                      <a:gd name="T39" fmla="*/ 2147483647 h 756"/>
                      <a:gd name="T40" fmla="*/ 2147483647 w 871"/>
                      <a:gd name="T41" fmla="*/ 2147483647 h 75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871"/>
                      <a:gd name="T64" fmla="*/ 0 h 756"/>
                      <a:gd name="T65" fmla="*/ 871 w 871"/>
                      <a:gd name="T66" fmla="*/ 756 h 75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871" h="756">
                        <a:moveTo>
                          <a:pt x="12" y="756"/>
                        </a:moveTo>
                        <a:lnTo>
                          <a:pt x="860" y="756"/>
                        </a:lnTo>
                        <a:lnTo>
                          <a:pt x="871" y="756"/>
                        </a:lnTo>
                        <a:lnTo>
                          <a:pt x="871" y="743"/>
                        </a:lnTo>
                        <a:lnTo>
                          <a:pt x="871" y="25"/>
                        </a:lnTo>
                        <a:lnTo>
                          <a:pt x="871" y="13"/>
                        </a:lnTo>
                        <a:lnTo>
                          <a:pt x="860" y="0"/>
                        </a:lnTo>
                        <a:lnTo>
                          <a:pt x="12" y="0"/>
                        </a:lnTo>
                        <a:lnTo>
                          <a:pt x="0" y="13"/>
                        </a:lnTo>
                        <a:lnTo>
                          <a:pt x="0" y="25"/>
                        </a:lnTo>
                        <a:lnTo>
                          <a:pt x="0" y="743"/>
                        </a:lnTo>
                        <a:lnTo>
                          <a:pt x="0" y="756"/>
                        </a:lnTo>
                        <a:lnTo>
                          <a:pt x="12" y="756"/>
                        </a:lnTo>
                        <a:close/>
                      </a:path>
                    </a:pathLst>
                  </a:custGeom>
                  <a:solidFill>
                    <a:srgbClr val="2B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65" name="Freeform 427"/>
                  <p:cNvSpPr>
                    <a:spLocks/>
                  </p:cNvSpPr>
                  <p:nvPr/>
                </p:nvSpPr>
                <p:spPr bwMode="auto">
                  <a:xfrm rot="5400000">
                    <a:off x="2795283" y="3472066"/>
                    <a:ext cx="263986" cy="287269"/>
                  </a:xfrm>
                  <a:custGeom>
                    <a:avLst/>
                    <a:gdLst>
                      <a:gd name="T0" fmla="*/ 2147483647 w 871"/>
                      <a:gd name="T1" fmla="*/ 2147483647 h 756"/>
                      <a:gd name="T2" fmla="*/ 2147483647 w 871"/>
                      <a:gd name="T3" fmla="*/ 2147483647 h 756"/>
                      <a:gd name="T4" fmla="*/ 2147483647 w 871"/>
                      <a:gd name="T5" fmla="*/ 2147483647 h 756"/>
                      <a:gd name="T6" fmla="*/ 2147483647 w 871"/>
                      <a:gd name="T7" fmla="*/ 2147483647 h 756"/>
                      <a:gd name="T8" fmla="*/ 2147483647 w 871"/>
                      <a:gd name="T9" fmla="*/ 2147483647 h 756"/>
                      <a:gd name="T10" fmla="*/ 2147483647 w 871"/>
                      <a:gd name="T11" fmla="*/ 2147483647 h 756"/>
                      <a:gd name="T12" fmla="*/ 2147483647 w 871"/>
                      <a:gd name="T13" fmla="*/ 2147483647 h 756"/>
                      <a:gd name="T14" fmla="*/ 2147483647 w 871"/>
                      <a:gd name="T15" fmla="*/ 2147483647 h 756"/>
                      <a:gd name="T16" fmla="*/ 2147483647 w 871"/>
                      <a:gd name="T17" fmla="*/ 2147483647 h 756"/>
                      <a:gd name="T18" fmla="*/ 2147483647 w 871"/>
                      <a:gd name="T19" fmla="*/ 0 h 756"/>
                      <a:gd name="T20" fmla="*/ 2147483647 w 871"/>
                      <a:gd name="T21" fmla="*/ 0 h 756"/>
                      <a:gd name="T22" fmla="*/ 2147483647 w 871"/>
                      <a:gd name="T23" fmla="*/ 0 h 756"/>
                      <a:gd name="T24" fmla="*/ 2147483647 w 871"/>
                      <a:gd name="T25" fmla="*/ 0 h 756"/>
                      <a:gd name="T26" fmla="*/ 0 w 871"/>
                      <a:gd name="T27" fmla="*/ 2147483647 h 756"/>
                      <a:gd name="T28" fmla="*/ 0 w 871"/>
                      <a:gd name="T29" fmla="*/ 2147483647 h 756"/>
                      <a:gd name="T30" fmla="*/ 0 w 871"/>
                      <a:gd name="T31" fmla="*/ 2147483647 h 756"/>
                      <a:gd name="T32" fmla="*/ 0 w 871"/>
                      <a:gd name="T33" fmla="*/ 2147483647 h 756"/>
                      <a:gd name="T34" fmla="*/ 0 w 871"/>
                      <a:gd name="T35" fmla="*/ 2147483647 h 756"/>
                      <a:gd name="T36" fmla="*/ 0 w 871"/>
                      <a:gd name="T37" fmla="*/ 2147483647 h 756"/>
                      <a:gd name="T38" fmla="*/ 2147483647 w 871"/>
                      <a:gd name="T39" fmla="*/ 2147483647 h 756"/>
                      <a:gd name="T40" fmla="*/ 2147483647 w 871"/>
                      <a:gd name="T41" fmla="*/ 2147483647 h 75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871"/>
                      <a:gd name="T64" fmla="*/ 0 h 756"/>
                      <a:gd name="T65" fmla="*/ 871 w 871"/>
                      <a:gd name="T66" fmla="*/ 756 h 75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871" h="756">
                        <a:moveTo>
                          <a:pt x="12" y="756"/>
                        </a:moveTo>
                        <a:lnTo>
                          <a:pt x="860" y="756"/>
                        </a:lnTo>
                        <a:lnTo>
                          <a:pt x="871" y="756"/>
                        </a:lnTo>
                        <a:lnTo>
                          <a:pt x="871" y="743"/>
                        </a:lnTo>
                        <a:lnTo>
                          <a:pt x="871" y="25"/>
                        </a:lnTo>
                        <a:lnTo>
                          <a:pt x="871" y="13"/>
                        </a:lnTo>
                        <a:lnTo>
                          <a:pt x="860" y="0"/>
                        </a:lnTo>
                        <a:lnTo>
                          <a:pt x="12" y="0"/>
                        </a:lnTo>
                        <a:lnTo>
                          <a:pt x="0" y="13"/>
                        </a:lnTo>
                        <a:lnTo>
                          <a:pt x="0" y="25"/>
                        </a:lnTo>
                        <a:lnTo>
                          <a:pt x="0" y="743"/>
                        </a:lnTo>
                        <a:lnTo>
                          <a:pt x="0" y="756"/>
                        </a:lnTo>
                        <a:lnTo>
                          <a:pt x="12" y="756"/>
                        </a:lnTo>
                        <a:close/>
                      </a:path>
                    </a:pathLst>
                  </a:custGeom>
                  <a:solidFill>
                    <a:srgbClr val="2B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66" name="Freeform 427"/>
                  <p:cNvSpPr>
                    <a:spLocks/>
                  </p:cNvSpPr>
                  <p:nvPr/>
                </p:nvSpPr>
                <p:spPr bwMode="auto">
                  <a:xfrm rot="5400000">
                    <a:off x="2581700" y="2673591"/>
                    <a:ext cx="263986" cy="256707"/>
                  </a:xfrm>
                  <a:custGeom>
                    <a:avLst/>
                    <a:gdLst>
                      <a:gd name="T0" fmla="*/ 2147483647 w 871"/>
                      <a:gd name="T1" fmla="*/ 2147483647 h 756"/>
                      <a:gd name="T2" fmla="*/ 2147483647 w 871"/>
                      <a:gd name="T3" fmla="*/ 2147483647 h 756"/>
                      <a:gd name="T4" fmla="*/ 2147483647 w 871"/>
                      <a:gd name="T5" fmla="*/ 2147483647 h 756"/>
                      <a:gd name="T6" fmla="*/ 2147483647 w 871"/>
                      <a:gd name="T7" fmla="*/ 2147483647 h 756"/>
                      <a:gd name="T8" fmla="*/ 2147483647 w 871"/>
                      <a:gd name="T9" fmla="*/ 2147483647 h 756"/>
                      <a:gd name="T10" fmla="*/ 2147483647 w 871"/>
                      <a:gd name="T11" fmla="*/ 2147483647 h 756"/>
                      <a:gd name="T12" fmla="*/ 2147483647 w 871"/>
                      <a:gd name="T13" fmla="*/ 2147483647 h 756"/>
                      <a:gd name="T14" fmla="*/ 2147483647 w 871"/>
                      <a:gd name="T15" fmla="*/ 2147483647 h 756"/>
                      <a:gd name="T16" fmla="*/ 2147483647 w 871"/>
                      <a:gd name="T17" fmla="*/ 2147483647 h 756"/>
                      <a:gd name="T18" fmla="*/ 2147483647 w 871"/>
                      <a:gd name="T19" fmla="*/ 0 h 756"/>
                      <a:gd name="T20" fmla="*/ 2147483647 w 871"/>
                      <a:gd name="T21" fmla="*/ 0 h 756"/>
                      <a:gd name="T22" fmla="*/ 2147483647 w 871"/>
                      <a:gd name="T23" fmla="*/ 0 h 756"/>
                      <a:gd name="T24" fmla="*/ 2147483647 w 871"/>
                      <a:gd name="T25" fmla="*/ 0 h 756"/>
                      <a:gd name="T26" fmla="*/ 0 w 871"/>
                      <a:gd name="T27" fmla="*/ 2147483647 h 756"/>
                      <a:gd name="T28" fmla="*/ 0 w 871"/>
                      <a:gd name="T29" fmla="*/ 2147483647 h 756"/>
                      <a:gd name="T30" fmla="*/ 0 w 871"/>
                      <a:gd name="T31" fmla="*/ 2147483647 h 756"/>
                      <a:gd name="T32" fmla="*/ 0 w 871"/>
                      <a:gd name="T33" fmla="*/ 2147483647 h 756"/>
                      <a:gd name="T34" fmla="*/ 0 w 871"/>
                      <a:gd name="T35" fmla="*/ 2147483647 h 756"/>
                      <a:gd name="T36" fmla="*/ 0 w 871"/>
                      <a:gd name="T37" fmla="*/ 2147483647 h 756"/>
                      <a:gd name="T38" fmla="*/ 2147483647 w 871"/>
                      <a:gd name="T39" fmla="*/ 2147483647 h 756"/>
                      <a:gd name="T40" fmla="*/ 2147483647 w 871"/>
                      <a:gd name="T41" fmla="*/ 2147483647 h 75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871"/>
                      <a:gd name="T64" fmla="*/ 0 h 756"/>
                      <a:gd name="T65" fmla="*/ 871 w 871"/>
                      <a:gd name="T66" fmla="*/ 756 h 75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871" h="756">
                        <a:moveTo>
                          <a:pt x="12" y="756"/>
                        </a:moveTo>
                        <a:lnTo>
                          <a:pt x="860" y="756"/>
                        </a:lnTo>
                        <a:lnTo>
                          <a:pt x="871" y="756"/>
                        </a:lnTo>
                        <a:lnTo>
                          <a:pt x="871" y="743"/>
                        </a:lnTo>
                        <a:lnTo>
                          <a:pt x="871" y="25"/>
                        </a:lnTo>
                        <a:lnTo>
                          <a:pt x="871" y="13"/>
                        </a:lnTo>
                        <a:lnTo>
                          <a:pt x="860" y="0"/>
                        </a:lnTo>
                        <a:lnTo>
                          <a:pt x="12" y="0"/>
                        </a:lnTo>
                        <a:lnTo>
                          <a:pt x="0" y="13"/>
                        </a:lnTo>
                        <a:lnTo>
                          <a:pt x="0" y="25"/>
                        </a:lnTo>
                        <a:lnTo>
                          <a:pt x="0" y="743"/>
                        </a:lnTo>
                        <a:lnTo>
                          <a:pt x="0" y="756"/>
                        </a:lnTo>
                        <a:lnTo>
                          <a:pt x="12" y="756"/>
                        </a:lnTo>
                        <a:close/>
                      </a:path>
                    </a:pathLst>
                  </a:custGeom>
                  <a:solidFill>
                    <a:srgbClr val="2B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67" name="Freeform 427"/>
                  <p:cNvSpPr>
                    <a:spLocks/>
                  </p:cNvSpPr>
                  <p:nvPr/>
                </p:nvSpPr>
                <p:spPr bwMode="auto">
                  <a:xfrm rot="5400000">
                    <a:off x="3139541" y="2670716"/>
                    <a:ext cx="263986" cy="256707"/>
                  </a:xfrm>
                  <a:custGeom>
                    <a:avLst/>
                    <a:gdLst>
                      <a:gd name="T0" fmla="*/ 2147483647 w 871"/>
                      <a:gd name="T1" fmla="*/ 2147483647 h 756"/>
                      <a:gd name="T2" fmla="*/ 2147483647 w 871"/>
                      <a:gd name="T3" fmla="*/ 2147483647 h 756"/>
                      <a:gd name="T4" fmla="*/ 2147483647 w 871"/>
                      <a:gd name="T5" fmla="*/ 2147483647 h 756"/>
                      <a:gd name="T6" fmla="*/ 2147483647 w 871"/>
                      <a:gd name="T7" fmla="*/ 2147483647 h 756"/>
                      <a:gd name="T8" fmla="*/ 2147483647 w 871"/>
                      <a:gd name="T9" fmla="*/ 2147483647 h 756"/>
                      <a:gd name="T10" fmla="*/ 2147483647 w 871"/>
                      <a:gd name="T11" fmla="*/ 2147483647 h 756"/>
                      <a:gd name="T12" fmla="*/ 2147483647 w 871"/>
                      <a:gd name="T13" fmla="*/ 2147483647 h 756"/>
                      <a:gd name="T14" fmla="*/ 2147483647 w 871"/>
                      <a:gd name="T15" fmla="*/ 2147483647 h 756"/>
                      <a:gd name="T16" fmla="*/ 2147483647 w 871"/>
                      <a:gd name="T17" fmla="*/ 2147483647 h 756"/>
                      <a:gd name="T18" fmla="*/ 2147483647 w 871"/>
                      <a:gd name="T19" fmla="*/ 0 h 756"/>
                      <a:gd name="T20" fmla="*/ 2147483647 w 871"/>
                      <a:gd name="T21" fmla="*/ 0 h 756"/>
                      <a:gd name="T22" fmla="*/ 2147483647 w 871"/>
                      <a:gd name="T23" fmla="*/ 0 h 756"/>
                      <a:gd name="T24" fmla="*/ 2147483647 w 871"/>
                      <a:gd name="T25" fmla="*/ 0 h 756"/>
                      <a:gd name="T26" fmla="*/ 0 w 871"/>
                      <a:gd name="T27" fmla="*/ 2147483647 h 756"/>
                      <a:gd name="T28" fmla="*/ 0 w 871"/>
                      <a:gd name="T29" fmla="*/ 2147483647 h 756"/>
                      <a:gd name="T30" fmla="*/ 0 w 871"/>
                      <a:gd name="T31" fmla="*/ 2147483647 h 756"/>
                      <a:gd name="T32" fmla="*/ 0 w 871"/>
                      <a:gd name="T33" fmla="*/ 2147483647 h 756"/>
                      <a:gd name="T34" fmla="*/ 0 w 871"/>
                      <a:gd name="T35" fmla="*/ 2147483647 h 756"/>
                      <a:gd name="T36" fmla="*/ 0 w 871"/>
                      <a:gd name="T37" fmla="*/ 2147483647 h 756"/>
                      <a:gd name="T38" fmla="*/ 2147483647 w 871"/>
                      <a:gd name="T39" fmla="*/ 2147483647 h 756"/>
                      <a:gd name="T40" fmla="*/ 2147483647 w 871"/>
                      <a:gd name="T41" fmla="*/ 2147483647 h 75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871"/>
                      <a:gd name="T64" fmla="*/ 0 h 756"/>
                      <a:gd name="T65" fmla="*/ 871 w 871"/>
                      <a:gd name="T66" fmla="*/ 756 h 75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871" h="756">
                        <a:moveTo>
                          <a:pt x="12" y="756"/>
                        </a:moveTo>
                        <a:lnTo>
                          <a:pt x="860" y="756"/>
                        </a:lnTo>
                        <a:lnTo>
                          <a:pt x="871" y="756"/>
                        </a:lnTo>
                        <a:lnTo>
                          <a:pt x="871" y="743"/>
                        </a:lnTo>
                        <a:lnTo>
                          <a:pt x="871" y="25"/>
                        </a:lnTo>
                        <a:lnTo>
                          <a:pt x="871" y="13"/>
                        </a:lnTo>
                        <a:lnTo>
                          <a:pt x="860" y="0"/>
                        </a:lnTo>
                        <a:lnTo>
                          <a:pt x="12" y="0"/>
                        </a:lnTo>
                        <a:lnTo>
                          <a:pt x="0" y="13"/>
                        </a:lnTo>
                        <a:lnTo>
                          <a:pt x="0" y="25"/>
                        </a:lnTo>
                        <a:lnTo>
                          <a:pt x="0" y="743"/>
                        </a:lnTo>
                        <a:lnTo>
                          <a:pt x="0" y="756"/>
                        </a:lnTo>
                        <a:lnTo>
                          <a:pt x="12" y="756"/>
                        </a:lnTo>
                        <a:close/>
                      </a:path>
                    </a:pathLst>
                  </a:custGeom>
                  <a:solidFill>
                    <a:srgbClr val="2B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grpSp>
            <p:nvGrpSpPr>
              <p:cNvPr id="13" name="Group 350"/>
              <p:cNvGrpSpPr>
                <a:grpSpLocks/>
              </p:cNvGrpSpPr>
              <p:nvPr/>
            </p:nvGrpSpPr>
            <p:grpSpPr bwMode="auto">
              <a:xfrm>
                <a:off x="7254253" y="1981200"/>
                <a:ext cx="1073231" cy="491319"/>
                <a:chOff x="2830029" y="1856096"/>
                <a:chExt cx="1073231" cy="491319"/>
              </a:xfrm>
            </p:grpSpPr>
            <p:pic>
              <p:nvPicPr>
                <p:cNvPr id="176" name="Picture 26"/>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370618" y="1856096"/>
                  <a:ext cx="532642" cy="491319"/>
                </a:xfrm>
                <a:prstGeom prst="rect">
                  <a:avLst/>
                </a:prstGeom>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grpSp>
              <p:nvGrpSpPr>
                <p:cNvPr id="14" name="Group 194"/>
                <p:cNvGrpSpPr>
                  <a:grpSpLocks/>
                </p:cNvGrpSpPr>
                <p:nvPr/>
              </p:nvGrpSpPr>
              <p:grpSpPr bwMode="auto">
                <a:xfrm rot="16200000" flipH="1">
                  <a:off x="2959686" y="1730987"/>
                  <a:ext cx="354451" cy="613765"/>
                  <a:chOff x="2216191" y="2400743"/>
                  <a:chExt cx="1473828" cy="3908996"/>
                </a:xfrm>
              </p:grpSpPr>
              <p:sp>
                <p:nvSpPr>
                  <p:cNvPr id="178" name="Freeform 254"/>
                  <p:cNvSpPr>
                    <a:spLocks/>
                  </p:cNvSpPr>
                  <p:nvPr/>
                </p:nvSpPr>
                <p:spPr bwMode="auto">
                  <a:xfrm rot="5400000">
                    <a:off x="2842793" y="1823615"/>
                    <a:ext cx="270098" cy="1424354"/>
                  </a:xfrm>
                  <a:custGeom>
                    <a:avLst/>
                    <a:gdLst>
                      <a:gd name="T0" fmla="*/ 0 w 457"/>
                      <a:gd name="T1" fmla="*/ 0 h 4242"/>
                      <a:gd name="T2" fmla="*/ 2147483647 w 457"/>
                      <a:gd name="T3" fmla="*/ 0 h 4242"/>
                      <a:gd name="T4" fmla="*/ 2147483647 w 457"/>
                      <a:gd name="T5" fmla="*/ 2147483647 h 4242"/>
                      <a:gd name="T6" fmla="*/ 2147483647 w 457"/>
                      <a:gd name="T7" fmla="*/ 2147483647 h 4242"/>
                      <a:gd name="T8" fmla="*/ 2147483647 w 457"/>
                      <a:gd name="T9" fmla="*/ 2147483647 h 4242"/>
                      <a:gd name="T10" fmla="*/ 0 w 457"/>
                      <a:gd name="T11" fmla="*/ 2147483647 h 4242"/>
                      <a:gd name="T12" fmla="*/ 0 w 457"/>
                      <a:gd name="T13" fmla="*/ 0 h 4242"/>
                      <a:gd name="T14" fmla="*/ 0 60000 65536"/>
                      <a:gd name="T15" fmla="*/ 0 60000 65536"/>
                      <a:gd name="T16" fmla="*/ 0 60000 65536"/>
                      <a:gd name="T17" fmla="*/ 0 60000 65536"/>
                      <a:gd name="T18" fmla="*/ 0 60000 65536"/>
                      <a:gd name="T19" fmla="*/ 0 60000 65536"/>
                      <a:gd name="T20" fmla="*/ 0 60000 65536"/>
                      <a:gd name="T21" fmla="*/ 0 w 457"/>
                      <a:gd name="T22" fmla="*/ 0 h 4242"/>
                      <a:gd name="T23" fmla="*/ 457 w 457"/>
                      <a:gd name="T24" fmla="*/ 4242 h 424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57" h="4242">
                        <a:moveTo>
                          <a:pt x="0" y="0"/>
                        </a:moveTo>
                        <a:lnTo>
                          <a:pt x="457" y="0"/>
                        </a:lnTo>
                        <a:lnTo>
                          <a:pt x="457" y="4242"/>
                        </a:lnTo>
                        <a:lnTo>
                          <a:pt x="400" y="4242"/>
                        </a:lnTo>
                        <a:lnTo>
                          <a:pt x="400" y="62"/>
                        </a:lnTo>
                        <a:lnTo>
                          <a:pt x="0" y="62"/>
                        </a:lnTo>
                        <a:lnTo>
                          <a:pt x="0" y="0"/>
                        </a:lnTo>
                        <a:close/>
                      </a:path>
                    </a:pathLst>
                  </a:custGeom>
                  <a:solidFill>
                    <a:srgbClr val="C4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9" name="Rectangle 262"/>
                  <p:cNvSpPr>
                    <a:spLocks noChangeArrowheads="1"/>
                  </p:cNvSpPr>
                  <p:nvPr/>
                </p:nvSpPr>
                <p:spPr bwMode="auto">
                  <a:xfrm rot="5400000">
                    <a:off x="1169724" y="3965274"/>
                    <a:ext cx="3638898" cy="1050031"/>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Trebuchet MS" pitchFamily="34" charset="0"/>
                    </a:endParaRPr>
                  </a:p>
                </p:txBody>
              </p:sp>
              <p:sp>
                <p:nvSpPr>
                  <p:cNvPr id="180" name="Freeform 264"/>
                  <p:cNvSpPr>
                    <a:spLocks/>
                  </p:cNvSpPr>
                  <p:nvPr/>
                </p:nvSpPr>
                <p:spPr bwMode="auto">
                  <a:xfrm rot="5400000">
                    <a:off x="2265971" y="2732670"/>
                    <a:ext cx="148405" cy="179087"/>
                  </a:xfrm>
                  <a:custGeom>
                    <a:avLst/>
                    <a:gdLst>
                      <a:gd name="T0" fmla="*/ 2147483647 w 252"/>
                      <a:gd name="T1" fmla="*/ 0 h 260"/>
                      <a:gd name="T2" fmla="*/ 2147483647 w 252"/>
                      <a:gd name="T3" fmla="*/ 0 h 260"/>
                      <a:gd name="T4" fmla="*/ 2147483647 w 252"/>
                      <a:gd name="T5" fmla="*/ 0 h 260"/>
                      <a:gd name="T6" fmla="*/ 2147483647 w 252"/>
                      <a:gd name="T7" fmla="*/ 2147483647 h 260"/>
                      <a:gd name="T8" fmla="*/ 2147483647 w 252"/>
                      <a:gd name="T9" fmla="*/ 2147483647 h 260"/>
                      <a:gd name="T10" fmla="*/ 2147483647 w 252"/>
                      <a:gd name="T11" fmla="*/ 2147483647 h 260"/>
                      <a:gd name="T12" fmla="*/ 2147483647 w 252"/>
                      <a:gd name="T13" fmla="*/ 2147483647 h 260"/>
                      <a:gd name="T14" fmla="*/ 0 w 252"/>
                      <a:gd name="T15" fmla="*/ 2147483647 h 260"/>
                      <a:gd name="T16" fmla="*/ 0 w 252"/>
                      <a:gd name="T17" fmla="*/ 2147483647 h 260"/>
                      <a:gd name="T18" fmla="*/ 0 w 252"/>
                      <a:gd name="T19" fmla="*/ 2147483647 h 260"/>
                      <a:gd name="T20" fmla="*/ 2147483647 w 252"/>
                      <a:gd name="T21" fmla="*/ 2147483647 h 260"/>
                      <a:gd name="T22" fmla="*/ 2147483647 w 252"/>
                      <a:gd name="T23" fmla="*/ 2147483647 h 260"/>
                      <a:gd name="T24" fmla="*/ 2147483647 w 252"/>
                      <a:gd name="T25" fmla="*/ 2147483647 h 260"/>
                      <a:gd name="T26" fmla="*/ 2147483647 w 252"/>
                      <a:gd name="T27" fmla="*/ 2147483647 h 260"/>
                      <a:gd name="T28" fmla="*/ 2147483647 w 252"/>
                      <a:gd name="T29" fmla="*/ 2147483647 h 260"/>
                      <a:gd name="T30" fmla="*/ 2147483647 w 252"/>
                      <a:gd name="T31" fmla="*/ 2147483647 h 260"/>
                      <a:gd name="T32" fmla="*/ 2147483647 w 252"/>
                      <a:gd name="T33" fmla="*/ 2147483647 h 260"/>
                      <a:gd name="T34" fmla="*/ 2147483647 w 252"/>
                      <a:gd name="T35" fmla="*/ 2147483647 h 260"/>
                      <a:gd name="T36" fmla="*/ 2147483647 w 252"/>
                      <a:gd name="T37" fmla="*/ 2147483647 h 260"/>
                      <a:gd name="T38" fmla="*/ 2147483647 w 252"/>
                      <a:gd name="T39" fmla="*/ 2147483647 h 260"/>
                      <a:gd name="T40" fmla="*/ 2147483647 w 252"/>
                      <a:gd name="T41" fmla="*/ 2147483647 h 260"/>
                      <a:gd name="T42" fmla="*/ 2147483647 w 252"/>
                      <a:gd name="T43" fmla="*/ 2147483647 h 260"/>
                      <a:gd name="T44" fmla="*/ 2147483647 w 252"/>
                      <a:gd name="T45" fmla="*/ 2147483647 h 260"/>
                      <a:gd name="T46" fmla="*/ 2147483647 w 252"/>
                      <a:gd name="T47" fmla="*/ 2147483647 h 260"/>
                      <a:gd name="T48" fmla="*/ 2147483647 w 252"/>
                      <a:gd name="T49" fmla="*/ 2147483647 h 260"/>
                      <a:gd name="T50" fmla="*/ 2147483647 w 252"/>
                      <a:gd name="T51" fmla="*/ 2147483647 h 260"/>
                      <a:gd name="T52" fmla="*/ 2147483647 w 252"/>
                      <a:gd name="T53" fmla="*/ 2147483647 h 260"/>
                      <a:gd name="T54" fmla="*/ 2147483647 w 252"/>
                      <a:gd name="T55" fmla="*/ 2147483647 h 260"/>
                      <a:gd name="T56" fmla="*/ 2147483647 w 252"/>
                      <a:gd name="T57" fmla="*/ 2147483647 h 260"/>
                      <a:gd name="T58" fmla="*/ 2147483647 w 252"/>
                      <a:gd name="T59" fmla="*/ 2147483647 h 260"/>
                      <a:gd name="T60" fmla="*/ 2147483647 w 252"/>
                      <a:gd name="T61" fmla="*/ 0 h 260"/>
                      <a:gd name="T62" fmla="*/ 2147483647 w 252"/>
                      <a:gd name="T63" fmla="*/ 0 h 260"/>
                      <a:gd name="T64" fmla="*/ 2147483647 w 252"/>
                      <a:gd name="T65" fmla="*/ 0 h 26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52"/>
                      <a:gd name="T100" fmla="*/ 0 h 260"/>
                      <a:gd name="T101" fmla="*/ 252 w 252"/>
                      <a:gd name="T102" fmla="*/ 260 h 26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52" h="260">
                        <a:moveTo>
                          <a:pt x="125" y="0"/>
                        </a:moveTo>
                        <a:lnTo>
                          <a:pt x="103" y="0"/>
                        </a:lnTo>
                        <a:lnTo>
                          <a:pt x="80" y="0"/>
                        </a:lnTo>
                        <a:lnTo>
                          <a:pt x="57" y="12"/>
                        </a:lnTo>
                        <a:lnTo>
                          <a:pt x="34" y="37"/>
                        </a:lnTo>
                        <a:lnTo>
                          <a:pt x="23" y="50"/>
                        </a:lnTo>
                        <a:lnTo>
                          <a:pt x="11" y="75"/>
                        </a:lnTo>
                        <a:lnTo>
                          <a:pt x="0" y="99"/>
                        </a:lnTo>
                        <a:lnTo>
                          <a:pt x="0" y="124"/>
                        </a:lnTo>
                        <a:lnTo>
                          <a:pt x="0" y="160"/>
                        </a:lnTo>
                        <a:lnTo>
                          <a:pt x="11" y="185"/>
                        </a:lnTo>
                        <a:lnTo>
                          <a:pt x="23" y="198"/>
                        </a:lnTo>
                        <a:lnTo>
                          <a:pt x="34" y="223"/>
                        </a:lnTo>
                        <a:lnTo>
                          <a:pt x="57" y="235"/>
                        </a:lnTo>
                        <a:lnTo>
                          <a:pt x="80" y="247"/>
                        </a:lnTo>
                        <a:lnTo>
                          <a:pt x="103" y="260"/>
                        </a:lnTo>
                        <a:lnTo>
                          <a:pt x="125" y="260"/>
                        </a:lnTo>
                        <a:lnTo>
                          <a:pt x="148" y="260"/>
                        </a:lnTo>
                        <a:lnTo>
                          <a:pt x="171" y="247"/>
                        </a:lnTo>
                        <a:lnTo>
                          <a:pt x="194" y="235"/>
                        </a:lnTo>
                        <a:lnTo>
                          <a:pt x="218" y="223"/>
                        </a:lnTo>
                        <a:lnTo>
                          <a:pt x="229" y="198"/>
                        </a:lnTo>
                        <a:lnTo>
                          <a:pt x="241" y="185"/>
                        </a:lnTo>
                        <a:lnTo>
                          <a:pt x="241" y="160"/>
                        </a:lnTo>
                        <a:lnTo>
                          <a:pt x="252" y="124"/>
                        </a:lnTo>
                        <a:lnTo>
                          <a:pt x="241" y="99"/>
                        </a:lnTo>
                        <a:lnTo>
                          <a:pt x="241" y="75"/>
                        </a:lnTo>
                        <a:lnTo>
                          <a:pt x="229" y="50"/>
                        </a:lnTo>
                        <a:lnTo>
                          <a:pt x="218" y="37"/>
                        </a:lnTo>
                        <a:lnTo>
                          <a:pt x="194" y="12"/>
                        </a:lnTo>
                        <a:lnTo>
                          <a:pt x="171" y="0"/>
                        </a:lnTo>
                        <a:lnTo>
                          <a:pt x="148" y="0"/>
                        </a:lnTo>
                        <a:lnTo>
                          <a:pt x="12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81" name="Rectangle 266"/>
                  <p:cNvSpPr>
                    <a:spLocks noChangeArrowheads="1"/>
                  </p:cNvSpPr>
                  <p:nvPr/>
                </p:nvSpPr>
                <p:spPr bwMode="auto">
                  <a:xfrm rot="5400000">
                    <a:off x="1415609" y="4249067"/>
                    <a:ext cx="1849130" cy="247966"/>
                  </a:xfrm>
                  <a:prstGeom prst="rect">
                    <a:avLst/>
                  </a:prstGeom>
                  <a:solidFill>
                    <a:srgbClr val="A6FFB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Trebuchet MS" pitchFamily="34" charset="0"/>
                    </a:endParaRPr>
                  </a:p>
                </p:txBody>
              </p:sp>
              <p:sp>
                <p:nvSpPr>
                  <p:cNvPr id="182" name="Rectangle 267"/>
                  <p:cNvSpPr>
                    <a:spLocks noChangeArrowheads="1"/>
                  </p:cNvSpPr>
                  <p:nvPr/>
                </p:nvSpPr>
                <p:spPr bwMode="auto">
                  <a:xfrm rot="5400000">
                    <a:off x="1871213" y="5716795"/>
                    <a:ext cx="937922" cy="247966"/>
                  </a:xfrm>
                  <a:prstGeom prst="rect">
                    <a:avLst/>
                  </a:prstGeom>
                  <a:solidFill>
                    <a:srgbClr val="A6FFB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Trebuchet MS" pitchFamily="34" charset="0"/>
                    </a:endParaRPr>
                  </a:p>
                </p:txBody>
              </p:sp>
              <p:sp>
                <p:nvSpPr>
                  <p:cNvPr id="183" name="Rectangle 268"/>
                  <p:cNvSpPr>
                    <a:spLocks noChangeArrowheads="1"/>
                  </p:cNvSpPr>
                  <p:nvPr/>
                </p:nvSpPr>
                <p:spPr bwMode="auto">
                  <a:xfrm rot="5400000">
                    <a:off x="2330204" y="3394671"/>
                    <a:ext cx="47490" cy="220415"/>
                  </a:xfrm>
                  <a:prstGeom prst="rect">
                    <a:avLst/>
                  </a:prstGeom>
                  <a:solidFill>
                    <a:srgbClr val="CC8F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Trebuchet MS" pitchFamily="34" charset="0"/>
                    </a:endParaRPr>
                  </a:p>
                </p:txBody>
              </p:sp>
              <p:sp>
                <p:nvSpPr>
                  <p:cNvPr id="184" name="Rectangle 269"/>
                  <p:cNvSpPr>
                    <a:spLocks noChangeArrowheads="1"/>
                  </p:cNvSpPr>
                  <p:nvPr/>
                </p:nvSpPr>
                <p:spPr bwMode="auto">
                  <a:xfrm rot="5400000">
                    <a:off x="2325752" y="4105532"/>
                    <a:ext cx="56394" cy="220415"/>
                  </a:xfrm>
                  <a:prstGeom prst="rect">
                    <a:avLst/>
                  </a:prstGeom>
                  <a:solidFill>
                    <a:srgbClr val="CC8F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Trebuchet MS" pitchFamily="34" charset="0"/>
                    </a:endParaRPr>
                  </a:p>
                </p:txBody>
              </p:sp>
              <p:sp>
                <p:nvSpPr>
                  <p:cNvPr id="185" name="Rectangle 270"/>
                  <p:cNvSpPr>
                    <a:spLocks noChangeArrowheads="1"/>
                  </p:cNvSpPr>
                  <p:nvPr/>
                </p:nvSpPr>
                <p:spPr bwMode="auto">
                  <a:xfrm rot="5400000">
                    <a:off x="2330204" y="4026877"/>
                    <a:ext cx="47490" cy="220415"/>
                  </a:xfrm>
                  <a:prstGeom prst="rect">
                    <a:avLst/>
                  </a:prstGeom>
                  <a:solidFill>
                    <a:srgbClr val="CC8F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Trebuchet MS" pitchFamily="34" charset="0"/>
                    </a:endParaRPr>
                  </a:p>
                </p:txBody>
              </p:sp>
              <p:sp>
                <p:nvSpPr>
                  <p:cNvPr id="186" name="Rectangle 271"/>
                  <p:cNvSpPr>
                    <a:spLocks noChangeArrowheads="1"/>
                  </p:cNvSpPr>
                  <p:nvPr/>
                </p:nvSpPr>
                <p:spPr bwMode="auto">
                  <a:xfrm rot="5400000">
                    <a:off x="2330204" y="3946738"/>
                    <a:ext cx="47490" cy="220415"/>
                  </a:xfrm>
                  <a:prstGeom prst="rect">
                    <a:avLst/>
                  </a:prstGeom>
                  <a:solidFill>
                    <a:srgbClr val="CC8F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Trebuchet MS" pitchFamily="34" charset="0"/>
                    </a:endParaRPr>
                  </a:p>
                </p:txBody>
              </p:sp>
              <p:sp>
                <p:nvSpPr>
                  <p:cNvPr id="187" name="Rectangle 272"/>
                  <p:cNvSpPr>
                    <a:spLocks noChangeArrowheads="1"/>
                  </p:cNvSpPr>
                  <p:nvPr/>
                </p:nvSpPr>
                <p:spPr bwMode="auto">
                  <a:xfrm rot="5400000">
                    <a:off x="2328720" y="3871052"/>
                    <a:ext cx="50458" cy="220415"/>
                  </a:xfrm>
                  <a:prstGeom prst="rect">
                    <a:avLst/>
                  </a:prstGeom>
                  <a:solidFill>
                    <a:srgbClr val="CC8F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Trebuchet MS" pitchFamily="34" charset="0"/>
                    </a:endParaRPr>
                  </a:p>
                </p:txBody>
              </p:sp>
              <p:sp>
                <p:nvSpPr>
                  <p:cNvPr id="188" name="Rectangle 273"/>
                  <p:cNvSpPr>
                    <a:spLocks noChangeArrowheads="1"/>
                  </p:cNvSpPr>
                  <p:nvPr/>
                </p:nvSpPr>
                <p:spPr bwMode="auto">
                  <a:xfrm rot="5400000">
                    <a:off x="2330204" y="3789429"/>
                    <a:ext cx="47490" cy="220415"/>
                  </a:xfrm>
                  <a:prstGeom prst="rect">
                    <a:avLst/>
                  </a:prstGeom>
                  <a:solidFill>
                    <a:srgbClr val="CC8F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Trebuchet MS" pitchFamily="34" charset="0"/>
                    </a:endParaRPr>
                  </a:p>
                </p:txBody>
              </p:sp>
              <p:sp>
                <p:nvSpPr>
                  <p:cNvPr id="189" name="Rectangle 274"/>
                  <p:cNvSpPr>
                    <a:spLocks noChangeArrowheads="1"/>
                  </p:cNvSpPr>
                  <p:nvPr/>
                </p:nvSpPr>
                <p:spPr bwMode="auto">
                  <a:xfrm rot="5400000">
                    <a:off x="2325752" y="3710774"/>
                    <a:ext cx="56394" cy="220415"/>
                  </a:xfrm>
                  <a:prstGeom prst="rect">
                    <a:avLst/>
                  </a:prstGeom>
                  <a:solidFill>
                    <a:srgbClr val="CC8F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Trebuchet MS" pitchFamily="34" charset="0"/>
                    </a:endParaRPr>
                  </a:p>
                </p:txBody>
              </p:sp>
              <p:sp>
                <p:nvSpPr>
                  <p:cNvPr id="190" name="Rectangle 275"/>
                  <p:cNvSpPr>
                    <a:spLocks noChangeArrowheads="1"/>
                  </p:cNvSpPr>
                  <p:nvPr/>
                </p:nvSpPr>
                <p:spPr bwMode="auto">
                  <a:xfrm rot="5400000">
                    <a:off x="2330204" y="3632119"/>
                    <a:ext cx="47490" cy="220415"/>
                  </a:xfrm>
                  <a:prstGeom prst="rect">
                    <a:avLst/>
                  </a:prstGeom>
                  <a:solidFill>
                    <a:srgbClr val="CC8F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Trebuchet MS" pitchFamily="34" charset="0"/>
                    </a:endParaRPr>
                  </a:p>
                </p:txBody>
              </p:sp>
              <p:sp>
                <p:nvSpPr>
                  <p:cNvPr id="191" name="Rectangle 276"/>
                  <p:cNvSpPr>
                    <a:spLocks noChangeArrowheads="1"/>
                  </p:cNvSpPr>
                  <p:nvPr/>
                </p:nvSpPr>
                <p:spPr bwMode="auto">
                  <a:xfrm rot="5400000">
                    <a:off x="2330204" y="3551980"/>
                    <a:ext cx="47490" cy="220415"/>
                  </a:xfrm>
                  <a:prstGeom prst="rect">
                    <a:avLst/>
                  </a:prstGeom>
                  <a:solidFill>
                    <a:srgbClr val="CC8F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Trebuchet MS" pitchFamily="34" charset="0"/>
                    </a:endParaRPr>
                  </a:p>
                </p:txBody>
              </p:sp>
              <p:sp>
                <p:nvSpPr>
                  <p:cNvPr id="192" name="Rectangle 277"/>
                  <p:cNvSpPr>
                    <a:spLocks noChangeArrowheads="1"/>
                  </p:cNvSpPr>
                  <p:nvPr/>
                </p:nvSpPr>
                <p:spPr bwMode="auto">
                  <a:xfrm rot="5400000">
                    <a:off x="2330204" y="3477778"/>
                    <a:ext cx="47490" cy="220415"/>
                  </a:xfrm>
                  <a:prstGeom prst="rect">
                    <a:avLst/>
                  </a:prstGeom>
                  <a:solidFill>
                    <a:srgbClr val="CC8F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Trebuchet MS" pitchFamily="34" charset="0"/>
                    </a:endParaRPr>
                  </a:p>
                </p:txBody>
              </p:sp>
              <p:sp>
                <p:nvSpPr>
                  <p:cNvPr id="193" name="Rectangle 278"/>
                  <p:cNvSpPr>
                    <a:spLocks noChangeArrowheads="1"/>
                  </p:cNvSpPr>
                  <p:nvPr/>
                </p:nvSpPr>
                <p:spPr bwMode="auto">
                  <a:xfrm rot="5400000">
                    <a:off x="2330204" y="4184187"/>
                    <a:ext cx="47490" cy="220415"/>
                  </a:xfrm>
                  <a:prstGeom prst="rect">
                    <a:avLst/>
                  </a:prstGeom>
                  <a:solidFill>
                    <a:srgbClr val="CC8F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Trebuchet MS" pitchFamily="34" charset="0"/>
                    </a:endParaRPr>
                  </a:p>
                </p:txBody>
              </p:sp>
              <p:sp>
                <p:nvSpPr>
                  <p:cNvPr id="194" name="Rectangle 279"/>
                  <p:cNvSpPr>
                    <a:spLocks noChangeArrowheads="1"/>
                  </p:cNvSpPr>
                  <p:nvPr/>
                </p:nvSpPr>
                <p:spPr bwMode="auto">
                  <a:xfrm rot="5400000">
                    <a:off x="2330204" y="4890596"/>
                    <a:ext cx="47490" cy="220415"/>
                  </a:xfrm>
                  <a:prstGeom prst="rect">
                    <a:avLst/>
                  </a:prstGeom>
                  <a:solidFill>
                    <a:srgbClr val="CC8F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Trebuchet MS" pitchFamily="34" charset="0"/>
                    </a:endParaRPr>
                  </a:p>
                </p:txBody>
              </p:sp>
              <p:sp>
                <p:nvSpPr>
                  <p:cNvPr id="195" name="Rectangle 280"/>
                  <p:cNvSpPr>
                    <a:spLocks noChangeArrowheads="1"/>
                  </p:cNvSpPr>
                  <p:nvPr/>
                </p:nvSpPr>
                <p:spPr bwMode="auto">
                  <a:xfrm rot="5400000">
                    <a:off x="2330204" y="5970987"/>
                    <a:ext cx="47490" cy="220415"/>
                  </a:xfrm>
                  <a:prstGeom prst="rect">
                    <a:avLst/>
                  </a:prstGeom>
                  <a:solidFill>
                    <a:srgbClr val="CC8F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Trebuchet MS" pitchFamily="34" charset="0"/>
                    </a:endParaRPr>
                  </a:p>
                </p:txBody>
              </p:sp>
              <p:sp>
                <p:nvSpPr>
                  <p:cNvPr id="196" name="Rectangle 281"/>
                  <p:cNvSpPr>
                    <a:spLocks noChangeArrowheads="1"/>
                  </p:cNvSpPr>
                  <p:nvPr/>
                </p:nvSpPr>
                <p:spPr bwMode="auto">
                  <a:xfrm rot="5400000">
                    <a:off x="2330204" y="5128045"/>
                    <a:ext cx="47490" cy="220415"/>
                  </a:xfrm>
                  <a:prstGeom prst="rect">
                    <a:avLst/>
                  </a:prstGeom>
                  <a:solidFill>
                    <a:srgbClr val="CC8F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Trebuchet MS" pitchFamily="34" charset="0"/>
                    </a:endParaRPr>
                  </a:p>
                </p:txBody>
              </p:sp>
              <p:sp>
                <p:nvSpPr>
                  <p:cNvPr id="197" name="Rectangle 282"/>
                  <p:cNvSpPr>
                    <a:spLocks noChangeArrowheads="1"/>
                  </p:cNvSpPr>
                  <p:nvPr/>
                </p:nvSpPr>
                <p:spPr bwMode="auto">
                  <a:xfrm rot="5400000">
                    <a:off x="2325752" y="4811941"/>
                    <a:ext cx="56394" cy="220415"/>
                  </a:xfrm>
                  <a:prstGeom prst="rect">
                    <a:avLst/>
                  </a:prstGeom>
                  <a:solidFill>
                    <a:srgbClr val="CC8F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Trebuchet MS" pitchFamily="34" charset="0"/>
                    </a:endParaRPr>
                  </a:p>
                </p:txBody>
              </p:sp>
              <p:sp>
                <p:nvSpPr>
                  <p:cNvPr id="198" name="Rectangle 283"/>
                  <p:cNvSpPr>
                    <a:spLocks noChangeArrowheads="1"/>
                  </p:cNvSpPr>
                  <p:nvPr/>
                </p:nvSpPr>
                <p:spPr bwMode="auto">
                  <a:xfrm rot="5400000">
                    <a:off x="2327236" y="5893816"/>
                    <a:ext cx="53426" cy="220415"/>
                  </a:xfrm>
                  <a:prstGeom prst="rect">
                    <a:avLst/>
                  </a:prstGeom>
                  <a:solidFill>
                    <a:srgbClr val="CC8F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Trebuchet MS" pitchFamily="34" charset="0"/>
                    </a:endParaRPr>
                  </a:p>
                </p:txBody>
              </p:sp>
              <p:sp>
                <p:nvSpPr>
                  <p:cNvPr id="199" name="Rectangle 284"/>
                  <p:cNvSpPr>
                    <a:spLocks noChangeArrowheads="1"/>
                  </p:cNvSpPr>
                  <p:nvPr/>
                </p:nvSpPr>
                <p:spPr bwMode="auto">
                  <a:xfrm rot="5400000">
                    <a:off x="2330204" y="5047906"/>
                    <a:ext cx="47490" cy="220415"/>
                  </a:xfrm>
                  <a:prstGeom prst="rect">
                    <a:avLst/>
                  </a:prstGeom>
                  <a:solidFill>
                    <a:srgbClr val="CC8F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Trebuchet MS" pitchFamily="34" charset="0"/>
                    </a:endParaRPr>
                  </a:p>
                </p:txBody>
              </p:sp>
              <p:sp>
                <p:nvSpPr>
                  <p:cNvPr id="200" name="Rectangle 285"/>
                  <p:cNvSpPr>
                    <a:spLocks noChangeArrowheads="1"/>
                  </p:cNvSpPr>
                  <p:nvPr/>
                </p:nvSpPr>
                <p:spPr bwMode="auto">
                  <a:xfrm rot="5400000">
                    <a:off x="2330204" y="6128297"/>
                    <a:ext cx="47490" cy="220415"/>
                  </a:xfrm>
                  <a:prstGeom prst="rect">
                    <a:avLst/>
                  </a:prstGeom>
                  <a:solidFill>
                    <a:srgbClr val="CC8F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Trebuchet MS" pitchFamily="34" charset="0"/>
                    </a:endParaRPr>
                  </a:p>
                </p:txBody>
              </p:sp>
              <p:sp>
                <p:nvSpPr>
                  <p:cNvPr id="201" name="Rectangle 286"/>
                  <p:cNvSpPr>
                    <a:spLocks noChangeArrowheads="1"/>
                  </p:cNvSpPr>
                  <p:nvPr/>
                </p:nvSpPr>
                <p:spPr bwMode="auto">
                  <a:xfrm rot="5400000">
                    <a:off x="2330204" y="4733287"/>
                    <a:ext cx="47490" cy="220415"/>
                  </a:xfrm>
                  <a:prstGeom prst="rect">
                    <a:avLst/>
                  </a:prstGeom>
                  <a:solidFill>
                    <a:srgbClr val="CC8F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Trebuchet MS" pitchFamily="34" charset="0"/>
                    </a:endParaRPr>
                  </a:p>
                </p:txBody>
              </p:sp>
              <p:sp>
                <p:nvSpPr>
                  <p:cNvPr id="202" name="Rectangle 287"/>
                  <p:cNvSpPr>
                    <a:spLocks noChangeArrowheads="1"/>
                  </p:cNvSpPr>
                  <p:nvPr/>
                </p:nvSpPr>
                <p:spPr bwMode="auto">
                  <a:xfrm rot="5400000">
                    <a:off x="2330204" y="5816645"/>
                    <a:ext cx="47490" cy="220415"/>
                  </a:xfrm>
                  <a:prstGeom prst="rect">
                    <a:avLst/>
                  </a:prstGeom>
                  <a:solidFill>
                    <a:srgbClr val="CC8F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Trebuchet MS" pitchFamily="34" charset="0"/>
                    </a:endParaRPr>
                  </a:p>
                </p:txBody>
              </p:sp>
              <p:sp>
                <p:nvSpPr>
                  <p:cNvPr id="203" name="Rectangle 288"/>
                  <p:cNvSpPr>
                    <a:spLocks noChangeArrowheads="1"/>
                  </p:cNvSpPr>
                  <p:nvPr/>
                </p:nvSpPr>
                <p:spPr bwMode="auto">
                  <a:xfrm rot="5400000">
                    <a:off x="2330204" y="4970735"/>
                    <a:ext cx="47490" cy="220415"/>
                  </a:xfrm>
                  <a:prstGeom prst="rect">
                    <a:avLst/>
                  </a:prstGeom>
                  <a:solidFill>
                    <a:srgbClr val="CC8F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Trebuchet MS" pitchFamily="34" charset="0"/>
                    </a:endParaRPr>
                  </a:p>
                </p:txBody>
              </p:sp>
              <p:sp>
                <p:nvSpPr>
                  <p:cNvPr id="204" name="Rectangle 289"/>
                  <p:cNvSpPr>
                    <a:spLocks noChangeArrowheads="1"/>
                  </p:cNvSpPr>
                  <p:nvPr/>
                </p:nvSpPr>
                <p:spPr bwMode="auto">
                  <a:xfrm rot="5400000">
                    <a:off x="2330204" y="6054094"/>
                    <a:ext cx="47490" cy="220415"/>
                  </a:xfrm>
                  <a:prstGeom prst="rect">
                    <a:avLst/>
                  </a:prstGeom>
                  <a:solidFill>
                    <a:srgbClr val="CC8F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Trebuchet MS" pitchFamily="34" charset="0"/>
                    </a:endParaRPr>
                  </a:p>
                </p:txBody>
              </p:sp>
              <p:sp>
                <p:nvSpPr>
                  <p:cNvPr id="205" name="Rectangle 290"/>
                  <p:cNvSpPr>
                    <a:spLocks noChangeArrowheads="1"/>
                  </p:cNvSpPr>
                  <p:nvPr/>
                </p:nvSpPr>
                <p:spPr bwMode="auto">
                  <a:xfrm rot="5400000">
                    <a:off x="2330204" y="4653148"/>
                    <a:ext cx="47490" cy="220415"/>
                  </a:xfrm>
                  <a:prstGeom prst="rect">
                    <a:avLst/>
                  </a:prstGeom>
                  <a:solidFill>
                    <a:srgbClr val="CC8F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Trebuchet MS" pitchFamily="34" charset="0"/>
                    </a:endParaRPr>
                  </a:p>
                </p:txBody>
              </p:sp>
              <p:sp>
                <p:nvSpPr>
                  <p:cNvPr id="206" name="Rectangle 291"/>
                  <p:cNvSpPr>
                    <a:spLocks noChangeArrowheads="1"/>
                  </p:cNvSpPr>
                  <p:nvPr/>
                </p:nvSpPr>
                <p:spPr bwMode="auto">
                  <a:xfrm rot="5400000">
                    <a:off x="2330204" y="5733538"/>
                    <a:ext cx="47490" cy="220415"/>
                  </a:xfrm>
                  <a:prstGeom prst="rect">
                    <a:avLst/>
                  </a:prstGeom>
                  <a:solidFill>
                    <a:srgbClr val="CC8F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Trebuchet MS" pitchFamily="34" charset="0"/>
                    </a:endParaRPr>
                  </a:p>
                </p:txBody>
              </p:sp>
              <p:sp>
                <p:nvSpPr>
                  <p:cNvPr id="207" name="Rectangle 292"/>
                  <p:cNvSpPr>
                    <a:spLocks noChangeArrowheads="1"/>
                  </p:cNvSpPr>
                  <p:nvPr/>
                </p:nvSpPr>
                <p:spPr bwMode="auto">
                  <a:xfrm rot="5400000">
                    <a:off x="2330204" y="4578945"/>
                    <a:ext cx="47490" cy="220415"/>
                  </a:xfrm>
                  <a:prstGeom prst="rect">
                    <a:avLst/>
                  </a:prstGeom>
                  <a:solidFill>
                    <a:srgbClr val="CC8F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Trebuchet MS" pitchFamily="34" charset="0"/>
                    </a:endParaRPr>
                  </a:p>
                </p:txBody>
              </p:sp>
              <p:sp>
                <p:nvSpPr>
                  <p:cNvPr id="208" name="Rectangle 293"/>
                  <p:cNvSpPr>
                    <a:spLocks noChangeArrowheads="1"/>
                  </p:cNvSpPr>
                  <p:nvPr/>
                </p:nvSpPr>
                <p:spPr bwMode="auto">
                  <a:xfrm rot="5400000">
                    <a:off x="2327236" y="5656368"/>
                    <a:ext cx="53426" cy="220415"/>
                  </a:xfrm>
                  <a:prstGeom prst="rect">
                    <a:avLst/>
                  </a:prstGeom>
                  <a:solidFill>
                    <a:srgbClr val="CC8F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Trebuchet MS" pitchFamily="34" charset="0"/>
                    </a:endParaRPr>
                  </a:p>
                </p:txBody>
              </p:sp>
              <p:sp>
                <p:nvSpPr>
                  <p:cNvPr id="209" name="Rectangle 294"/>
                  <p:cNvSpPr>
                    <a:spLocks noChangeArrowheads="1"/>
                  </p:cNvSpPr>
                  <p:nvPr/>
                </p:nvSpPr>
                <p:spPr bwMode="auto">
                  <a:xfrm rot="5400000">
                    <a:off x="2330204" y="4495838"/>
                    <a:ext cx="47490" cy="220415"/>
                  </a:xfrm>
                  <a:prstGeom prst="rect">
                    <a:avLst/>
                  </a:prstGeom>
                  <a:solidFill>
                    <a:srgbClr val="CC8F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Trebuchet MS" pitchFamily="34" charset="0"/>
                    </a:endParaRPr>
                  </a:p>
                </p:txBody>
              </p:sp>
              <p:sp>
                <p:nvSpPr>
                  <p:cNvPr id="210" name="Rectangle 295"/>
                  <p:cNvSpPr>
                    <a:spLocks noChangeArrowheads="1"/>
                  </p:cNvSpPr>
                  <p:nvPr/>
                </p:nvSpPr>
                <p:spPr bwMode="auto">
                  <a:xfrm rot="5400000">
                    <a:off x="2331688" y="5577713"/>
                    <a:ext cx="44522" cy="220415"/>
                  </a:xfrm>
                  <a:prstGeom prst="rect">
                    <a:avLst/>
                  </a:prstGeom>
                  <a:solidFill>
                    <a:srgbClr val="CC8F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Trebuchet MS" pitchFamily="34" charset="0"/>
                    </a:endParaRPr>
                  </a:p>
                </p:txBody>
              </p:sp>
              <p:sp>
                <p:nvSpPr>
                  <p:cNvPr id="211" name="Rectangle 296"/>
                  <p:cNvSpPr>
                    <a:spLocks noChangeArrowheads="1"/>
                  </p:cNvSpPr>
                  <p:nvPr/>
                </p:nvSpPr>
                <p:spPr bwMode="auto">
                  <a:xfrm rot="5400000">
                    <a:off x="2327236" y="4418667"/>
                    <a:ext cx="53426" cy="220415"/>
                  </a:xfrm>
                  <a:prstGeom prst="rect">
                    <a:avLst/>
                  </a:prstGeom>
                  <a:solidFill>
                    <a:srgbClr val="CC8F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Trebuchet MS" pitchFamily="34" charset="0"/>
                    </a:endParaRPr>
                  </a:p>
                </p:txBody>
              </p:sp>
              <p:sp>
                <p:nvSpPr>
                  <p:cNvPr id="212" name="Rectangle 297"/>
                  <p:cNvSpPr>
                    <a:spLocks noChangeArrowheads="1"/>
                  </p:cNvSpPr>
                  <p:nvPr/>
                </p:nvSpPr>
                <p:spPr bwMode="auto">
                  <a:xfrm rot="5400000">
                    <a:off x="2327236" y="5499058"/>
                    <a:ext cx="53426" cy="220415"/>
                  </a:xfrm>
                  <a:prstGeom prst="rect">
                    <a:avLst/>
                  </a:prstGeom>
                  <a:solidFill>
                    <a:srgbClr val="CC8F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Trebuchet MS" pitchFamily="34" charset="0"/>
                    </a:endParaRPr>
                  </a:p>
                </p:txBody>
              </p:sp>
              <p:sp>
                <p:nvSpPr>
                  <p:cNvPr id="213" name="Rectangle 298"/>
                  <p:cNvSpPr>
                    <a:spLocks noChangeArrowheads="1"/>
                  </p:cNvSpPr>
                  <p:nvPr/>
                </p:nvSpPr>
                <p:spPr bwMode="auto">
                  <a:xfrm rot="5400000">
                    <a:off x="2330204" y="4341497"/>
                    <a:ext cx="47490" cy="220415"/>
                  </a:xfrm>
                  <a:prstGeom prst="rect">
                    <a:avLst/>
                  </a:prstGeom>
                  <a:solidFill>
                    <a:srgbClr val="CC8F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Trebuchet MS" pitchFamily="34" charset="0"/>
                    </a:endParaRPr>
                  </a:p>
                </p:txBody>
              </p:sp>
              <p:sp>
                <p:nvSpPr>
                  <p:cNvPr id="214" name="Rectangle 299"/>
                  <p:cNvSpPr>
                    <a:spLocks noChangeArrowheads="1"/>
                  </p:cNvSpPr>
                  <p:nvPr/>
                </p:nvSpPr>
                <p:spPr bwMode="auto">
                  <a:xfrm rot="5400000">
                    <a:off x="2330204" y="5421887"/>
                    <a:ext cx="47490" cy="220415"/>
                  </a:xfrm>
                  <a:prstGeom prst="rect">
                    <a:avLst/>
                  </a:prstGeom>
                  <a:solidFill>
                    <a:srgbClr val="CC8F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Trebuchet MS" pitchFamily="34" charset="0"/>
                    </a:endParaRPr>
                  </a:p>
                </p:txBody>
              </p:sp>
              <p:sp>
                <p:nvSpPr>
                  <p:cNvPr id="215" name="Rectangle 300"/>
                  <p:cNvSpPr>
                    <a:spLocks noChangeArrowheads="1"/>
                  </p:cNvSpPr>
                  <p:nvPr/>
                </p:nvSpPr>
                <p:spPr bwMode="auto">
                  <a:xfrm rot="5400000">
                    <a:off x="2330204" y="4258390"/>
                    <a:ext cx="47490" cy="220415"/>
                  </a:xfrm>
                  <a:prstGeom prst="rect">
                    <a:avLst/>
                  </a:prstGeom>
                  <a:solidFill>
                    <a:srgbClr val="CC8F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Trebuchet MS" pitchFamily="34" charset="0"/>
                    </a:endParaRPr>
                  </a:p>
                </p:txBody>
              </p:sp>
              <p:sp>
                <p:nvSpPr>
                  <p:cNvPr id="216" name="Rectangle 301"/>
                  <p:cNvSpPr>
                    <a:spLocks noChangeArrowheads="1"/>
                  </p:cNvSpPr>
                  <p:nvPr/>
                </p:nvSpPr>
                <p:spPr bwMode="auto">
                  <a:xfrm rot="5400000">
                    <a:off x="2330204" y="5338780"/>
                    <a:ext cx="47490" cy="220415"/>
                  </a:xfrm>
                  <a:prstGeom prst="rect">
                    <a:avLst/>
                  </a:prstGeom>
                  <a:solidFill>
                    <a:srgbClr val="CC8F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Trebuchet MS" pitchFamily="34" charset="0"/>
                    </a:endParaRPr>
                  </a:p>
                </p:txBody>
              </p:sp>
              <p:sp>
                <p:nvSpPr>
                  <p:cNvPr id="217" name="Freeform 427"/>
                  <p:cNvSpPr>
                    <a:spLocks/>
                  </p:cNvSpPr>
                  <p:nvPr/>
                </p:nvSpPr>
                <p:spPr bwMode="auto">
                  <a:xfrm rot="5400000">
                    <a:off x="2695143" y="4020779"/>
                    <a:ext cx="516450" cy="523485"/>
                  </a:xfrm>
                  <a:custGeom>
                    <a:avLst/>
                    <a:gdLst>
                      <a:gd name="T0" fmla="*/ 2147483647 w 871"/>
                      <a:gd name="T1" fmla="*/ 2147483647 h 756"/>
                      <a:gd name="T2" fmla="*/ 2147483647 w 871"/>
                      <a:gd name="T3" fmla="*/ 2147483647 h 756"/>
                      <a:gd name="T4" fmla="*/ 2147483647 w 871"/>
                      <a:gd name="T5" fmla="*/ 2147483647 h 756"/>
                      <a:gd name="T6" fmla="*/ 2147483647 w 871"/>
                      <a:gd name="T7" fmla="*/ 2147483647 h 756"/>
                      <a:gd name="T8" fmla="*/ 2147483647 w 871"/>
                      <a:gd name="T9" fmla="*/ 2147483647 h 756"/>
                      <a:gd name="T10" fmla="*/ 2147483647 w 871"/>
                      <a:gd name="T11" fmla="*/ 2147483647 h 756"/>
                      <a:gd name="T12" fmla="*/ 2147483647 w 871"/>
                      <a:gd name="T13" fmla="*/ 2147483647 h 756"/>
                      <a:gd name="T14" fmla="*/ 2147483647 w 871"/>
                      <a:gd name="T15" fmla="*/ 2147483647 h 756"/>
                      <a:gd name="T16" fmla="*/ 2147483647 w 871"/>
                      <a:gd name="T17" fmla="*/ 2147483647 h 756"/>
                      <a:gd name="T18" fmla="*/ 2147483647 w 871"/>
                      <a:gd name="T19" fmla="*/ 0 h 756"/>
                      <a:gd name="T20" fmla="*/ 2147483647 w 871"/>
                      <a:gd name="T21" fmla="*/ 0 h 756"/>
                      <a:gd name="T22" fmla="*/ 2147483647 w 871"/>
                      <a:gd name="T23" fmla="*/ 0 h 756"/>
                      <a:gd name="T24" fmla="*/ 2147483647 w 871"/>
                      <a:gd name="T25" fmla="*/ 0 h 756"/>
                      <a:gd name="T26" fmla="*/ 0 w 871"/>
                      <a:gd name="T27" fmla="*/ 2147483647 h 756"/>
                      <a:gd name="T28" fmla="*/ 0 w 871"/>
                      <a:gd name="T29" fmla="*/ 2147483647 h 756"/>
                      <a:gd name="T30" fmla="*/ 0 w 871"/>
                      <a:gd name="T31" fmla="*/ 2147483647 h 756"/>
                      <a:gd name="T32" fmla="*/ 0 w 871"/>
                      <a:gd name="T33" fmla="*/ 2147483647 h 756"/>
                      <a:gd name="T34" fmla="*/ 0 w 871"/>
                      <a:gd name="T35" fmla="*/ 2147483647 h 756"/>
                      <a:gd name="T36" fmla="*/ 0 w 871"/>
                      <a:gd name="T37" fmla="*/ 2147483647 h 756"/>
                      <a:gd name="T38" fmla="*/ 2147483647 w 871"/>
                      <a:gd name="T39" fmla="*/ 2147483647 h 756"/>
                      <a:gd name="T40" fmla="*/ 2147483647 w 871"/>
                      <a:gd name="T41" fmla="*/ 2147483647 h 75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871"/>
                      <a:gd name="T64" fmla="*/ 0 h 756"/>
                      <a:gd name="T65" fmla="*/ 871 w 871"/>
                      <a:gd name="T66" fmla="*/ 756 h 75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871" h="756">
                        <a:moveTo>
                          <a:pt x="12" y="756"/>
                        </a:moveTo>
                        <a:lnTo>
                          <a:pt x="860" y="756"/>
                        </a:lnTo>
                        <a:lnTo>
                          <a:pt x="871" y="756"/>
                        </a:lnTo>
                        <a:lnTo>
                          <a:pt x="871" y="743"/>
                        </a:lnTo>
                        <a:lnTo>
                          <a:pt x="871" y="25"/>
                        </a:lnTo>
                        <a:lnTo>
                          <a:pt x="871" y="13"/>
                        </a:lnTo>
                        <a:lnTo>
                          <a:pt x="860" y="0"/>
                        </a:lnTo>
                        <a:lnTo>
                          <a:pt x="12" y="0"/>
                        </a:lnTo>
                        <a:lnTo>
                          <a:pt x="0" y="13"/>
                        </a:lnTo>
                        <a:lnTo>
                          <a:pt x="0" y="25"/>
                        </a:lnTo>
                        <a:lnTo>
                          <a:pt x="0" y="743"/>
                        </a:lnTo>
                        <a:lnTo>
                          <a:pt x="0" y="756"/>
                        </a:lnTo>
                        <a:lnTo>
                          <a:pt x="12" y="756"/>
                        </a:lnTo>
                        <a:close/>
                      </a:path>
                    </a:pathLst>
                  </a:custGeom>
                  <a:solidFill>
                    <a:srgbClr val="2B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8" name="Freeform 427"/>
                  <p:cNvSpPr>
                    <a:spLocks/>
                  </p:cNvSpPr>
                  <p:nvPr/>
                </p:nvSpPr>
                <p:spPr bwMode="auto">
                  <a:xfrm rot="5400000">
                    <a:off x="2698018" y="4811533"/>
                    <a:ext cx="516450" cy="523485"/>
                  </a:xfrm>
                  <a:custGeom>
                    <a:avLst/>
                    <a:gdLst>
                      <a:gd name="T0" fmla="*/ 2147483647 w 871"/>
                      <a:gd name="T1" fmla="*/ 2147483647 h 756"/>
                      <a:gd name="T2" fmla="*/ 2147483647 w 871"/>
                      <a:gd name="T3" fmla="*/ 2147483647 h 756"/>
                      <a:gd name="T4" fmla="*/ 2147483647 w 871"/>
                      <a:gd name="T5" fmla="*/ 2147483647 h 756"/>
                      <a:gd name="T6" fmla="*/ 2147483647 w 871"/>
                      <a:gd name="T7" fmla="*/ 2147483647 h 756"/>
                      <a:gd name="T8" fmla="*/ 2147483647 w 871"/>
                      <a:gd name="T9" fmla="*/ 2147483647 h 756"/>
                      <a:gd name="T10" fmla="*/ 2147483647 w 871"/>
                      <a:gd name="T11" fmla="*/ 2147483647 h 756"/>
                      <a:gd name="T12" fmla="*/ 2147483647 w 871"/>
                      <a:gd name="T13" fmla="*/ 2147483647 h 756"/>
                      <a:gd name="T14" fmla="*/ 2147483647 w 871"/>
                      <a:gd name="T15" fmla="*/ 2147483647 h 756"/>
                      <a:gd name="T16" fmla="*/ 2147483647 w 871"/>
                      <a:gd name="T17" fmla="*/ 2147483647 h 756"/>
                      <a:gd name="T18" fmla="*/ 2147483647 w 871"/>
                      <a:gd name="T19" fmla="*/ 0 h 756"/>
                      <a:gd name="T20" fmla="*/ 2147483647 w 871"/>
                      <a:gd name="T21" fmla="*/ 0 h 756"/>
                      <a:gd name="T22" fmla="*/ 2147483647 w 871"/>
                      <a:gd name="T23" fmla="*/ 0 h 756"/>
                      <a:gd name="T24" fmla="*/ 2147483647 w 871"/>
                      <a:gd name="T25" fmla="*/ 0 h 756"/>
                      <a:gd name="T26" fmla="*/ 0 w 871"/>
                      <a:gd name="T27" fmla="*/ 2147483647 h 756"/>
                      <a:gd name="T28" fmla="*/ 0 w 871"/>
                      <a:gd name="T29" fmla="*/ 2147483647 h 756"/>
                      <a:gd name="T30" fmla="*/ 0 w 871"/>
                      <a:gd name="T31" fmla="*/ 2147483647 h 756"/>
                      <a:gd name="T32" fmla="*/ 0 w 871"/>
                      <a:gd name="T33" fmla="*/ 2147483647 h 756"/>
                      <a:gd name="T34" fmla="*/ 0 w 871"/>
                      <a:gd name="T35" fmla="*/ 2147483647 h 756"/>
                      <a:gd name="T36" fmla="*/ 0 w 871"/>
                      <a:gd name="T37" fmla="*/ 2147483647 h 756"/>
                      <a:gd name="T38" fmla="*/ 2147483647 w 871"/>
                      <a:gd name="T39" fmla="*/ 2147483647 h 756"/>
                      <a:gd name="T40" fmla="*/ 2147483647 w 871"/>
                      <a:gd name="T41" fmla="*/ 2147483647 h 75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871"/>
                      <a:gd name="T64" fmla="*/ 0 h 756"/>
                      <a:gd name="T65" fmla="*/ 871 w 871"/>
                      <a:gd name="T66" fmla="*/ 756 h 75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871" h="756">
                        <a:moveTo>
                          <a:pt x="12" y="756"/>
                        </a:moveTo>
                        <a:lnTo>
                          <a:pt x="860" y="756"/>
                        </a:lnTo>
                        <a:lnTo>
                          <a:pt x="871" y="756"/>
                        </a:lnTo>
                        <a:lnTo>
                          <a:pt x="871" y="743"/>
                        </a:lnTo>
                        <a:lnTo>
                          <a:pt x="871" y="25"/>
                        </a:lnTo>
                        <a:lnTo>
                          <a:pt x="871" y="13"/>
                        </a:lnTo>
                        <a:lnTo>
                          <a:pt x="860" y="0"/>
                        </a:lnTo>
                        <a:lnTo>
                          <a:pt x="12" y="0"/>
                        </a:lnTo>
                        <a:lnTo>
                          <a:pt x="0" y="13"/>
                        </a:lnTo>
                        <a:lnTo>
                          <a:pt x="0" y="25"/>
                        </a:lnTo>
                        <a:lnTo>
                          <a:pt x="0" y="743"/>
                        </a:lnTo>
                        <a:lnTo>
                          <a:pt x="0" y="756"/>
                        </a:lnTo>
                        <a:lnTo>
                          <a:pt x="12" y="756"/>
                        </a:lnTo>
                        <a:close/>
                      </a:path>
                    </a:pathLst>
                  </a:custGeom>
                  <a:solidFill>
                    <a:srgbClr val="2B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19" name="Freeform 427"/>
                  <p:cNvSpPr>
                    <a:spLocks/>
                  </p:cNvSpPr>
                  <p:nvPr/>
                </p:nvSpPr>
                <p:spPr bwMode="auto">
                  <a:xfrm rot="5400000">
                    <a:off x="2795283" y="3472066"/>
                    <a:ext cx="263986" cy="287269"/>
                  </a:xfrm>
                  <a:custGeom>
                    <a:avLst/>
                    <a:gdLst>
                      <a:gd name="T0" fmla="*/ 2147483647 w 871"/>
                      <a:gd name="T1" fmla="*/ 2147483647 h 756"/>
                      <a:gd name="T2" fmla="*/ 2147483647 w 871"/>
                      <a:gd name="T3" fmla="*/ 2147483647 h 756"/>
                      <a:gd name="T4" fmla="*/ 2147483647 w 871"/>
                      <a:gd name="T5" fmla="*/ 2147483647 h 756"/>
                      <a:gd name="T6" fmla="*/ 2147483647 w 871"/>
                      <a:gd name="T7" fmla="*/ 2147483647 h 756"/>
                      <a:gd name="T8" fmla="*/ 2147483647 w 871"/>
                      <a:gd name="T9" fmla="*/ 2147483647 h 756"/>
                      <a:gd name="T10" fmla="*/ 2147483647 w 871"/>
                      <a:gd name="T11" fmla="*/ 2147483647 h 756"/>
                      <a:gd name="T12" fmla="*/ 2147483647 w 871"/>
                      <a:gd name="T13" fmla="*/ 2147483647 h 756"/>
                      <a:gd name="T14" fmla="*/ 2147483647 w 871"/>
                      <a:gd name="T15" fmla="*/ 2147483647 h 756"/>
                      <a:gd name="T16" fmla="*/ 2147483647 w 871"/>
                      <a:gd name="T17" fmla="*/ 2147483647 h 756"/>
                      <a:gd name="T18" fmla="*/ 2147483647 w 871"/>
                      <a:gd name="T19" fmla="*/ 0 h 756"/>
                      <a:gd name="T20" fmla="*/ 2147483647 w 871"/>
                      <a:gd name="T21" fmla="*/ 0 h 756"/>
                      <a:gd name="T22" fmla="*/ 2147483647 w 871"/>
                      <a:gd name="T23" fmla="*/ 0 h 756"/>
                      <a:gd name="T24" fmla="*/ 2147483647 w 871"/>
                      <a:gd name="T25" fmla="*/ 0 h 756"/>
                      <a:gd name="T26" fmla="*/ 0 w 871"/>
                      <a:gd name="T27" fmla="*/ 2147483647 h 756"/>
                      <a:gd name="T28" fmla="*/ 0 w 871"/>
                      <a:gd name="T29" fmla="*/ 2147483647 h 756"/>
                      <a:gd name="T30" fmla="*/ 0 w 871"/>
                      <a:gd name="T31" fmla="*/ 2147483647 h 756"/>
                      <a:gd name="T32" fmla="*/ 0 w 871"/>
                      <a:gd name="T33" fmla="*/ 2147483647 h 756"/>
                      <a:gd name="T34" fmla="*/ 0 w 871"/>
                      <a:gd name="T35" fmla="*/ 2147483647 h 756"/>
                      <a:gd name="T36" fmla="*/ 0 w 871"/>
                      <a:gd name="T37" fmla="*/ 2147483647 h 756"/>
                      <a:gd name="T38" fmla="*/ 2147483647 w 871"/>
                      <a:gd name="T39" fmla="*/ 2147483647 h 756"/>
                      <a:gd name="T40" fmla="*/ 2147483647 w 871"/>
                      <a:gd name="T41" fmla="*/ 2147483647 h 75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871"/>
                      <a:gd name="T64" fmla="*/ 0 h 756"/>
                      <a:gd name="T65" fmla="*/ 871 w 871"/>
                      <a:gd name="T66" fmla="*/ 756 h 75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871" h="756">
                        <a:moveTo>
                          <a:pt x="12" y="756"/>
                        </a:moveTo>
                        <a:lnTo>
                          <a:pt x="860" y="756"/>
                        </a:lnTo>
                        <a:lnTo>
                          <a:pt x="871" y="756"/>
                        </a:lnTo>
                        <a:lnTo>
                          <a:pt x="871" y="743"/>
                        </a:lnTo>
                        <a:lnTo>
                          <a:pt x="871" y="25"/>
                        </a:lnTo>
                        <a:lnTo>
                          <a:pt x="871" y="13"/>
                        </a:lnTo>
                        <a:lnTo>
                          <a:pt x="860" y="0"/>
                        </a:lnTo>
                        <a:lnTo>
                          <a:pt x="12" y="0"/>
                        </a:lnTo>
                        <a:lnTo>
                          <a:pt x="0" y="13"/>
                        </a:lnTo>
                        <a:lnTo>
                          <a:pt x="0" y="25"/>
                        </a:lnTo>
                        <a:lnTo>
                          <a:pt x="0" y="743"/>
                        </a:lnTo>
                        <a:lnTo>
                          <a:pt x="0" y="756"/>
                        </a:lnTo>
                        <a:lnTo>
                          <a:pt x="12" y="756"/>
                        </a:lnTo>
                        <a:close/>
                      </a:path>
                    </a:pathLst>
                  </a:custGeom>
                  <a:solidFill>
                    <a:srgbClr val="2B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0" name="Freeform 427"/>
                  <p:cNvSpPr>
                    <a:spLocks/>
                  </p:cNvSpPr>
                  <p:nvPr/>
                </p:nvSpPr>
                <p:spPr bwMode="auto">
                  <a:xfrm rot="5400000">
                    <a:off x="2581700" y="2673591"/>
                    <a:ext cx="263986" cy="256707"/>
                  </a:xfrm>
                  <a:custGeom>
                    <a:avLst/>
                    <a:gdLst>
                      <a:gd name="T0" fmla="*/ 2147483647 w 871"/>
                      <a:gd name="T1" fmla="*/ 2147483647 h 756"/>
                      <a:gd name="T2" fmla="*/ 2147483647 w 871"/>
                      <a:gd name="T3" fmla="*/ 2147483647 h 756"/>
                      <a:gd name="T4" fmla="*/ 2147483647 w 871"/>
                      <a:gd name="T5" fmla="*/ 2147483647 h 756"/>
                      <a:gd name="T6" fmla="*/ 2147483647 w 871"/>
                      <a:gd name="T7" fmla="*/ 2147483647 h 756"/>
                      <a:gd name="T8" fmla="*/ 2147483647 w 871"/>
                      <a:gd name="T9" fmla="*/ 2147483647 h 756"/>
                      <a:gd name="T10" fmla="*/ 2147483647 w 871"/>
                      <a:gd name="T11" fmla="*/ 2147483647 h 756"/>
                      <a:gd name="T12" fmla="*/ 2147483647 w 871"/>
                      <a:gd name="T13" fmla="*/ 2147483647 h 756"/>
                      <a:gd name="T14" fmla="*/ 2147483647 w 871"/>
                      <a:gd name="T15" fmla="*/ 2147483647 h 756"/>
                      <a:gd name="T16" fmla="*/ 2147483647 w 871"/>
                      <a:gd name="T17" fmla="*/ 2147483647 h 756"/>
                      <a:gd name="T18" fmla="*/ 2147483647 w 871"/>
                      <a:gd name="T19" fmla="*/ 0 h 756"/>
                      <a:gd name="T20" fmla="*/ 2147483647 w 871"/>
                      <a:gd name="T21" fmla="*/ 0 h 756"/>
                      <a:gd name="T22" fmla="*/ 2147483647 w 871"/>
                      <a:gd name="T23" fmla="*/ 0 h 756"/>
                      <a:gd name="T24" fmla="*/ 2147483647 w 871"/>
                      <a:gd name="T25" fmla="*/ 0 h 756"/>
                      <a:gd name="T26" fmla="*/ 0 w 871"/>
                      <a:gd name="T27" fmla="*/ 2147483647 h 756"/>
                      <a:gd name="T28" fmla="*/ 0 w 871"/>
                      <a:gd name="T29" fmla="*/ 2147483647 h 756"/>
                      <a:gd name="T30" fmla="*/ 0 w 871"/>
                      <a:gd name="T31" fmla="*/ 2147483647 h 756"/>
                      <a:gd name="T32" fmla="*/ 0 w 871"/>
                      <a:gd name="T33" fmla="*/ 2147483647 h 756"/>
                      <a:gd name="T34" fmla="*/ 0 w 871"/>
                      <a:gd name="T35" fmla="*/ 2147483647 h 756"/>
                      <a:gd name="T36" fmla="*/ 0 w 871"/>
                      <a:gd name="T37" fmla="*/ 2147483647 h 756"/>
                      <a:gd name="T38" fmla="*/ 2147483647 w 871"/>
                      <a:gd name="T39" fmla="*/ 2147483647 h 756"/>
                      <a:gd name="T40" fmla="*/ 2147483647 w 871"/>
                      <a:gd name="T41" fmla="*/ 2147483647 h 75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871"/>
                      <a:gd name="T64" fmla="*/ 0 h 756"/>
                      <a:gd name="T65" fmla="*/ 871 w 871"/>
                      <a:gd name="T66" fmla="*/ 756 h 75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871" h="756">
                        <a:moveTo>
                          <a:pt x="12" y="756"/>
                        </a:moveTo>
                        <a:lnTo>
                          <a:pt x="860" y="756"/>
                        </a:lnTo>
                        <a:lnTo>
                          <a:pt x="871" y="756"/>
                        </a:lnTo>
                        <a:lnTo>
                          <a:pt x="871" y="743"/>
                        </a:lnTo>
                        <a:lnTo>
                          <a:pt x="871" y="25"/>
                        </a:lnTo>
                        <a:lnTo>
                          <a:pt x="871" y="13"/>
                        </a:lnTo>
                        <a:lnTo>
                          <a:pt x="860" y="0"/>
                        </a:lnTo>
                        <a:lnTo>
                          <a:pt x="12" y="0"/>
                        </a:lnTo>
                        <a:lnTo>
                          <a:pt x="0" y="13"/>
                        </a:lnTo>
                        <a:lnTo>
                          <a:pt x="0" y="25"/>
                        </a:lnTo>
                        <a:lnTo>
                          <a:pt x="0" y="743"/>
                        </a:lnTo>
                        <a:lnTo>
                          <a:pt x="0" y="756"/>
                        </a:lnTo>
                        <a:lnTo>
                          <a:pt x="12" y="756"/>
                        </a:lnTo>
                        <a:close/>
                      </a:path>
                    </a:pathLst>
                  </a:custGeom>
                  <a:solidFill>
                    <a:srgbClr val="2B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221" name="Freeform 427"/>
                  <p:cNvSpPr>
                    <a:spLocks/>
                  </p:cNvSpPr>
                  <p:nvPr/>
                </p:nvSpPr>
                <p:spPr bwMode="auto">
                  <a:xfrm rot="5400000">
                    <a:off x="3139541" y="2670716"/>
                    <a:ext cx="263986" cy="256707"/>
                  </a:xfrm>
                  <a:custGeom>
                    <a:avLst/>
                    <a:gdLst>
                      <a:gd name="T0" fmla="*/ 2147483647 w 871"/>
                      <a:gd name="T1" fmla="*/ 2147483647 h 756"/>
                      <a:gd name="T2" fmla="*/ 2147483647 w 871"/>
                      <a:gd name="T3" fmla="*/ 2147483647 h 756"/>
                      <a:gd name="T4" fmla="*/ 2147483647 w 871"/>
                      <a:gd name="T5" fmla="*/ 2147483647 h 756"/>
                      <a:gd name="T6" fmla="*/ 2147483647 w 871"/>
                      <a:gd name="T7" fmla="*/ 2147483647 h 756"/>
                      <a:gd name="T8" fmla="*/ 2147483647 w 871"/>
                      <a:gd name="T9" fmla="*/ 2147483647 h 756"/>
                      <a:gd name="T10" fmla="*/ 2147483647 w 871"/>
                      <a:gd name="T11" fmla="*/ 2147483647 h 756"/>
                      <a:gd name="T12" fmla="*/ 2147483647 w 871"/>
                      <a:gd name="T13" fmla="*/ 2147483647 h 756"/>
                      <a:gd name="T14" fmla="*/ 2147483647 w 871"/>
                      <a:gd name="T15" fmla="*/ 2147483647 h 756"/>
                      <a:gd name="T16" fmla="*/ 2147483647 w 871"/>
                      <a:gd name="T17" fmla="*/ 2147483647 h 756"/>
                      <a:gd name="T18" fmla="*/ 2147483647 w 871"/>
                      <a:gd name="T19" fmla="*/ 0 h 756"/>
                      <a:gd name="T20" fmla="*/ 2147483647 w 871"/>
                      <a:gd name="T21" fmla="*/ 0 h 756"/>
                      <a:gd name="T22" fmla="*/ 2147483647 w 871"/>
                      <a:gd name="T23" fmla="*/ 0 h 756"/>
                      <a:gd name="T24" fmla="*/ 2147483647 w 871"/>
                      <a:gd name="T25" fmla="*/ 0 h 756"/>
                      <a:gd name="T26" fmla="*/ 0 w 871"/>
                      <a:gd name="T27" fmla="*/ 2147483647 h 756"/>
                      <a:gd name="T28" fmla="*/ 0 w 871"/>
                      <a:gd name="T29" fmla="*/ 2147483647 h 756"/>
                      <a:gd name="T30" fmla="*/ 0 w 871"/>
                      <a:gd name="T31" fmla="*/ 2147483647 h 756"/>
                      <a:gd name="T32" fmla="*/ 0 w 871"/>
                      <a:gd name="T33" fmla="*/ 2147483647 h 756"/>
                      <a:gd name="T34" fmla="*/ 0 w 871"/>
                      <a:gd name="T35" fmla="*/ 2147483647 h 756"/>
                      <a:gd name="T36" fmla="*/ 0 w 871"/>
                      <a:gd name="T37" fmla="*/ 2147483647 h 756"/>
                      <a:gd name="T38" fmla="*/ 2147483647 w 871"/>
                      <a:gd name="T39" fmla="*/ 2147483647 h 756"/>
                      <a:gd name="T40" fmla="*/ 2147483647 w 871"/>
                      <a:gd name="T41" fmla="*/ 2147483647 h 75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871"/>
                      <a:gd name="T64" fmla="*/ 0 h 756"/>
                      <a:gd name="T65" fmla="*/ 871 w 871"/>
                      <a:gd name="T66" fmla="*/ 756 h 75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871" h="756">
                        <a:moveTo>
                          <a:pt x="12" y="756"/>
                        </a:moveTo>
                        <a:lnTo>
                          <a:pt x="860" y="756"/>
                        </a:lnTo>
                        <a:lnTo>
                          <a:pt x="871" y="756"/>
                        </a:lnTo>
                        <a:lnTo>
                          <a:pt x="871" y="743"/>
                        </a:lnTo>
                        <a:lnTo>
                          <a:pt x="871" y="25"/>
                        </a:lnTo>
                        <a:lnTo>
                          <a:pt x="871" y="13"/>
                        </a:lnTo>
                        <a:lnTo>
                          <a:pt x="860" y="0"/>
                        </a:lnTo>
                        <a:lnTo>
                          <a:pt x="12" y="0"/>
                        </a:lnTo>
                        <a:lnTo>
                          <a:pt x="0" y="13"/>
                        </a:lnTo>
                        <a:lnTo>
                          <a:pt x="0" y="25"/>
                        </a:lnTo>
                        <a:lnTo>
                          <a:pt x="0" y="743"/>
                        </a:lnTo>
                        <a:lnTo>
                          <a:pt x="0" y="756"/>
                        </a:lnTo>
                        <a:lnTo>
                          <a:pt x="12" y="756"/>
                        </a:lnTo>
                        <a:close/>
                      </a:path>
                    </a:pathLst>
                  </a:custGeom>
                  <a:solidFill>
                    <a:srgbClr val="2B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grpSp>
            <p:nvGrpSpPr>
              <p:cNvPr id="15" name="Group 397"/>
              <p:cNvGrpSpPr>
                <a:grpSpLocks/>
              </p:cNvGrpSpPr>
              <p:nvPr/>
            </p:nvGrpSpPr>
            <p:grpSpPr bwMode="auto">
              <a:xfrm>
                <a:off x="4952316" y="2256431"/>
                <a:ext cx="879898" cy="571382"/>
                <a:chOff x="553114" y="1296537"/>
                <a:chExt cx="879898" cy="571382"/>
              </a:xfrm>
            </p:grpSpPr>
            <p:pic>
              <p:nvPicPr>
                <p:cNvPr id="130" name="Picture 20"/>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3114" y="1296537"/>
                  <a:ext cx="361286" cy="571382"/>
                </a:xfrm>
                <a:prstGeom prst="rect">
                  <a:avLst/>
                </a:prstGeom>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grpSp>
              <p:nvGrpSpPr>
                <p:cNvPr id="16" name="Group 148"/>
                <p:cNvGrpSpPr>
                  <a:grpSpLocks/>
                </p:cNvGrpSpPr>
                <p:nvPr/>
              </p:nvGrpSpPr>
              <p:grpSpPr bwMode="auto">
                <a:xfrm rot="5400000">
                  <a:off x="948904" y="1289710"/>
                  <a:ext cx="354451" cy="613765"/>
                  <a:chOff x="2216191" y="2400743"/>
                  <a:chExt cx="1473828" cy="3908996"/>
                </a:xfrm>
              </p:grpSpPr>
              <p:sp>
                <p:nvSpPr>
                  <p:cNvPr id="132" name="Freeform 254"/>
                  <p:cNvSpPr>
                    <a:spLocks/>
                  </p:cNvSpPr>
                  <p:nvPr/>
                </p:nvSpPr>
                <p:spPr bwMode="auto">
                  <a:xfrm rot="5400000">
                    <a:off x="2842793" y="1823615"/>
                    <a:ext cx="270098" cy="1424354"/>
                  </a:xfrm>
                  <a:custGeom>
                    <a:avLst/>
                    <a:gdLst>
                      <a:gd name="T0" fmla="*/ 0 w 457"/>
                      <a:gd name="T1" fmla="*/ 0 h 4242"/>
                      <a:gd name="T2" fmla="*/ 2147483647 w 457"/>
                      <a:gd name="T3" fmla="*/ 0 h 4242"/>
                      <a:gd name="T4" fmla="*/ 2147483647 w 457"/>
                      <a:gd name="T5" fmla="*/ 2147483647 h 4242"/>
                      <a:gd name="T6" fmla="*/ 2147483647 w 457"/>
                      <a:gd name="T7" fmla="*/ 2147483647 h 4242"/>
                      <a:gd name="T8" fmla="*/ 2147483647 w 457"/>
                      <a:gd name="T9" fmla="*/ 2147483647 h 4242"/>
                      <a:gd name="T10" fmla="*/ 0 w 457"/>
                      <a:gd name="T11" fmla="*/ 2147483647 h 4242"/>
                      <a:gd name="T12" fmla="*/ 0 w 457"/>
                      <a:gd name="T13" fmla="*/ 0 h 4242"/>
                      <a:gd name="T14" fmla="*/ 0 60000 65536"/>
                      <a:gd name="T15" fmla="*/ 0 60000 65536"/>
                      <a:gd name="T16" fmla="*/ 0 60000 65536"/>
                      <a:gd name="T17" fmla="*/ 0 60000 65536"/>
                      <a:gd name="T18" fmla="*/ 0 60000 65536"/>
                      <a:gd name="T19" fmla="*/ 0 60000 65536"/>
                      <a:gd name="T20" fmla="*/ 0 60000 65536"/>
                      <a:gd name="T21" fmla="*/ 0 w 457"/>
                      <a:gd name="T22" fmla="*/ 0 h 4242"/>
                      <a:gd name="T23" fmla="*/ 457 w 457"/>
                      <a:gd name="T24" fmla="*/ 4242 h 4242"/>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457" h="4242">
                        <a:moveTo>
                          <a:pt x="0" y="0"/>
                        </a:moveTo>
                        <a:lnTo>
                          <a:pt x="457" y="0"/>
                        </a:lnTo>
                        <a:lnTo>
                          <a:pt x="457" y="4242"/>
                        </a:lnTo>
                        <a:lnTo>
                          <a:pt x="400" y="4242"/>
                        </a:lnTo>
                        <a:lnTo>
                          <a:pt x="400" y="62"/>
                        </a:lnTo>
                        <a:lnTo>
                          <a:pt x="0" y="62"/>
                        </a:lnTo>
                        <a:lnTo>
                          <a:pt x="0" y="0"/>
                        </a:lnTo>
                        <a:close/>
                      </a:path>
                    </a:pathLst>
                  </a:custGeom>
                  <a:solidFill>
                    <a:srgbClr val="C4CCCC"/>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3" name="Rectangle 262"/>
                  <p:cNvSpPr>
                    <a:spLocks noChangeArrowheads="1"/>
                  </p:cNvSpPr>
                  <p:nvPr/>
                </p:nvSpPr>
                <p:spPr bwMode="auto">
                  <a:xfrm rot="5400000">
                    <a:off x="1169724" y="3965274"/>
                    <a:ext cx="3638898" cy="1050031"/>
                  </a:xfrm>
                  <a:prstGeom prst="rect">
                    <a:avLst/>
                  </a:prstGeom>
                  <a:solidFill>
                    <a:srgbClr val="92D05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Trebuchet MS" pitchFamily="34" charset="0"/>
                    </a:endParaRPr>
                  </a:p>
                </p:txBody>
              </p:sp>
              <p:sp>
                <p:nvSpPr>
                  <p:cNvPr id="134" name="Freeform 264"/>
                  <p:cNvSpPr>
                    <a:spLocks/>
                  </p:cNvSpPr>
                  <p:nvPr/>
                </p:nvSpPr>
                <p:spPr bwMode="auto">
                  <a:xfrm rot="5400000">
                    <a:off x="2265971" y="2732670"/>
                    <a:ext cx="148405" cy="179087"/>
                  </a:xfrm>
                  <a:custGeom>
                    <a:avLst/>
                    <a:gdLst>
                      <a:gd name="T0" fmla="*/ 2147483647 w 252"/>
                      <a:gd name="T1" fmla="*/ 0 h 260"/>
                      <a:gd name="T2" fmla="*/ 2147483647 w 252"/>
                      <a:gd name="T3" fmla="*/ 0 h 260"/>
                      <a:gd name="T4" fmla="*/ 2147483647 w 252"/>
                      <a:gd name="T5" fmla="*/ 0 h 260"/>
                      <a:gd name="T6" fmla="*/ 2147483647 w 252"/>
                      <a:gd name="T7" fmla="*/ 2147483647 h 260"/>
                      <a:gd name="T8" fmla="*/ 2147483647 w 252"/>
                      <a:gd name="T9" fmla="*/ 2147483647 h 260"/>
                      <a:gd name="T10" fmla="*/ 2147483647 w 252"/>
                      <a:gd name="T11" fmla="*/ 2147483647 h 260"/>
                      <a:gd name="T12" fmla="*/ 2147483647 w 252"/>
                      <a:gd name="T13" fmla="*/ 2147483647 h 260"/>
                      <a:gd name="T14" fmla="*/ 0 w 252"/>
                      <a:gd name="T15" fmla="*/ 2147483647 h 260"/>
                      <a:gd name="T16" fmla="*/ 0 w 252"/>
                      <a:gd name="T17" fmla="*/ 2147483647 h 260"/>
                      <a:gd name="T18" fmla="*/ 0 w 252"/>
                      <a:gd name="T19" fmla="*/ 2147483647 h 260"/>
                      <a:gd name="T20" fmla="*/ 2147483647 w 252"/>
                      <a:gd name="T21" fmla="*/ 2147483647 h 260"/>
                      <a:gd name="T22" fmla="*/ 2147483647 w 252"/>
                      <a:gd name="T23" fmla="*/ 2147483647 h 260"/>
                      <a:gd name="T24" fmla="*/ 2147483647 w 252"/>
                      <a:gd name="T25" fmla="*/ 2147483647 h 260"/>
                      <a:gd name="T26" fmla="*/ 2147483647 w 252"/>
                      <a:gd name="T27" fmla="*/ 2147483647 h 260"/>
                      <a:gd name="T28" fmla="*/ 2147483647 w 252"/>
                      <a:gd name="T29" fmla="*/ 2147483647 h 260"/>
                      <a:gd name="T30" fmla="*/ 2147483647 w 252"/>
                      <a:gd name="T31" fmla="*/ 2147483647 h 260"/>
                      <a:gd name="T32" fmla="*/ 2147483647 w 252"/>
                      <a:gd name="T33" fmla="*/ 2147483647 h 260"/>
                      <a:gd name="T34" fmla="*/ 2147483647 w 252"/>
                      <a:gd name="T35" fmla="*/ 2147483647 h 260"/>
                      <a:gd name="T36" fmla="*/ 2147483647 w 252"/>
                      <a:gd name="T37" fmla="*/ 2147483647 h 260"/>
                      <a:gd name="T38" fmla="*/ 2147483647 w 252"/>
                      <a:gd name="T39" fmla="*/ 2147483647 h 260"/>
                      <a:gd name="T40" fmla="*/ 2147483647 w 252"/>
                      <a:gd name="T41" fmla="*/ 2147483647 h 260"/>
                      <a:gd name="T42" fmla="*/ 2147483647 w 252"/>
                      <a:gd name="T43" fmla="*/ 2147483647 h 260"/>
                      <a:gd name="T44" fmla="*/ 2147483647 w 252"/>
                      <a:gd name="T45" fmla="*/ 2147483647 h 260"/>
                      <a:gd name="T46" fmla="*/ 2147483647 w 252"/>
                      <a:gd name="T47" fmla="*/ 2147483647 h 260"/>
                      <a:gd name="T48" fmla="*/ 2147483647 w 252"/>
                      <a:gd name="T49" fmla="*/ 2147483647 h 260"/>
                      <a:gd name="T50" fmla="*/ 2147483647 w 252"/>
                      <a:gd name="T51" fmla="*/ 2147483647 h 260"/>
                      <a:gd name="T52" fmla="*/ 2147483647 w 252"/>
                      <a:gd name="T53" fmla="*/ 2147483647 h 260"/>
                      <a:gd name="T54" fmla="*/ 2147483647 w 252"/>
                      <a:gd name="T55" fmla="*/ 2147483647 h 260"/>
                      <a:gd name="T56" fmla="*/ 2147483647 w 252"/>
                      <a:gd name="T57" fmla="*/ 2147483647 h 260"/>
                      <a:gd name="T58" fmla="*/ 2147483647 w 252"/>
                      <a:gd name="T59" fmla="*/ 2147483647 h 260"/>
                      <a:gd name="T60" fmla="*/ 2147483647 w 252"/>
                      <a:gd name="T61" fmla="*/ 0 h 260"/>
                      <a:gd name="T62" fmla="*/ 2147483647 w 252"/>
                      <a:gd name="T63" fmla="*/ 0 h 260"/>
                      <a:gd name="T64" fmla="*/ 2147483647 w 252"/>
                      <a:gd name="T65" fmla="*/ 0 h 260"/>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252"/>
                      <a:gd name="T100" fmla="*/ 0 h 260"/>
                      <a:gd name="T101" fmla="*/ 252 w 252"/>
                      <a:gd name="T102" fmla="*/ 260 h 260"/>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252" h="260">
                        <a:moveTo>
                          <a:pt x="125" y="0"/>
                        </a:moveTo>
                        <a:lnTo>
                          <a:pt x="103" y="0"/>
                        </a:lnTo>
                        <a:lnTo>
                          <a:pt x="80" y="0"/>
                        </a:lnTo>
                        <a:lnTo>
                          <a:pt x="57" y="12"/>
                        </a:lnTo>
                        <a:lnTo>
                          <a:pt x="34" y="37"/>
                        </a:lnTo>
                        <a:lnTo>
                          <a:pt x="23" y="50"/>
                        </a:lnTo>
                        <a:lnTo>
                          <a:pt x="11" y="75"/>
                        </a:lnTo>
                        <a:lnTo>
                          <a:pt x="0" y="99"/>
                        </a:lnTo>
                        <a:lnTo>
                          <a:pt x="0" y="124"/>
                        </a:lnTo>
                        <a:lnTo>
                          <a:pt x="0" y="160"/>
                        </a:lnTo>
                        <a:lnTo>
                          <a:pt x="11" y="185"/>
                        </a:lnTo>
                        <a:lnTo>
                          <a:pt x="23" y="198"/>
                        </a:lnTo>
                        <a:lnTo>
                          <a:pt x="34" y="223"/>
                        </a:lnTo>
                        <a:lnTo>
                          <a:pt x="57" y="235"/>
                        </a:lnTo>
                        <a:lnTo>
                          <a:pt x="80" y="247"/>
                        </a:lnTo>
                        <a:lnTo>
                          <a:pt x="103" y="260"/>
                        </a:lnTo>
                        <a:lnTo>
                          <a:pt x="125" y="260"/>
                        </a:lnTo>
                        <a:lnTo>
                          <a:pt x="148" y="260"/>
                        </a:lnTo>
                        <a:lnTo>
                          <a:pt x="171" y="247"/>
                        </a:lnTo>
                        <a:lnTo>
                          <a:pt x="194" y="235"/>
                        </a:lnTo>
                        <a:lnTo>
                          <a:pt x="218" y="223"/>
                        </a:lnTo>
                        <a:lnTo>
                          <a:pt x="229" y="198"/>
                        </a:lnTo>
                        <a:lnTo>
                          <a:pt x="241" y="185"/>
                        </a:lnTo>
                        <a:lnTo>
                          <a:pt x="241" y="160"/>
                        </a:lnTo>
                        <a:lnTo>
                          <a:pt x="252" y="124"/>
                        </a:lnTo>
                        <a:lnTo>
                          <a:pt x="241" y="99"/>
                        </a:lnTo>
                        <a:lnTo>
                          <a:pt x="241" y="75"/>
                        </a:lnTo>
                        <a:lnTo>
                          <a:pt x="229" y="50"/>
                        </a:lnTo>
                        <a:lnTo>
                          <a:pt x="218" y="37"/>
                        </a:lnTo>
                        <a:lnTo>
                          <a:pt x="194" y="12"/>
                        </a:lnTo>
                        <a:lnTo>
                          <a:pt x="171" y="0"/>
                        </a:lnTo>
                        <a:lnTo>
                          <a:pt x="148" y="0"/>
                        </a:lnTo>
                        <a:lnTo>
                          <a:pt x="125" y="0"/>
                        </a:lnTo>
                        <a:close/>
                      </a:path>
                    </a:pathLst>
                  </a:custGeom>
                  <a:solidFill>
                    <a:srgbClr val="000000"/>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35" name="Rectangle 266"/>
                  <p:cNvSpPr>
                    <a:spLocks noChangeArrowheads="1"/>
                  </p:cNvSpPr>
                  <p:nvPr/>
                </p:nvSpPr>
                <p:spPr bwMode="auto">
                  <a:xfrm rot="5400000">
                    <a:off x="1415609" y="4249067"/>
                    <a:ext cx="1849130" cy="247966"/>
                  </a:xfrm>
                  <a:prstGeom prst="rect">
                    <a:avLst/>
                  </a:prstGeom>
                  <a:solidFill>
                    <a:srgbClr val="A6FFB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Trebuchet MS" pitchFamily="34" charset="0"/>
                    </a:endParaRPr>
                  </a:p>
                </p:txBody>
              </p:sp>
              <p:sp>
                <p:nvSpPr>
                  <p:cNvPr id="136" name="Rectangle 267"/>
                  <p:cNvSpPr>
                    <a:spLocks noChangeArrowheads="1"/>
                  </p:cNvSpPr>
                  <p:nvPr/>
                </p:nvSpPr>
                <p:spPr bwMode="auto">
                  <a:xfrm rot="5400000">
                    <a:off x="1871213" y="5716795"/>
                    <a:ext cx="937922" cy="247966"/>
                  </a:xfrm>
                  <a:prstGeom prst="rect">
                    <a:avLst/>
                  </a:prstGeom>
                  <a:solidFill>
                    <a:srgbClr val="A6FFBF"/>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Trebuchet MS" pitchFamily="34" charset="0"/>
                    </a:endParaRPr>
                  </a:p>
                </p:txBody>
              </p:sp>
              <p:sp>
                <p:nvSpPr>
                  <p:cNvPr id="137" name="Rectangle 268"/>
                  <p:cNvSpPr>
                    <a:spLocks noChangeArrowheads="1"/>
                  </p:cNvSpPr>
                  <p:nvPr/>
                </p:nvSpPr>
                <p:spPr bwMode="auto">
                  <a:xfrm rot="5400000">
                    <a:off x="2330204" y="3394671"/>
                    <a:ext cx="47490" cy="220415"/>
                  </a:xfrm>
                  <a:prstGeom prst="rect">
                    <a:avLst/>
                  </a:prstGeom>
                  <a:solidFill>
                    <a:srgbClr val="CC8F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Trebuchet MS" pitchFamily="34" charset="0"/>
                    </a:endParaRPr>
                  </a:p>
                </p:txBody>
              </p:sp>
              <p:sp>
                <p:nvSpPr>
                  <p:cNvPr id="138" name="Rectangle 269"/>
                  <p:cNvSpPr>
                    <a:spLocks noChangeArrowheads="1"/>
                  </p:cNvSpPr>
                  <p:nvPr/>
                </p:nvSpPr>
                <p:spPr bwMode="auto">
                  <a:xfrm rot="5400000">
                    <a:off x="2325752" y="4105532"/>
                    <a:ext cx="56394" cy="220415"/>
                  </a:xfrm>
                  <a:prstGeom prst="rect">
                    <a:avLst/>
                  </a:prstGeom>
                  <a:solidFill>
                    <a:srgbClr val="CC8F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Trebuchet MS" pitchFamily="34" charset="0"/>
                    </a:endParaRPr>
                  </a:p>
                </p:txBody>
              </p:sp>
              <p:sp>
                <p:nvSpPr>
                  <p:cNvPr id="139" name="Rectangle 270"/>
                  <p:cNvSpPr>
                    <a:spLocks noChangeArrowheads="1"/>
                  </p:cNvSpPr>
                  <p:nvPr/>
                </p:nvSpPr>
                <p:spPr bwMode="auto">
                  <a:xfrm rot="5400000">
                    <a:off x="2330204" y="4026877"/>
                    <a:ext cx="47490" cy="220415"/>
                  </a:xfrm>
                  <a:prstGeom prst="rect">
                    <a:avLst/>
                  </a:prstGeom>
                  <a:solidFill>
                    <a:srgbClr val="CC8F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Trebuchet MS" pitchFamily="34" charset="0"/>
                    </a:endParaRPr>
                  </a:p>
                </p:txBody>
              </p:sp>
              <p:sp>
                <p:nvSpPr>
                  <p:cNvPr id="140" name="Rectangle 271"/>
                  <p:cNvSpPr>
                    <a:spLocks noChangeArrowheads="1"/>
                  </p:cNvSpPr>
                  <p:nvPr/>
                </p:nvSpPr>
                <p:spPr bwMode="auto">
                  <a:xfrm rot="5400000">
                    <a:off x="2330204" y="3946738"/>
                    <a:ext cx="47490" cy="220415"/>
                  </a:xfrm>
                  <a:prstGeom prst="rect">
                    <a:avLst/>
                  </a:prstGeom>
                  <a:solidFill>
                    <a:srgbClr val="CC8F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Trebuchet MS" pitchFamily="34" charset="0"/>
                    </a:endParaRPr>
                  </a:p>
                </p:txBody>
              </p:sp>
              <p:sp>
                <p:nvSpPr>
                  <p:cNvPr id="141" name="Rectangle 272"/>
                  <p:cNvSpPr>
                    <a:spLocks noChangeArrowheads="1"/>
                  </p:cNvSpPr>
                  <p:nvPr/>
                </p:nvSpPr>
                <p:spPr bwMode="auto">
                  <a:xfrm rot="5400000">
                    <a:off x="2328720" y="3871052"/>
                    <a:ext cx="50458" cy="220415"/>
                  </a:xfrm>
                  <a:prstGeom prst="rect">
                    <a:avLst/>
                  </a:prstGeom>
                  <a:solidFill>
                    <a:srgbClr val="CC8F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Trebuchet MS" pitchFamily="34" charset="0"/>
                    </a:endParaRPr>
                  </a:p>
                </p:txBody>
              </p:sp>
              <p:sp>
                <p:nvSpPr>
                  <p:cNvPr id="142" name="Rectangle 273"/>
                  <p:cNvSpPr>
                    <a:spLocks noChangeArrowheads="1"/>
                  </p:cNvSpPr>
                  <p:nvPr/>
                </p:nvSpPr>
                <p:spPr bwMode="auto">
                  <a:xfrm rot="5400000">
                    <a:off x="2330204" y="3789429"/>
                    <a:ext cx="47490" cy="220415"/>
                  </a:xfrm>
                  <a:prstGeom prst="rect">
                    <a:avLst/>
                  </a:prstGeom>
                  <a:solidFill>
                    <a:srgbClr val="CC8F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Trebuchet MS" pitchFamily="34" charset="0"/>
                    </a:endParaRPr>
                  </a:p>
                </p:txBody>
              </p:sp>
              <p:sp>
                <p:nvSpPr>
                  <p:cNvPr id="143" name="Rectangle 274"/>
                  <p:cNvSpPr>
                    <a:spLocks noChangeArrowheads="1"/>
                  </p:cNvSpPr>
                  <p:nvPr/>
                </p:nvSpPr>
                <p:spPr bwMode="auto">
                  <a:xfrm rot="5400000">
                    <a:off x="2325752" y="3710774"/>
                    <a:ext cx="56394" cy="220415"/>
                  </a:xfrm>
                  <a:prstGeom prst="rect">
                    <a:avLst/>
                  </a:prstGeom>
                  <a:solidFill>
                    <a:srgbClr val="CC8F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Trebuchet MS" pitchFamily="34" charset="0"/>
                    </a:endParaRPr>
                  </a:p>
                </p:txBody>
              </p:sp>
              <p:sp>
                <p:nvSpPr>
                  <p:cNvPr id="144" name="Rectangle 275"/>
                  <p:cNvSpPr>
                    <a:spLocks noChangeArrowheads="1"/>
                  </p:cNvSpPr>
                  <p:nvPr/>
                </p:nvSpPr>
                <p:spPr bwMode="auto">
                  <a:xfrm rot="5400000">
                    <a:off x="2330204" y="3632119"/>
                    <a:ext cx="47490" cy="220415"/>
                  </a:xfrm>
                  <a:prstGeom prst="rect">
                    <a:avLst/>
                  </a:prstGeom>
                  <a:solidFill>
                    <a:srgbClr val="CC8F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Trebuchet MS" pitchFamily="34" charset="0"/>
                    </a:endParaRPr>
                  </a:p>
                </p:txBody>
              </p:sp>
              <p:sp>
                <p:nvSpPr>
                  <p:cNvPr id="145" name="Rectangle 276"/>
                  <p:cNvSpPr>
                    <a:spLocks noChangeArrowheads="1"/>
                  </p:cNvSpPr>
                  <p:nvPr/>
                </p:nvSpPr>
                <p:spPr bwMode="auto">
                  <a:xfrm rot="5400000">
                    <a:off x="2330204" y="3551980"/>
                    <a:ext cx="47490" cy="220415"/>
                  </a:xfrm>
                  <a:prstGeom prst="rect">
                    <a:avLst/>
                  </a:prstGeom>
                  <a:solidFill>
                    <a:srgbClr val="CC8F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Trebuchet MS" pitchFamily="34" charset="0"/>
                    </a:endParaRPr>
                  </a:p>
                </p:txBody>
              </p:sp>
              <p:sp>
                <p:nvSpPr>
                  <p:cNvPr id="146" name="Rectangle 277"/>
                  <p:cNvSpPr>
                    <a:spLocks noChangeArrowheads="1"/>
                  </p:cNvSpPr>
                  <p:nvPr/>
                </p:nvSpPr>
                <p:spPr bwMode="auto">
                  <a:xfrm rot="5400000">
                    <a:off x="2330204" y="3477778"/>
                    <a:ext cx="47490" cy="220415"/>
                  </a:xfrm>
                  <a:prstGeom prst="rect">
                    <a:avLst/>
                  </a:prstGeom>
                  <a:solidFill>
                    <a:srgbClr val="CC8F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Trebuchet MS" pitchFamily="34" charset="0"/>
                    </a:endParaRPr>
                  </a:p>
                </p:txBody>
              </p:sp>
              <p:sp>
                <p:nvSpPr>
                  <p:cNvPr id="147" name="Rectangle 278"/>
                  <p:cNvSpPr>
                    <a:spLocks noChangeArrowheads="1"/>
                  </p:cNvSpPr>
                  <p:nvPr/>
                </p:nvSpPr>
                <p:spPr bwMode="auto">
                  <a:xfrm rot="5400000">
                    <a:off x="2330204" y="4184187"/>
                    <a:ext cx="47490" cy="220415"/>
                  </a:xfrm>
                  <a:prstGeom prst="rect">
                    <a:avLst/>
                  </a:prstGeom>
                  <a:solidFill>
                    <a:srgbClr val="CC8F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Trebuchet MS" pitchFamily="34" charset="0"/>
                    </a:endParaRPr>
                  </a:p>
                </p:txBody>
              </p:sp>
              <p:sp>
                <p:nvSpPr>
                  <p:cNvPr id="148" name="Rectangle 279"/>
                  <p:cNvSpPr>
                    <a:spLocks noChangeArrowheads="1"/>
                  </p:cNvSpPr>
                  <p:nvPr/>
                </p:nvSpPr>
                <p:spPr bwMode="auto">
                  <a:xfrm rot="5400000">
                    <a:off x="2330204" y="4890596"/>
                    <a:ext cx="47490" cy="220415"/>
                  </a:xfrm>
                  <a:prstGeom prst="rect">
                    <a:avLst/>
                  </a:prstGeom>
                  <a:solidFill>
                    <a:srgbClr val="CC8F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Trebuchet MS" pitchFamily="34" charset="0"/>
                    </a:endParaRPr>
                  </a:p>
                </p:txBody>
              </p:sp>
              <p:sp>
                <p:nvSpPr>
                  <p:cNvPr id="149" name="Rectangle 280"/>
                  <p:cNvSpPr>
                    <a:spLocks noChangeArrowheads="1"/>
                  </p:cNvSpPr>
                  <p:nvPr/>
                </p:nvSpPr>
                <p:spPr bwMode="auto">
                  <a:xfrm rot="5400000">
                    <a:off x="2330204" y="5970987"/>
                    <a:ext cx="47490" cy="220415"/>
                  </a:xfrm>
                  <a:prstGeom prst="rect">
                    <a:avLst/>
                  </a:prstGeom>
                  <a:solidFill>
                    <a:srgbClr val="CC8F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Trebuchet MS" pitchFamily="34" charset="0"/>
                    </a:endParaRPr>
                  </a:p>
                </p:txBody>
              </p:sp>
              <p:sp>
                <p:nvSpPr>
                  <p:cNvPr id="150" name="Rectangle 281"/>
                  <p:cNvSpPr>
                    <a:spLocks noChangeArrowheads="1"/>
                  </p:cNvSpPr>
                  <p:nvPr/>
                </p:nvSpPr>
                <p:spPr bwMode="auto">
                  <a:xfrm rot="5400000">
                    <a:off x="2330204" y="5128045"/>
                    <a:ext cx="47490" cy="220415"/>
                  </a:xfrm>
                  <a:prstGeom prst="rect">
                    <a:avLst/>
                  </a:prstGeom>
                  <a:solidFill>
                    <a:srgbClr val="CC8F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Trebuchet MS" pitchFamily="34" charset="0"/>
                    </a:endParaRPr>
                  </a:p>
                </p:txBody>
              </p:sp>
              <p:sp>
                <p:nvSpPr>
                  <p:cNvPr id="151" name="Rectangle 282"/>
                  <p:cNvSpPr>
                    <a:spLocks noChangeArrowheads="1"/>
                  </p:cNvSpPr>
                  <p:nvPr/>
                </p:nvSpPr>
                <p:spPr bwMode="auto">
                  <a:xfrm rot="5400000">
                    <a:off x="2325752" y="4811941"/>
                    <a:ext cx="56394" cy="220415"/>
                  </a:xfrm>
                  <a:prstGeom prst="rect">
                    <a:avLst/>
                  </a:prstGeom>
                  <a:solidFill>
                    <a:srgbClr val="CC8F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Trebuchet MS" pitchFamily="34" charset="0"/>
                    </a:endParaRPr>
                  </a:p>
                </p:txBody>
              </p:sp>
              <p:sp>
                <p:nvSpPr>
                  <p:cNvPr id="152" name="Rectangle 283"/>
                  <p:cNvSpPr>
                    <a:spLocks noChangeArrowheads="1"/>
                  </p:cNvSpPr>
                  <p:nvPr/>
                </p:nvSpPr>
                <p:spPr bwMode="auto">
                  <a:xfrm rot="5400000">
                    <a:off x="2327236" y="5893816"/>
                    <a:ext cx="53426" cy="220415"/>
                  </a:xfrm>
                  <a:prstGeom prst="rect">
                    <a:avLst/>
                  </a:prstGeom>
                  <a:solidFill>
                    <a:srgbClr val="CC8F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Trebuchet MS" pitchFamily="34" charset="0"/>
                    </a:endParaRPr>
                  </a:p>
                </p:txBody>
              </p:sp>
              <p:sp>
                <p:nvSpPr>
                  <p:cNvPr id="153" name="Rectangle 284"/>
                  <p:cNvSpPr>
                    <a:spLocks noChangeArrowheads="1"/>
                  </p:cNvSpPr>
                  <p:nvPr/>
                </p:nvSpPr>
                <p:spPr bwMode="auto">
                  <a:xfrm rot="5400000">
                    <a:off x="2330204" y="5047906"/>
                    <a:ext cx="47490" cy="220415"/>
                  </a:xfrm>
                  <a:prstGeom prst="rect">
                    <a:avLst/>
                  </a:prstGeom>
                  <a:solidFill>
                    <a:srgbClr val="CC8F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Trebuchet MS" pitchFamily="34" charset="0"/>
                    </a:endParaRPr>
                  </a:p>
                </p:txBody>
              </p:sp>
              <p:sp>
                <p:nvSpPr>
                  <p:cNvPr id="154" name="Rectangle 285"/>
                  <p:cNvSpPr>
                    <a:spLocks noChangeArrowheads="1"/>
                  </p:cNvSpPr>
                  <p:nvPr/>
                </p:nvSpPr>
                <p:spPr bwMode="auto">
                  <a:xfrm rot="5400000">
                    <a:off x="2330204" y="6128297"/>
                    <a:ext cx="47490" cy="220415"/>
                  </a:xfrm>
                  <a:prstGeom prst="rect">
                    <a:avLst/>
                  </a:prstGeom>
                  <a:solidFill>
                    <a:srgbClr val="CC8F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Trebuchet MS" pitchFamily="34" charset="0"/>
                    </a:endParaRPr>
                  </a:p>
                </p:txBody>
              </p:sp>
              <p:sp>
                <p:nvSpPr>
                  <p:cNvPr id="155" name="Rectangle 286"/>
                  <p:cNvSpPr>
                    <a:spLocks noChangeArrowheads="1"/>
                  </p:cNvSpPr>
                  <p:nvPr/>
                </p:nvSpPr>
                <p:spPr bwMode="auto">
                  <a:xfrm rot="5400000">
                    <a:off x="2330204" y="4733287"/>
                    <a:ext cx="47490" cy="220415"/>
                  </a:xfrm>
                  <a:prstGeom prst="rect">
                    <a:avLst/>
                  </a:prstGeom>
                  <a:solidFill>
                    <a:srgbClr val="CC8F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Trebuchet MS" pitchFamily="34" charset="0"/>
                    </a:endParaRPr>
                  </a:p>
                </p:txBody>
              </p:sp>
              <p:sp>
                <p:nvSpPr>
                  <p:cNvPr id="156" name="Rectangle 287"/>
                  <p:cNvSpPr>
                    <a:spLocks noChangeArrowheads="1"/>
                  </p:cNvSpPr>
                  <p:nvPr/>
                </p:nvSpPr>
                <p:spPr bwMode="auto">
                  <a:xfrm rot="5400000">
                    <a:off x="2330204" y="5816645"/>
                    <a:ext cx="47490" cy="220415"/>
                  </a:xfrm>
                  <a:prstGeom prst="rect">
                    <a:avLst/>
                  </a:prstGeom>
                  <a:solidFill>
                    <a:srgbClr val="CC8F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Trebuchet MS" pitchFamily="34" charset="0"/>
                    </a:endParaRPr>
                  </a:p>
                </p:txBody>
              </p:sp>
              <p:sp>
                <p:nvSpPr>
                  <p:cNvPr id="157" name="Rectangle 288"/>
                  <p:cNvSpPr>
                    <a:spLocks noChangeArrowheads="1"/>
                  </p:cNvSpPr>
                  <p:nvPr/>
                </p:nvSpPr>
                <p:spPr bwMode="auto">
                  <a:xfrm rot="5400000">
                    <a:off x="2330204" y="4970735"/>
                    <a:ext cx="47490" cy="220415"/>
                  </a:xfrm>
                  <a:prstGeom prst="rect">
                    <a:avLst/>
                  </a:prstGeom>
                  <a:solidFill>
                    <a:srgbClr val="CC8F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Trebuchet MS" pitchFamily="34" charset="0"/>
                    </a:endParaRPr>
                  </a:p>
                </p:txBody>
              </p:sp>
              <p:sp>
                <p:nvSpPr>
                  <p:cNvPr id="158" name="Rectangle 289"/>
                  <p:cNvSpPr>
                    <a:spLocks noChangeArrowheads="1"/>
                  </p:cNvSpPr>
                  <p:nvPr/>
                </p:nvSpPr>
                <p:spPr bwMode="auto">
                  <a:xfrm rot="5400000">
                    <a:off x="2330204" y="6054094"/>
                    <a:ext cx="47490" cy="220415"/>
                  </a:xfrm>
                  <a:prstGeom prst="rect">
                    <a:avLst/>
                  </a:prstGeom>
                  <a:solidFill>
                    <a:srgbClr val="CC8F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Trebuchet MS" pitchFamily="34" charset="0"/>
                    </a:endParaRPr>
                  </a:p>
                </p:txBody>
              </p:sp>
              <p:sp>
                <p:nvSpPr>
                  <p:cNvPr id="159" name="Rectangle 290"/>
                  <p:cNvSpPr>
                    <a:spLocks noChangeArrowheads="1"/>
                  </p:cNvSpPr>
                  <p:nvPr/>
                </p:nvSpPr>
                <p:spPr bwMode="auto">
                  <a:xfrm rot="5400000">
                    <a:off x="2330204" y="4653148"/>
                    <a:ext cx="47490" cy="220415"/>
                  </a:xfrm>
                  <a:prstGeom prst="rect">
                    <a:avLst/>
                  </a:prstGeom>
                  <a:solidFill>
                    <a:srgbClr val="CC8F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Trebuchet MS" pitchFamily="34" charset="0"/>
                    </a:endParaRPr>
                  </a:p>
                </p:txBody>
              </p:sp>
              <p:sp>
                <p:nvSpPr>
                  <p:cNvPr id="160" name="Rectangle 291"/>
                  <p:cNvSpPr>
                    <a:spLocks noChangeArrowheads="1"/>
                  </p:cNvSpPr>
                  <p:nvPr/>
                </p:nvSpPr>
                <p:spPr bwMode="auto">
                  <a:xfrm rot="5400000">
                    <a:off x="2330204" y="5733538"/>
                    <a:ext cx="47490" cy="220415"/>
                  </a:xfrm>
                  <a:prstGeom prst="rect">
                    <a:avLst/>
                  </a:prstGeom>
                  <a:solidFill>
                    <a:srgbClr val="CC8F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Trebuchet MS" pitchFamily="34" charset="0"/>
                    </a:endParaRPr>
                  </a:p>
                </p:txBody>
              </p:sp>
              <p:sp>
                <p:nvSpPr>
                  <p:cNvPr id="161" name="Rectangle 292"/>
                  <p:cNvSpPr>
                    <a:spLocks noChangeArrowheads="1"/>
                  </p:cNvSpPr>
                  <p:nvPr/>
                </p:nvSpPr>
                <p:spPr bwMode="auto">
                  <a:xfrm rot="5400000">
                    <a:off x="2330204" y="4578945"/>
                    <a:ext cx="47490" cy="220415"/>
                  </a:xfrm>
                  <a:prstGeom prst="rect">
                    <a:avLst/>
                  </a:prstGeom>
                  <a:solidFill>
                    <a:srgbClr val="CC8F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Trebuchet MS" pitchFamily="34" charset="0"/>
                    </a:endParaRPr>
                  </a:p>
                </p:txBody>
              </p:sp>
              <p:sp>
                <p:nvSpPr>
                  <p:cNvPr id="162" name="Rectangle 293"/>
                  <p:cNvSpPr>
                    <a:spLocks noChangeArrowheads="1"/>
                  </p:cNvSpPr>
                  <p:nvPr/>
                </p:nvSpPr>
                <p:spPr bwMode="auto">
                  <a:xfrm rot="5400000">
                    <a:off x="2327236" y="5656368"/>
                    <a:ext cx="53426" cy="220415"/>
                  </a:xfrm>
                  <a:prstGeom prst="rect">
                    <a:avLst/>
                  </a:prstGeom>
                  <a:solidFill>
                    <a:srgbClr val="CC8F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Trebuchet MS" pitchFamily="34" charset="0"/>
                    </a:endParaRPr>
                  </a:p>
                </p:txBody>
              </p:sp>
              <p:sp>
                <p:nvSpPr>
                  <p:cNvPr id="163" name="Rectangle 294"/>
                  <p:cNvSpPr>
                    <a:spLocks noChangeArrowheads="1"/>
                  </p:cNvSpPr>
                  <p:nvPr/>
                </p:nvSpPr>
                <p:spPr bwMode="auto">
                  <a:xfrm rot="5400000">
                    <a:off x="2330204" y="4495838"/>
                    <a:ext cx="47490" cy="220415"/>
                  </a:xfrm>
                  <a:prstGeom prst="rect">
                    <a:avLst/>
                  </a:prstGeom>
                  <a:solidFill>
                    <a:srgbClr val="CC8F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Trebuchet MS" pitchFamily="34" charset="0"/>
                    </a:endParaRPr>
                  </a:p>
                </p:txBody>
              </p:sp>
              <p:sp>
                <p:nvSpPr>
                  <p:cNvPr id="164" name="Rectangle 295"/>
                  <p:cNvSpPr>
                    <a:spLocks noChangeArrowheads="1"/>
                  </p:cNvSpPr>
                  <p:nvPr/>
                </p:nvSpPr>
                <p:spPr bwMode="auto">
                  <a:xfrm rot="5400000">
                    <a:off x="2331688" y="5577713"/>
                    <a:ext cx="44522" cy="220415"/>
                  </a:xfrm>
                  <a:prstGeom prst="rect">
                    <a:avLst/>
                  </a:prstGeom>
                  <a:solidFill>
                    <a:srgbClr val="CC8F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Trebuchet MS" pitchFamily="34" charset="0"/>
                    </a:endParaRPr>
                  </a:p>
                </p:txBody>
              </p:sp>
              <p:sp>
                <p:nvSpPr>
                  <p:cNvPr id="165" name="Rectangle 296"/>
                  <p:cNvSpPr>
                    <a:spLocks noChangeArrowheads="1"/>
                  </p:cNvSpPr>
                  <p:nvPr/>
                </p:nvSpPr>
                <p:spPr bwMode="auto">
                  <a:xfrm rot="5400000">
                    <a:off x="2327236" y="4418667"/>
                    <a:ext cx="53426" cy="220415"/>
                  </a:xfrm>
                  <a:prstGeom prst="rect">
                    <a:avLst/>
                  </a:prstGeom>
                  <a:solidFill>
                    <a:srgbClr val="CC8F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Trebuchet MS" pitchFamily="34" charset="0"/>
                    </a:endParaRPr>
                  </a:p>
                </p:txBody>
              </p:sp>
              <p:sp>
                <p:nvSpPr>
                  <p:cNvPr id="166" name="Rectangle 297"/>
                  <p:cNvSpPr>
                    <a:spLocks noChangeArrowheads="1"/>
                  </p:cNvSpPr>
                  <p:nvPr/>
                </p:nvSpPr>
                <p:spPr bwMode="auto">
                  <a:xfrm rot="5400000">
                    <a:off x="2327236" y="5499058"/>
                    <a:ext cx="53426" cy="220415"/>
                  </a:xfrm>
                  <a:prstGeom prst="rect">
                    <a:avLst/>
                  </a:prstGeom>
                  <a:solidFill>
                    <a:srgbClr val="CC8F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Trebuchet MS" pitchFamily="34" charset="0"/>
                    </a:endParaRPr>
                  </a:p>
                </p:txBody>
              </p:sp>
              <p:sp>
                <p:nvSpPr>
                  <p:cNvPr id="167" name="Rectangle 298"/>
                  <p:cNvSpPr>
                    <a:spLocks noChangeArrowheads="1"/>
                  </p:cNvSpPr>
                  <p:nvPr/>
                </p:nvSpPr>
                <p:spPr bwMode="auto">
                  <a:xfrm rot="5400000">
                    <a:off x="2330204" y="4341497"/>
                    <a:ext cx="47490" cy="220415"/>
                  </a:xfrm>
                  <a:prstGeom prst="rect">
                    <a:avLst/>
                  </a:prstGeom>
                  <a:solidFill>
                    <a:srgbClr val="CC8F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Trebuchet MS" pitchFamily="34" charset="0"/>
                    </a:endParaRPr>
                  </a:p>
                </p:txBody>
              </p:sp>
              <p:sp>
                <p:nvSpPr>
                  <p:cNvPr id="168" name="Rectangle 299"/>
                  <p:cNvSpPr>
                    <a:spLocks noChangeArrowheads="1"/>
                  </p:cNvSpPr>
                  <p:nvPr/>
                </p:nvSpPr>
                <p:spPr bwMode="auto">
                  <a:xfrm rot="5400000">
                    <a:off x="2330204" y="5421887"/>
                    <a:ext cx="47490" cy="220415"/>
                  </a:xfrm>
                  <a:prstGeom prst="rect">
                    <a:avLst/>
                  </a:prstGeom>
                  <a:solidFill>
                    <a:srgbClr val="CC8F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Trebuchet MS" pitchFamily="34" charset="0"/>
                    </a:endParaRPr>
                  </a:p>
                </p:txBody>
              </p:sp>
              <p:sp>
                <p:nvSpPr>
                  <p:cNvPr id="169" name="Rectangle 300"/>
                  <p:cNvSpPr>
                    <a:spLocks noChangeArrowheads="1"/>
                  </p:cNvSpPr>
                  <p:nvPr/>
                </p:nvSpPr>
                <p:spPr bwMode="auto">
                  <a:xfrm rot="5400000">
                    <a:off x="2330204" y="4258390"/>
                    <a:ext cx="47490" cy="220415"/>
                  </a:xfrm>
                  <a:prstGeom prst="rect">
                    <a:avLst/>
                  </a:prstGeom>
                  <a:solidFill>
                    <a:srgbClr val="CC8F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Trebuchet MS" pitchFamily="34" charset="0"/>
                    </a:endParaRPr>
                  </a:p>
                </p:txBody>
              </p:sp>
              <p:sp>
                <p:nvSpPr>
                  <p:cNvPr id="170" name="Rectangle 301"/>
                  <p:cNvSpPr>
                    <a:spLocks noChangeArrowheads="1"/>
                  </p:cNvSpPr>
                  <p:nvPr/>
                </p:nvSpPr>
                <p:spPr bwMode="auto">
                  <a:xfrm rot="5400000">
                    <a:off x="2330204" y="5338780"/>
                    <a:ext cx="47490" cy="220415"/>
                  </a:xfrm>
                  <a:prstGeom prst="rect">
                    <a:avLst/>
                  </a:prstGeom>
                  <a:solidFill>
                    <a:srgbClr val="CC8F0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Trebuchet MS" pitchFamily="34" charset="0"/>
                    </a:endParaRPr>
                  </a:p>
                </p:txBody>
              </p:sp>
              <p:sp>
                <p:nvSpPr>
                  <p:cNvPr id="171" name="Freeform 427"/>
                  <p:cNvSpPr>
                    <a:spLocks/>
                  </p:cNvSpPr>
                  <p:nvPr/>
                </p:nvSpPr>
                <p:spPr bwMode="auto">
                  <a:xfrm rot="5400000">
                    <a:off x="2695143" y="4020779"/>
                    <a:ext cx="516450" cy="523485"/>
                  </a:xfrm>
                  <a:custGeom>
                    <a:avLst/>
                    <a:gdLst>
                      <a:gd name="T0" fmla="*/ 2147483647 w 871"/>
                      <a:gd name="T1" fmla="*/ 2147483647 h 756"/>
                      <a:gd name="T2" fmla="*/ 2147483647 w 871"/>
                      <a:gd name="T3" fmla="*/ 2147483647 h 756"/>
                      <a:gd name="T4" fmla="*/ 2147483647 w 871"/>
                      <a:gd name="T5" fmla="*/ 2147483647 h 756"/>
                      <a:gd name="T6" fmla="*/ 2147483647 w 871"/>
                      <a:gd name="T7" fmla="*/ 2147483647 h 756"/>
                      <a:gd name="T8" fmla="*/ 2147483647 w 871"/>
                      <a:gd name="T9" fmla="*/ 2147483647 h 756"/>
                      <a:gd name="T10" fmla="*/ 2147483647 w 871"/>
                      <a:gd name="T11" fmla="*/ 2147483647 h 756"/>
                      <a:gd name="T12" fmla="*/ 2147483647 w 871"/>
                      <a:gd name="T13" fmla="*/ 2147483647 h 756"/>
                      <a:gd name="T14" fmla="*/ 2147483647 w 871"/>
                      <a:gd name="T15" fmla="*/ 2147483647 h 756"/>
                      <a:gd name="T16" fmla="*/ 2147483647 w 871"/>
                      <a:gd name="T17" fmla="*/ 2147483647 h 756"/>
                      <a:gd name="T18" fmla="*/ 2147483647 w 871"/>
                      <a:gd name="T19" fmla="*/ 0 h 756"/>
                      <a:gd name="T20" fmla="*/ 2147483647 w 871"/>
                      <a:gd name="T21" fmla="*/ 0 h 756"/>
                      <a:gd name="T22" fmla="*/ 2147483647 w 871"/>
                      <a:gd name="T23" fmla="*/ 0 h 756"/>
                      <a:gd name="T24" fmla="*/ 2147483647 w 871"/>
                      <a:gd name="T25" fmla="*/ 0 h 756"/>
                      <a:gd name="T26" fmla="*/ 0 w 871"/>
                      <a:gd name="T27" fmla="*/ 2147483647 h 756"/>
                      <a:gd name="T28" fmla="*/ 0 w 871"/>
                      <a:gd name="T29" fmla="*/ 2147483647 h 756"/>
                      <a:gd name="T30" fmla="*/ 0 w 871"/>
                      <a:gd name="T31" fmla="*/ 2147483647 h 756"/>
                      <a:gd name="T32" fmla="*/ 0 w 871"/>
                      <a:gd name="T33" fmla="*/ 2147483647 h 756"/>
                      <a:gd name="T34" fmla="*/ 0 w 871"/>
                      <a:gd name="T35" fmla="*/ 2147483647 h 756"/>
                      <a:gd name="T36" fmla="*/ 0 w 871"/>
                      <a:gd name="T37" fmla="*/ 2147483647 h 756"/>
                      <a:gd name="T38" fmla="*/ 2147483647 w 871"/>
                      <a:gd name="T39" fmla="*/ 2147483647 h 756"/>
                      <a:gd name="T40" fmla="*/ 2147483647 w 871"/>
                      <a:gd name="T41" fmla="*/ 2147483647 h 75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871"/>
                      <a:gd name="T64" fmla="*/ 0 h 756"/>
                      <a:gd name="T65" fmla="*/ 871 w 871"/>
                      <a:gd name="T66" fmla="*/ 756 h 75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871" h="756">
                        <a:moveTo>
                          <a:pt x="12" y="756"/>
                        </a:moveTo>
                        <a:lnTo>
                          <a:pt x="860" y="756"/>
                        </a:lnTo>
                        <a:lnTo>
                          <a:pt x="871" y="756"/>
                        </a:lnTo>
                        <a:lnTo>
                          <a:pt x="871" y="743"/>
                        </a:lnTo>
                        <a:lnTo>
                          <a:pt x="871" y="25"/>
                        </a:lnTo>
                        <a:lnTo>
                          <a:pt x="871" y="13"/>
                        </a:lnTo>
                        <a:lnTo>
                          <a:pt x="860" y="0"/>
                        </a:lnTo>
                        <a:lnTo>
                          <a:pt x="12" y="0"/>
                        </a:lnTo>
                        <a:lnTo>
                          <a:pt x="0" y="13"/>
                        </a:lnTo>
                        <a:lnTo>
                          <a:pt x="0" y="25"/>
                        </a:lnTo>
                        <a:lnTo>
                          <a:pt x="0" y="743"/>
                        </a:lnTo>
                        <a:lnTo>
                          <a:pt x="0" y="756"/>
                        </a:lnTo>
                        <a:lnTo>
                          <a:pt x="12" y="756"/>
                        </a:lnTo>
                        <a:close/>
                      </a:path>
                    </a:pathLst>
                  </a:custGeom>
                  <a:solidFill>
                    <a:srgbClr val="2B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2" name="Freeform 427"/>
                  <p:cNvSpPr>
                    <a:spLocks/>
                  </p:cNvSpPr>
                  <p:nvPr/>
                </p:nvSpPr>
                <p:spPr bwMode="auto">
                  <a:xfrm rot="5400000">
                    <a:off x="2698018" y="4811533"/>
                    <a:ext cx="516450" cy="523485"/>
                  </a:xfrm>
                  <a:custGeom>
                    <a:avLst/>
                    <a:gdLst>
                      <a:gd name="T0" fmla="*/ 2147483647 w 871"/>
                      <a:gd name="T1" fmla="*/ 2147483647 h 756"/>
                      <a:gd name="T2" fmla="*/ 2147483647 w 871"/>
                      <a:gd name="T3" fmla="*/ 2147483647 h 756"/>
                      <a:gd name="T4" fmla="*/ 2147483647 w 871"/>
                      <a:gd name="T5" fmla="*/ 2147483647 h 756"/>
                      <a:gd name="T6" fmla="*/ 2147483647 w 871"/>
                      <a:gd name="T7" fmla="*/ 2147483647 h 756"/>
                      <a:gd name="T8" fmla="*/ 2147483647 w 871"/>
                      <a:gd name="T9" fmla="*/ 2147483647 h 756"/>
                      <a:gd name="T10" fmla="*/ 2147483647 w 871"/>
                      <a:gd name="T11" fmla="*/ 2147483647 h 756"/>
                      <a:gd name="T12" fmla="*/ 2147483647 w 871"/>
                      <a:gd name="T13" fmla="*/ 2147483647 h 756"/>
                      <a:gd name="T14" fmla="*/ 2147483647 w 871"/>
                      <a:gd name="T15" fmla="*/ 2147483647 h 756"/>
                      <a:gd name="T16" fmla="*/ 2147483647 w 871"/>
                      <a:gd name="T17" fmla="*/ 2147483647 h 756"/>
                      <a:gd name="T18" fmla="*/ 2147483647 w 871"/>
                      <a:gd name="T19" fmla="*/ 0 h 756"/>
                      <a:gd name="T20" fmla="*/ 2147483647 w 871"/>
                      <a:gd name="T21" fmla="*/ 0 h 756"/>
                      <a:gd name="T22" fmla="*/ 2147483647 w 871"/>
                      <a:gd name="T23" fmla="*/ 0 h 756"/>
                      <a:gd name="T24" fmla="*/ 2147483647 w 871"/>
                      <a:gd name="T25" fmla="*/ 0 h 756"/>
                      <a:gd name="T26" fmla="*/ 0 w 871"/>
                      <a:gd name="T27" fmla="*/ 2147483647 h 756"/>
                      <a:gd name="T28" fmla="*/ 0 w 871"/>
                      <a:gd name="T29" fmla="*/ 2147483647 h 756"/>
                      <a:gd name="T30" fmla="*/ 0 w 871"/>
                      <a:gd name="T31" fmla="*/ 2147483647 h 756"/>
                      <a:gd name="T32" fmla="*/ 0 w 871"/>
                      <a:gd name="T33" fmla="*/ 2147483647 h 756"/>
                      <a:gd name="T34" fmla="*/ 0 w 871"/>
                      <a:gd name="T35" fmla="*/ 2147483647 h 756"/>
                      <a:gd name="T36" fmla="*/ 0 w 871"/>
                      <a:gd name="T37" fmla="*/ 2147483647 h 756"/>
                      <a:gd name="T38" fmla="*/ 2147483647 w 871"/>
                      <a:gd name="T39" fmla="*/ 2147483647 h 756"/>
                      <a:gd name="T40" fmla="*/ 2147483647 w 871"/>
                      <a:gd name="T41" fmla="*/ 2147483647 h 75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871"/>
                      <a:gd name="T64" fmla="*/ 0 h 756"/>
                      <a:gd name="T65" fmla="*/ 871 w 871"/>
                      <a:gd name="T66" fmla="*/ 756 h 75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871" h="756">
                        <a:moveTo>
                          <a:pt x="12" y="756"/>
                        </a:moveTo>
                        <a:lnTo>
                          <a:pt x="860" y="756"/>
                        </a:lnTo>
                        <a:lnTo>
                          <a:pt x="871" y="756"/>
                        </a:lnTo>
                        <a:lnTo>
                          <a:pt x="871" y="743"/>
                        </a:lnTo>
                        <a:lnTo>
                          <a:pt x="871" y="25"/>
                        </a:lnTo>
                        <a:lnTo>
                          <a:pt x="871" y="13"/>
                        </a:lnTo>
                        <a:lnTo>
                          <a:pt x="860" y="0"/>
                        </a:lnTo>
                        <a:lnTo>
                          <a:pt x="12" y="0"/>
                        </a:lnTo>
                        <a:lnTo>
                          <a:pt x="0" y="13"/>
                        </a:lnTo>
                        <a:lnTo>
                          <a:pt x="0" y="25"/>
                        </a:lnTo>
                        <a:lnTo>
                          <a:pt x="0" y="743"/>
                        </a:lnTo>
                        <a:lnTo>
                          <a:pt x="0" y="756"/>
                        </a:lnTo>
                        <a:lnTo>
                          <a:pt x="12" y="756"/>
                        </a:lnTo>
                        <a:close/>
                      </a:path>
                    </a:pathLst>
                  </a:custGeom>
                  <a:solidFill>
                    <a:srgbClr val="2B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3" name="Freeform 427"/>
                  <p:cNvSpPr>
                    <a:spLocks/>
                  </p:cNvSpPr>
                  <p:nvPr/>
                </p:nvSpPr>
                <p:spPr bwMode="auto">
                  <a:xfrm rot="5400000">
                    <a:off x="2795283" y="3472066"/>
                    <a:ext cx="263986" cy="287269"/>
                  </a:xfrm>
                  <a:custGeom>
                    <a:avLst/>
                    <a:gdLst>
                      <a:gd name="T0" fmla="*/ 2147483647 w 871"/>
                      <a:gd name="T1" fmla="*/ 2147483647 h 756"/>
                      <a:gd name="T2" fmla="*/ 2147483647 w 871"/>
                      <a:gd name="T3" fmla="*/ 2147483647 h 756"/>
                      <a:gd name="T4" fmla="*/ 2147483647 w 871"/>
                      <a:gd name="T5" fmla="*/ 2147483647 h 756"/>
                      <a:gd name="T6" fmla="*/ 2147483647 w 871"/>
                      <a:gd name="T7" fmla="*/ 2147483647 h 756"/>
                      <a:gd name="T8" fmla="*/ 2147483647 w 871"/>
                      <a:gd name="T9" fmla="*/ 2147483647 h 756"/>
                      <a:gd name="T10" fmla="*/ 2147483647 w 871"/>
                      <a:gd name="T11" fmla="*/ 2147483647 h 756"/>
                      <a:gd name="T12" fmla="*/ 2147483647 w 871"/>
                      <a:gd name="T13" fmla="*/ 2147483647 h 756"/>
                      <a:gd name="T14" fmla="*/ 2147483647 w 871"/>
                      <a:gd name="T15" fmla="*/ 2147483647 h 756"/>
                      <a:gd name="T16" fmla="*/ 2147483647 w 871"/>
                      <a:gd name="T17" fmla="*/ 2147483647 h 756"/>
                      <a:gd name="T18" fmla="*/ 2147483647 w 871"/>
                      <a:gd name="T19" fmla="*/ 0 h 756"/>
                      <a:gd name="T20" fmla="*/ 2147483647 w 871"/>
                      <a:gd name="T21" fmla="*/ 0 h 756"/>
                      <a:gd name="T22" fmla="*/ 2147483647 w 871"/>
                      <a:gd name="T23" fmla="*/ 0 h 756"/>
                      <a:gd name="T24" fmla="*/ 2147483647 w 871"/>
                      <a:gd name="T25" fmla="*/ 0 h 756"/>
                      <a:gd name="T26" fmla="*/ 0 w 871"/>
                      <a:gd name="T27" fmla="*/ 2147483647 h 756"/>
                      <a:gd name="T28" fmla="*/ 0 w 871"/>
                      <a:gd name="T29" fmla="*/ 2147483647 h 756"/>
                      <a:gd name="T30" fmla="*/ 0 w 871"/>
                      <a:gd name="T31" fmla="*/ 2147483647 h 756"/>
                      <a:gd name="T32" fmla="*/ 0 w 871"/>
                      <a:gd name="T33" fmla="*/ 2147483647 h 756"/>
                      <a:gd name="T34" fmla="*/ 0 w 871"/>
                      <a:gd name="T35" fmla="*/ 2147483647 h 756"/>
                      <a:gd name="T36" fmla="*/ 0 w 871"/>
                      <a:gd name="T37" fmla="*/ 2147483647 h 756"/>
                      <a:gd name="T38" fmla="*/ 2147483647 w 871"/>
                      <a:gd name="T39" fmla="*/ 2147483647 h 756"/>
                      <a:gd name="T40" fmla="*/ 2147483647 w 871"/>
                      <a:gd name="T41" fmla="*/ 2147483647 h 75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871"/>
                      <a:gd name="T64" fmla="*/ 0 h 756"/>
                      <a:gd name="T65" fmla="*/ 871 w 871"/>
                      <a:gd name="T66" fmla="*/ 756 h 75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871" h="756">
                        <a:moveTo>
                          <a:pt x="12" y="756"/>
                        </a:moveTo>
                        <a:lnTo>
                          <a:pt x="860" y="756"/>
                        </a:lnTo>
                        <a:lnTo>
                          <a:pt x="871" y="756"/>
                        </a:lnTo>
                        <a:lnTo>
                          <a:pt x="871" y="743"/>
                        </a:lnTo>
                        <a:lnTo>
                          <a:pt x="871" y="25"/>
                        </a:lnTo>
                        <a:lnTo>
                          <a:pt x="871" y="13"/>
                        </a:lnTo>
                        <a:lnTo>
                          <a:pt x="860" y="0"/>
                        </a:lnTo>
                        <a:lnTo>
                          <a:pt x="12" y="0"/>
                        </a:lnTo>
                        <a:lnTo>
                          <a:pt x="0" y="13"/>
                        </a:lnTo>
                        <a:lnTo>
                          <a:pt x="0" y="25"/>
                        </a:lnTo>
                        <a:lnTo>
                          <a:pt x="0" y="743"/>
                        </a:lnTo>
                        <a:lnTo>
                          <a:pt x="0" y="756"/>
                        </a:lnTo>
                        <a:lnTo>
                          <a:pt x="12" y="756"/>
                        </a:lnTo>
                        <a:close/>
                      </a:path>
                    </a:pathLst>
                  </a:custGeom>
                  <a:solidFill>
                    <a:srgbClr val="2B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4" name="Freeform 427"/>
                  <p:cNvSpPr>
                    <a:spLocks/>
                  </p:cNvSpPr>
                  <p:nvPr/>
                </p:nvSpPr>
                <p:spPr bwMode="auto">
                  <a:xfrm rot="5400000">
                    <a:off x="2581700" y="2673591"/>
                    <a:ext cx="263986" cy="256707"/>
                  </a:xfrm>
                  <a:custGeom>
                    <a:avLst/>
                    <a:gdLst>
                      <a:gd name="T0" fmla="*/ 2147483647 w 871"/>
                      <a:gd name="T1" fmla="*/ 2147483647 h 756"/>
                      <a:gd name="T2" fmla="*/ 2147483647 w 871"/>
                      <a:gd name="T3" fmla="*/ 2147483647 h 756"/>
                      <a:gd name="T4" fmla="*/ 2147483647 w 871"/>
                      <a:gd name="T5" fmla="*/ 2147483647 h 756"/>
                      <a:gd name="T6" fmla="*/ 2147483647 w 871"/>
                      <a:gd name="T7" fmla="*/ 2147483647 h 756"/>
                      <a:gd name="T8" fmla="*/ 2147483647 w 871"/>
                      <a:gd name="T9" fmla="*/ 2147483647 h 756"/>
                      <a:gd name="T10" fmla="*/ 2147483647 w 871"/>
                      <a:gd name="T11" fmla="*/ 2147483647 h 756"/>
                      <a:gd name="T12" fmla="*/ 2147483647 w 871"/>
                      <a:gd name="T13" fmla="*/ 2147483647 h 756"/>
                      <a:gd name="T14" fmla="*/ 2147483647 w 871"/>
                      <a:gd name="T15" fmla="*/ 2147483647 h 756"/>
                      <a:gd name="T16" fmla="*/ 2147483647 w 871"/>
                      <a:gd name="T17" fmla="*/ 2147483647 h 756"/>
                      <a:gd name="T18" fmla="*/ 2147483647 w 871"/>
                      <a:gd name="T19" fmla="*/ 0 h 756"/>
                      <a:gd name="T20" fmla="*/ 2147483647 w 871"/>
                      <a:gd name="T21" fmla="*/ 0 h 756"/>
                      <a:gd name="T22" fmla="*/ 2147483647 w 871"/>
                      <a:gd name="T23" fmla="*/ 0 h 756"/>
                      <a:gd name="T24" fmla="*/ 2147483647 w 871"/>
                      <a:gd name="T25" fmla="*/ 0 h 756"/>
                      <a:gd name="T26" fmla="*/ 0 w 871"/>
                      <a:gd name="T27" fmla="*/ 2147483647 h 756"/>
                      <a:gd name="T28" fmla="*/ 0 w 871"/>
                      <a:gd name="T29" fmla="*/ 2147483647 h 756"/>
                      <a:gd name="T30" fmla="*/ 0 w 871"/>
                      <a:gd name="T31" fmla="*/ 2147483647 h 756"/>
                      <a:gd name="T32" fmla="*/ 0 w 871"/>
                      <a:gd name="T33" fmla="*/ 2147483647 h 756"/>
                      <a:gd name="T34" fmla="*/ 0 w 871"/>
                      <a:gd name="T35" fmla="*/ 2147483647 h 756"/>
                      <a:gd name="T36" fmla="*/ 0 w 871"/>
                      <a:gd name="T37" fmla="*/ 2147483647 h 756"/>
                      <a:gd name="T38" fmla="*/ 2147483647 w 871"/>
                      <a:gd name="T39" fmla="*/ 2147483647 h 756"/>
                      <a:gd name="T40" fmla="*/ 2147483647 w 871"/>
                      <a:gd name="T41" fmla="*/ 2147483647 h 75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871"/>
                      <a:gd name="T64" fmla="*/ 0 h 756"/>
                      <a:gd name="T65" fmla="*/ 871 w 871"/>
                      <a:gd name="T66" fmla="*/ 756 h 75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871" h="756">
                        <a:moveTo>
                          <a:pt x="12" y="756"/>
                        </a:moveTo>
                        <a:lnTo>
                          <a:pt x="860" y="756"/>
                        </a:lnTo>
                        <a:lnTo>
                          <a:pt x="871" y="756"/>
                        </a:lnTo>
                        <a:lnTo>
                          <a:pt x="871" y="743"/>
                        </a:lnTo>
                        <a:lnTo>
                          <a:pt x="871" y="25"/>
                        </a:lnTo>
                        <a:lnTo>
                          <a:pt x="871" y="13"/>
                        </a:lnTo>
                        <a:lnTo>
                          <a:pt x="860" y="0"/>
                        </a:lnTo>
                        <a:lnTo>
                          <a:pt x="12" y="0"/>
                        </a:lnTo>
                        <a:lnTo>
                          <a:pt x="0" y="13"/>
                        </a:lnTo>
                        <a:lnTo>
                          <a:pt x="0" y="25"/>
                        </a:lnTo>
                        <a:lnTo>
                          <a:pt x="0" y="743"/>
                        </a:lnTo>
                        <a:lnTo>
                          <a:pt x="0" y="756"/>
                        </a:lnTo>
                        <a:lnTo>
                          <a:pt x="12" y="756"/>
                        </a:lnTo>
                        <a:close/>
                      </a:path>
                    </a:pathLst>
                  </a:custGeom>
                  <a:solidFill>
                    <a:srgbClr val="2B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sp>
                <p:nvSpPr>
                  <p:cNvPr id="175" name="Freeform 427"/>
                  <p:cNvSpPr>
                    <a:spLocks/>
                  </p:cNvSpPr>
                  <p:nvPr/>
                </p:nvSpPr>
                <p:spPr bwMode="auto">
                  <a:xfrm rot="5400000">
                    <a:off x="3139541" y="2670716"/>
                    <a:ext cx="263986" cy="256707"/>
                  </a:xfrm>
                  <a:custGeom>
                    <a:avLst/>
                    <a:gdLst>
                      <a:gd name="T0" fmla="*/ 2147483647 w 871"/>
                      <a:gd name="T1" fmla="*/ 2147483647 h 756"/>
                      <a:gd name="T2" fmla="*/ 2147483647 w 871"/>
                      <a:gd name="T3" fmla="*/ 2147483647 h 756"/>
                      <a:gd name="T4" fmla="*/ 2147483647 w 871"/>
                      <a:gd name="T5" fmla="*/ 2147483647 h 756"/>
                      <a:gd name="T6" fmla="*/ 2147483647 w 871"/>
                      <a:gd name="T7" fmla="*/ 2147483647 h 756"/>
                      <a:gd name="T8" fmla="*/ 2147483647 w 871"/>
                      <a:gd name="T9" fmla="*/ 2147483647 h 756"/>
                      <a:gd name="T10" fmla="*/ 2147483647 w 871"/>
                      <a:gd name="T11" fmla="*/ 2147483647 h 756"/>
                      <a:gd name="T12" fmla="*/ 2147483647 w 871"/>
                      <a:gd name="T13" fmla="*/ 2147483647 h 756"/>
                      <a:gd name="T14" fmla="*/ 2147483647 w 871"/>
                      <a:gd name="T15" fmla="*/ 2147483647 h 756"/>
                      <a:gd name="T16" fmla="*/ 2147483647 w 871"/>
                      <a:gd name="T17" fmla="*/ 2147483647 h 756"/>
                      <a:gd name="T18" fmla="*/ 2147483647 w 871"/>
                      <a:gd name="T19" fmla="*/ 0 h 756"/>
                      <a:gd name="T20" fmla="*/ 2147483647 w 871"/>
                      <a:gd name="T21" fmla="*/ 0 h 756"/>
                      <a:gd name="T22" fmla="*/ 2147483647 w 871"/>
                      <a:gd name="T23" fmla="*/ 0 h 756"/>
                      <a:gd name="T24" fmla="*/ 2147483647 w 871"/>
                      <a:gd name="T25" fmla="*/ 0 h 756"/>
                      <a:gd name="T26" fmla="*/ 0 w 871"/>
                      <a:gd name="T27" fmla="*/ 2147483647 h 756"/>
                      <a:gd name="T28" fmla="*/ 0 w 871"/>
                      <a:gd name="T29" fmla="*/ 2147483647 h 756"/>
                      <a:gd name="T30" fmla="*/ 0 w 871"/>
                      <a:gd name="T31" fmla="*/ 2147483647 h 756"/>
                      <a:gd name="T32" fmla="*/ 0 w 871"/>
                      <a:gd name="T33" fmla="*/ 2147483647 h 756"/>
                      <a:gd name="T34" fmla="*/ 0 w 871"/>
                      <a:gd name="T35" fmla="*/ 2147483647 h 756"/>
                      <a:gd name="T36" fmla="*/ 0 w 871"/>
                      <a:gd name="T37" fmla="*/ 2147483647 h 756"/>
                      <a:gd name="T38" fmla="*/ 2147483647 w 871"/>
                      <a:gd name="T39" fmla="*/ 2147483647 h 756"/>
                      <a:gd name="T40" fmla="*/ 2147483647 w 871"/>
                      <a:gd name="T41" fmla="*/ 2147483647 h 75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w 871"/>
                      <a:gd name="T64" fmla="*/ 0 h 756"/>
                      <a:gd name="T65" fmla="*/ 871 w 871"/>
                      <a:gd name="T66" fmla="*/ 756 h 75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T63" t="T64" r="T65" b="T66"/>
                    <a:pathLst>
                      <a:path w="871" h="756">
                        <a:moveTo>
                          <a:pt x="12" y="756"/>
                        </a:moveTo>
                        <a:lnTo>
                          <a:pt x="860" y="756"/>
                        </a:lnTo>
                        <a:lnTo>
                          <a:pt x="871" y="756"/>
                        </a:lnTo>
                        <a:lnTo>
                          <a:pt x="871" y="743"/>
                        </a:lnTo>
                        <a:lnTo>
                          <a:pt x="871" y="25"/>
                        </a:lnTo>
                        <a:lnTo>
                          <a:pt x="871" y="13"/>
                        </a:lnTo>
                        <a:lnTo>
                          <a:pt x="860" y="0"/>
                        </a:lnTo>
                        <a:lnTo>
                          <a:pt x="12" y="0"/>
                        </a:lnTo>
                        <a:lnTo>
                          <a:pt x="0" y="13"/>
                        </a:lnTo>
                        <a:lnTo>
                          <a:pt x="0" y="25"/>
                        </a:lnTo>
                        <a:lnTo>
                          <a:pt x="0" y="743"/>
                        </a:lnTo>
                        <a:lnTo>
                          <a:pt x="0" y="756"/>
                        </a:lnTo>
                        <a:lnTo>
                          <a:pt x="12" y="756"/>
                        </a:lnTo>
                        <a:close/>
                      </a:path>
                    </a:pathLst>
                  </a:custGeom>
                  <a:solidFill>
                    <a:srgbClr val="2B3333"/>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US"/>
                  </a:p>
                </p:txBody>
              </p:sp>
            </p:grpSp>
          </p:grpSp>
          <p:cxnSp>
            <p:nvCxnSpPr>
              <p:cNvPr id="120" name="Straight Connector 119"/>
              <p:cNvCxnSpPr/>
              <p:nvPr/>
            </p:nvCxnSpPr>
            <p:spPr>
              <a:xfrm rot="10800000" flipH="1" flipV="1">
                <a:off x="5733646" y="1834904"/>
                <a:ext cx="711195" cy="26834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p:cNvCxnSpPr/>
              <p:nvPr/>
            </p:nvCxnSpPr>
            <p:spPr>
              <a:xfrm flipV="1">
                <a:off x="5789209" y="2103249"/>
                <a:ext cx="655633" cy="462062"/>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p:cNvCxnSpPr/>
              <p:nvPr/>
            </p:nvCxnSpPr>
            <p:spPr>
              <a:xfrm>
                <a:off x="6744878" y="2131830"/>
                <a:ext cx="550858" cy="317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123" name="Picture 57"/>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200896" y="1983997"/>
                <a:ext cx="723900" cy="301625"/>
              </a:xfrm>
              <a:prstGeom prst="rect">
                <a:avLst/>
              </a:prstGeom>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124" name="TextBox 448"/>
              <p:cNvSpPr txBox="1">
                <a:spLocks noChangeArrowheads="1"/>
              </p:cNvSpPr>
              <p:nvPr/>
            </p:nvSpPr>
            <p:spPr bwMode="auto">
              <a:xfrm>
                <a:off x="4512873" y="2786418"/>
                <a:ext cx="2057922" cy="6156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eaLnBrk="1" hangingPunct="1"/>
                <a:r>
                  <a:rPr lang="en-US" sz="1200">
                    <a:latin typeface="Trebuchet MS" pitchFamily="34" charset="0"/>
                  </a:rPr>
                  <a:t>WINDOWS SERVER 2008 x64</a:t>
                </a:r>
              </a:p>
              <a:p>
                <a:pPr algn="ctr" eaLnBrk="1" hangingPunct="1"/>
                <a:r>
                  <a:rPr lang="en-US" sz="1200">
                    <a:latin typeface="Trebuchet MS" pitchFamily="34" charset="0"/>
                  </a:rPr>
                  <a:t>10GbE CNA</a:t>
                </a:r>
              </a:p>
            </p:txBody>
          </p:sp>
          <p:sp>
            <p:nvSpPr>
              <p:cNvPr id="125" name="TextBox 449"/>
              <p:cNvSpPr txBox="1">
                <a:spLocks noChangeArrowheads="1"/>
              </p:cNvSpPr>
              <p:nvPr/>
            </p:nvSpPr>
            <p:spPr bwMode="auto">
              <a:xfrm>
                <a:off x="6068225" y="1328382"/>
                <a:ext cx="1026235" cy="861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eaLnBrk="1" hangingPunct="1"/>
                <a:r>
                  <a:rPr lang="en-US" sz="1200">
                    <a:latin typeface="Trebuchet MS" pitchFamily="34" charset="0"/>
                  </a:rPr>
                  <a:t>NON-DCB</a:t>
                </a:r>
              </a:p>
              <a:p>
                <a:pPr algn="ctr" eaLnBrk="1" hangingPunct="1"/>
                <a:r>
                  <a:rPr lang="en-US" sz="1200">
                    <a:latin typeface="Trebuchet MS" pitchFamily="34" charset="0"/>
                  </a:rPr>
                  <a:t>10G SWITCH</a:t>
                </a:r>
              </a:p>
              <a:p>
                <a:pPr algn="ctr" eaLnBrk="1" hangingPunct="1"/>
                <a:endParaRPr lang="en-US" sz="1200">
                  <a:latin typeface="Trebuchet MS" pitchFamily="34" charset="0"/>
                </a:endParaRPr>
              </a:p>
            </p:txBody>
          </p:sp>
          <p:sp>
            <p:nvSpPr>
              <p:cNvPr id="126" name="TextBox 450"/>
              <p:cNvSpPr txBox="1">
                <a:spLocks noChangeArrowheads="1"/>
              </p:cNvSpPr>
              <p:nvPr/>
            </p:nvSpPr>
            <p:spPr bwMode="auto">
              <a:xfrm>
                <a:off x="7431704" y="2518010"/>
                <a:ext cx="1087983" cy="3694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eaLnBrk="1" hangingPunct="1"/>
                <a:r>
                  <a:rPr lang="en-US" sz="1200">
                    <a:latin typeface="Trebuchet MS" pitchFamily="34" charset="0"/>
                  </a:rPr>
                  <a:t>10GbE ARRAY</a:t>
                </a:r>
              </a:p>
            </p:txBody>
          </p:sp>
          <p:sp>
            <p:nvSpPr>
              <p:cNvPr id="127" name="TextBox 451"/>
              <p:cNvSpPr txBox="1">
                <a:spLocks noChangeArrowheads="1"/>
              </p:cNvSpPr>
              <p:nvPr/>
            </p:nvSpPr>
            <p:spPr bwMode="auto">
              <a:xfrm>
                <a:off x="5993716" y="2336041"/>
                <a:ext cx="405877" cy="328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sz="1000">
                    <a:latin typeface="Trebuchet MS" pitchFamily="34" charset="0"/>
                  </a:rPr>
                  <a:t>10G</a:t>
                </a:r>
              </a:p>
            </p:txBody>
          </p:sp>
          <p:sp>
            <p:nvSpPr>
              <p:cNvPr id="128" name="TextBox 452"/>
              <p:cNvSpPr txBox="1">
                <a:spLocks noChangeArrowheads="1"/>
              </p:cNvSpPr>
              <p:nvPr/>
            </p:nvSpPr>
            <p:spPr bwMode="auto">
              <a:xfrm>
                <a:off x="6855801" y="2242783"/>
                <a:ext cx="405877" cy="328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sz="1000">
                    <a:latin typeface="Trebuchet MS" pitchFamily="34" charset="0"/>
                  </a:rPr>
                  <a:t>10G</a:t>
                </a:r>
              </a:p>
            </p:txBody>
          </p:sp>
          <p:sp>
            <p:nvSpPr>
              <p:cNvPr id="129" name="TextBox 453"/>
              <p:cNvSpPr txBox="1">
                <a:spLocks noChangeArrowheads="1"/>
              </p:cNvSpPr>
              <p:nvPr/>
            </p:nvSpPr>
            <p:spPr bwMode="auto">
              <a:xfrm>
                <a:off x="5723035" y="1915236"/>
                <a:ext cx="405877" cy="328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sz="1000">
                    <a:latin typeface="Trebuchet MS" pitchFamily="34" charset="0"/>
                  </a:rPr>
                  <a:t>10G</a:t>
                </a:r>
              </a:p>
            </p:txBody>
          </p:sp>
        </p:grpSp>
        <p:sp>
          <p:nvSpPr>
            <p:cNvPr id="78" name="TextBox 456"/>
            <p:cNvSpPr txBox="1">
              <a:spLocks noChangeArrowheads="1"/>
            </p:cNvSpPr>
            <p:nvPr/>
          </p:nvSpPr>
          <p:spPr bwMode="auto">
            <a:xfrm>
              <a:off x="1092200" y="731214"/>
              <a:ext cx="2510051" cy="574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u="sng" dirty="0">
                  <a:latin typeface="+mn-lt"/>
                </a:rPr>
                <a:t>iSCSI </a:t>
              </a:r>
              <a:r>
                <a:rPr lang="en-US" b="1" u="sng" dirty="0">
                  <a:latin typeface="+mn-lt"/>
                </a:rPr>
                <a:t>WITH</a:t>
              </a:r>
              <a:r>
                <a:rPr lang="en-US" u="sng" dirty="0">
                  <a:latin typeface="+mn-lt"/>
                </a:rPr>
                <a:t> DCB</a:t>
              </a:r>
            </a:p>
          </p:txBody>
        </p:sp>
        <p:sp>
          <p:nvSpPr>
            <p:cNvPr id="79" name="TextBox 457"/>
            <p:cNvSpPr txBox="1">
              <a:spLocks noChangeArrowheads="1"/>
            </p:cNvSpPr>
            <p:nvPr/>
          </p:nvSpPr>
          <p:spPr bwMode="auto">
            <a:xfrm>
              <a:off x="4933501" y="728209"/>
              <a:ext cx="3171431" cy="5744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u="sng" dirty="0">
                  <a:latin typeface="+mn-lt"/>
                </a:rPr>
                <a:t>iSCSI </a:t>
              </a:r>
              <a:r>
                <a:rPr lang="en-US" b="1" u="sng" dirty="0">
                  <a:latin typeface="+mn-lt"/>
                </a:rPr>
                <a:t>WITHOUT</a:t>
              </a:r>
              <a:r>
                <a:rPr lang="en-US" u="sng" dirty="0">
                  <a:latin typeface="+mn-lt"/>
                </a:rPr>
                <a:t> DCB</a:t>
              </a:r>
            </a:p>
          </p:txBody>
        </p:sp>
        <p:pic>
          <p:nvPicPr>
            <p:cNvPr id="81" name="Picture 460"/>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12750" y="3449638"/>
              <a:ext cx="3640138" cy="2298700"/>
            </a:xfrm>
            <a:prstGeom prst="rect">
              <a:avLst/>
            </a:prstGeom>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 name="Picture 461"/>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670425" y="3435350"/>
              <a:ext cx="3532188" cy="2341563"/>
            </a:xfrm>
            <a:prstGeom prst="rect">
              <a:avLst/>
            </a:prstGeom>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17" name="Group 465"/>
            <p:cNvGrpSpPr>
              <a:grpSpLocks/>
            </p:cNvGrpSpPr>
            <p:nvPr/>
          </p:nvGrpSpPr>
          <p:grpSpPr bwMode="auto">
            <a:xfrm>
              <a:off x="177800" y="1693863"/>
              <a:ext cx="354013" cy="492443"/>
              <a:chOff x="7806519" y="1091821"/>
              <a:chExt cx="354842" cy="493823"/>
            </a:xfrm>
          </p:grpSpPr>
          <p:sp>
            <p:nvSpPr>
              <p:cNvPr id="115" name="Oval 114"/>
              <p:cNvSpPr/>
              <p:nvPr/>
            </p:nvSpPr>
            <p:spPr>
              <a:xfrm>
                <a:off x="7806519" y="1146412"/>
                <a:ext cx="354842" cy="313898"/>
              </a:xfrm>
              <a:prstGeom prst="ellipse">
                <a:avLst/>
              </a:prstGeom>
              <a:ln w="25400">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latin typeface="Trebuchet MS" pitchFamily="34" charset="0"/>
                </a:endParaRPr>
              </a:p>
            </p:txBody>
          </p:sp>
          <p:sp>
            <p:nvSpPr>
              <p:cNvPr id="116" name="TextBox 464"/>
              <p:cNvSpPr txBox="1">
                <a:spLocks noChangeArrowheads="1"/>
              </p:cNvSpPr>
              <p:nvPr/>
            </p:nvSpPr>
            <p:spPr bwMode="auto">
              <a:xfrm>
                <a:off x="7806520" y="1091821"/>
                <a:ext cx="307212" cy="4938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sz="1800" dirty="0">
                    <a:solidFill>
                      <a:schemeClr val="tx2"/>
                    </a:solidFill>
                    <a:latin typeface="Trebuchet MS" pitchFamily="34" charset="0"/>
                  </a:rPr>
                  <a:t>1</a:t>
                </a:r>
              </a:p>
            </p:txBody>
          </p:sp>
        </p:grpSp>
        <p:grpSp>
          <p:nvGrpSpPr>
            <p:cNvPr id="18" name="Group 466"/>
            <p:cNvGrpSpPr>
              <a:grpSpLocks/>
            </p:cNvGrpSpPr>
            <p:nvPr/>
          </p:nvGrpSpPr>
          <p:grpSpPr bwMode="auto">
            <a:xfrm>
              <a:off x="166688" y="2446338"/>
              <a:ext cx="354012" cy="492442"/>
              <a:chOff x="7806519" y="1091821"/>
              <a:chExt cx="354842" cy="491703"/>
            </a:xfrm>
          </p:grpSpPr>
          <p:sp>
            <p:nvSpPr>
              <p:cNvPr id="113" name="Oval 112"/>
              <p:cNvSpPr/>
              <p:nvPr/>
            </p:nvSpPr>
            <p:spPr>
              <a:xfrm>
                <a:off x="7806519" y="1146412"/>
                <a:ext cx="354842" cy="313898"/>
              </a:xfrm>
              <a:prstGeom prst="ellipse">
                <a:avLst/>
              </a:prstGeom>
              <a:ln w="25400">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latin typeface="Trebuchet MS" pitchFamily="34" charset="0"/>
                </a:endParaRPr>
              </a:p>
            </p:txBody>
          </p:sp>
          <p:sp>
            <p:nvSpPr>
              <p:cNvPr id="114" name="TextBox 468"/>
              <p:cNvSpPr txBox="1">
                <a:spLocks noChangeArrowheads="1"/>
              </p:cNvSpPr>
              <p:nvPr/>
            </p:nvSpPr>
            <p:spPr bwMode="auto">
              <a:xfrm>
                <a:off x="7806520" y="1091821"/>
                <a:ext cx="307213" cy="4917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sz="1800">
                    <a:solidFill>
                      <a:schemeClr val="tx2"/>
                    </a:solidFill>
                    <a:latin typeface="Trebuchet MS" pitchFamily="34" charset="0"/>
                  </a:rPr>
                  <a:t>2</a:t>
                </a:r>
              </a:p>
            </p:txBody>
          </p:sp>
        </p:grpSp>
        <p:grpSp>
          <p:nvGrpSpPr>
            <p:cNvPr id="19" name="Group 469"/>
            <p:cNvGrpSpPr>
              <a:grpSpLocks/>
            </p:cNvGrpSpPr>
            <p:nvPr/>
          </p:nvGrpSpPr>
          <p:grpSpPr bwMode="auto">
            <a:xfrm>
              <a:off x="4573588" y="1751013"/>
              <a:ext cx="355600" cy="492443"/>
              <a:chOff x="7806519" y="1091821"/>
              <a:chExt cx="354842" cy="493823"/>
            </a:xfrm>
          </p:grpSpPr>
          <p:sp>
            <p:nvSpPr>
              <p:cNvPr id="111" name="Oval 110"/>
              <p:cNvSpPr/>
              <p:nvPr/>
            </p:nvSpPr>
            <p:spPr>
              <a:xfrm>
                <a:off x="7806519" y="1146412"/>
                <a:ext cx="354842" cy="313898"/>
              </a:xfrm>
              <a:prstGeom prst="ellipse">
                <a:avLst/>
              </a:prstGeom>
              <a:ln w="25400">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latin typeface="Trebuchet MS" pitchFamily="34" charset="0"/>
                </a:endParaRPr>
              </a:p>
            </p:txBody>
          </p:sp>
          <p:sp>
            <p:nvSpPr>
              <p:cNvPr id="112" name="TextBox 471"/>
              <p:cNvSpPr txBox="1">
                <a:spLocks noChangeArrowheads="1"/>
              </p:cNvSpPr>
              <p:nvPr/>
            </p:nvSpPr>
            <p:spPr bwMode="auto">
              <a:xfrm>
                <a:off x="7806520" y="1091821"/>
                <a:ext cx="305841" cy="4938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sz="1800" dirty="0">
                    <a:solidFill>
                      <a:schemeClr val="tx2"/>
                    </a:solidFill>
                    <a:latin typeface="Trebuchet MS" pitchFamily="34" charset="0"/>
                  </a:rPr>
                  <a:t>1</a:t>
                </a:r>
              </a:p>
            </p:txBody>
          </p:sp>
        </p:grpSp>
        <p:grpSp>
          <p:nvGrpSpPr>
            <p:cNvPr id="20" name="Group 472"/>
            <p:cNvGrpSpPr>
              <a:grpSpLocks/>
            </p:cNvGrpSpPr>
            <p:nvPr/>
          </p:nvGrpSpPr>
          <p:grpSpPr bwMode="auto">
            <a:xfrm>
              <a:off x="4576763" y="2462213"/>
              <a:ext cx="354012" cy="492442"/>
              <a:chOff x="7806519" y="1091821"/>
              <a:chExt cx="354842" cy="491703"/>
            </a:xfrm>
          </p:grpSpPr>
          <p:sp>
            <p:nvSpPr>
              <p:cNvPr id="109" name="Oval 108"/>
              <p:cNvSpPr/>
              <p:nvPr/>
            </p:nvSpPr>
            <p:spPr>
              <a:xfrm>
                <a:off x="7806519" y="1146412"/>
                <a:ext cx="354842" cy="313898"/>
              </a:xfrm>
              <a:prstGeom prst="ellipse">
                <a:avLst/>
              </a:prstGeom>
              <a:ln w="25400">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latin typeface="Trebuchet MS" pitchFamily="34" charset="0"/>
                </a:endParaRPr>
              </a:p>
            </p:txBody>
          </p:sp>
          <p:sp>
            <p:nvSpPr>
              <p:cNvPr id="110" name="TextBox 474"/>
              <p:cNvSpPr txBox="1">
                <a:spLocks noChangeArrowheads="1"/>
              </p:cNvSpPr>
              <p:nvPr/>
            </p:nvSpPr>
            <p:spPr bwMode="auto">
              <a:xfrm>
                <a:off x="7806520" y="1091821"/>
                <a:ext cx="307213" cy="4917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sz="1800">
                    <a:solidFill>
                      <a:schemeClr val="tx2"/>
                    </a:solidFill>
                    <a:latin typeface="Trebuchet MS" pitchFamily="34" charset="0"/>
                  </a:rPr>
                  <a:t>2</a:t>
                </a:r>
              </a:p>
            </p:txBody>
          </p:sp>
        </p:grpSp>
        <p:grpSp>
          <p:nvGrpSpPr>
            <p:cNvPr id="21" name="Group 475"/>
            <p:cNvGrpSpPr>
              <a:grpSpLocks/>
            </p:cNvGrpSpPr>
            <p:nvPr/>
          </p:nvGrpSpPr>
          <p:grpSpPr bwMode="auto">
            <a:xfrm>
              <a:off x="417513" y="4394197"/>
              <a:ext cx="354012" cy="451404"/>
              <a:chOff x="7806519" y="1091819"/>
              <a:chExt cx="354842" cy="450726"/>
            </a:xfrm>
          </p:grpSpPr>
          <p:sp>
            <p:nvSpPr>
              <p:cNvPr id="107" name="Oval 106"/>
              <p:cNvSpPr/>
              <p:nvPr/>
            </p:nvSpPr>
            <p:spPr>
              <a:xfrm>
                <a:off x="7806519" y="1146412"/>
                <a:ext cx="354842" cy="313898"/>
              </a:xfrm>
              <a:prstGeom prst="ellipse">
                <a:avLst/>
              </a:prstGeom>
              <a:ln w="25400">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latin typeface="Trebuchet MS" pitchFamily="34" charset="0"/>
                </a:endParaRPr>
              </a:p>
            </p:txBody>
          </p:sp>
          <p:sp>
            <p:nvSpPr>
              <p:cNvPr id="108" name="TextBox 477"/>
              <p:cNvSpPr txBox="1">
                <a:spLocks noChangeArrowheads="1"/>
              </p:cNvSpPr>
              <p:nvPr/>
            </p:nvSpPr>
            <p:spPr bwMode="auto">
              <a:xfrm>
                <a:off x="7806520" y="1091819"/>
                <a:ext cx="292753" cy="4507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sz="1600" dirty="0">
                    <a:solidFill>
                      <a:schemeClr val="tx2"/>
                    </a:solidFill>
                    <a:latin typeface="Trebuchet MS" pitchFamily="34" charset="0"/>
                  </a:rPr>
                  <a:t>1</a:t>
                </a:r>
              </a:p>
            </p:txBody>
          </p:sp>
        </p:grpSp>
        <p:grpSp>
          <p:nvGrpSpPr>
            <p:cNvPr id="22" name="Group 478"/>
            <p:cNvGrpSpPr>
              <a:grpSpLocks/>
            </p:cNvGrpSpPr>
            <p:nvPr/>
          </p:nvGrpSpPr>
          <p:grpSpPr bwMode="auto">
            <a:xfrm>
              <a:off x="774700" y="4392609"/>
              <a:ext cx="355600" cy="451403"/>
              <a:chOff x="7806519" y="1091821"/>
              <a:chExt cx="354842" cy="450727"/>
            </a:xfrm>
          </p:grpSpPr>
          <p:sp>
            <p:nvSpPr>
              <p:cNvPr id="105" name="Oval 104"/>
              <p:cNvSpPr/>
              <p:nvPr/>
            </p:nvSpPr>
            <p:spPr>
              <a:xfrm>
                <a:off x="7806519" y="1146412"/>
                <a:ext cx="354842" cy="313898"/>
              </a:xfrm>
              <a:prstGeom prst="ellipse">
                <a:avLst/>
              </a:prstGeom>
              <a:ln w="25400">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latin typeface="Trebuchet MS" pitchFamily="34" charset="0"/>
                </a:endParaRPr>
              </a:p>
            </p:txBody>
          </p:sp>
          <p:sp>
            <p:nvSpPr>
              <p:cNvPr id="106" name="TextBox 480"/>
              <p:cNvSpPr txBox="1">
                <a:spLocks noChangeArrowheads="1"/>
              </p:cNvSpPr>
              <p:nvPr/>
            </p:nvSpPr>
            <p:spPr bwMode="auto">
              <a:xfrm>
                <a:off x="7806520" y="1091821"/>
                <a:ext cx="291445" cy="4507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sz="1600" dirty="0">
                    <a:solidFill>
                      <a:schemeClr val="tx2"/>
                    </a:solidFill>
                    <a:latin typeface="Trebuchet MS" pitchFamily="34" charset="0"/>
                  </a:rPr>
                  <a:t>2</a:t>
                </a:r>
              </a:p>
            </p:txBody>
          </p:sp>
        </p:grpSp>
        <p:grpSp>
          <p:nvGrpSpPr>
            <p:cNvPr id="23" name="Group 481"/>
            <p:cNvGrpSpPr>
              <a:grpSpLocks/>
            </p:cNvGrpSpPr>
            <p:nvPr/>
          </p:nvGrpSpPr>
          <p:grpSpPr bwMode="auto">
            <a:xfrm>
              <a:off x="5337294" y="3973513"/>
              <a:ext cx="366585" cy="451406"/>
              <a:chOff x="7795557" y="1091821"/>
              <a:chExt cx="365804" cy="452671"/>
            </a:xfrm>
          </p:grpSpPr>
          <p:sp>
            <p:nvSpPr>
              <p:cNvPr id="103" name="Oval 102"/>
              <p:cNvSpPr/>
              <p:nvPr/>
            </p:nvSpPr>
            <p:spPr>
              <a:xfrm>
                <a:off x="7806519" y="1146412"/>
                <a:ext cx="354842" cy="313898"/>
              </a:xfrm>
              <a:prstGeom prst="ellipse">
                <a:avLst/>
              </a:prstGeom>
              <a:ln w="25400">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latin typeface="Trebuchet MS" pitchFamily="34" charset="0"/>
                </a:endParaRPr>
              </a:p>
            </p:txBody>
          </p:sp>
          <p:sp>
            <p:nvSpPr>
              <p:cNvPr id="104" name="TextBox 483"/>
              <p:cNvSpPr txBox="1">
                <a:spLocks noChangeArrowheads="1"/>
              </p:cNvSpPr>
              <p:nvPr/>
            </p:nvSpPr>
            <p:spPr bwMode="auto">
              <a:xfrm>
                <a:off x="7795557" y="1091821"/>
                <a:ext cx="291446" cy="4526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sz="1600" dirty="0">
                    <a:solidFill>
                      <a:schemeClr val="tx2"/>
                    </a:solidFill>
                    <a:latin typeface="Trebuchet MS" pitchFamily="34" charset="0"/>
                  </a:rPr>
                  <a:t>1</a:t>
                </a:r>
              </a:p>
            </p:txBody>
          </p:sp>
        </p:grpSp>
        <p:grpSp>
          <p:nvGrpSpPr>
            <p:cNvPr id="25" name="Group 484"/>
            <p:cNvGrpSpPr>
              <a:grpSpLocks/>
            </p:cNvGrpSpPr>
            <p:nvPr/>
          </p:nvGrpSpPr>
          <p:grpSpPr bwMode="auto">
            <a:xfrm>
              <a:off x="5337294" y="4794249"/>
              <a:ext cx="366585" cy="451404"/>
              <a:chOff x="7795557" y="1091821"/>
              <a:chExt cx="365804" cy="450726"/>
            </a:xfrm>
          </p:grpSpPr>
          <p:sp>
            <p:nvSpPr>
              <p:cNvPr id="101" name="Oval 100"/>
              <p:cNvSpPr/>
              <p:nvPr/>
            </p:nvSpPr>
            <p:spPr>
              <a:xfrm>
                <a:off x="7806519" y="1146412"/>
                <a:ext cx="354842" cy="313898"/>
              </a:xfrm>
              <a:prstGeom prst="ellipse">
                <a:avLst/>
              </a:prstGeom>
              <a:ln w="25400">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latin typeface="Trebuchet MS" pitchFamily="34" charset="0"/>
                </a:endParaRPr>
              </a:p>
            </p:txBody>
          </p:sp>
          <p:sp>
            <p:nvSpPr>
              <p:cNvPr id="102" name="TextBox 486"/>
              <p:cNvSpPr txBox="1">
                <a:spLocks noChangeArrowheads="1"/>
              </p:cNvSpPr>
              <p:nvPr/>
            </p:nvSpPr>
            <p:spPr bwMode="auto">
              <a:xfrm>
                <a:off x="7795557" y="1091821"/>
                <a:ext cx="291446" cy="4507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sz="1600">
                    <a:solidFill>
                      <a:schemeClr val="tx2"/>
                    </a:solidFill>
                    <a:latin typeface="Trebuchet MS" pitchFamily="34" charset="0"/>
                  </a:rPr>
                  <a:t>2</a:t>
                </a:r>
              </a:p>
            </p:txBody>
          </p:sp>
        </p:grpSp>
        <p:sp>
          <p:nvSpPr>
            <p:cNvPr id="91" name="Oval 90"/>
            <p:cNvSpPr/>
            <p:nvPr/>
          </p:nvSpPr>
          <p:spPr>
            <a:xfrm>
              <a:off x="1843088" y="4437063"/>
              <a:ext cx="333375" cy="314325"/>
            </a:xfrm>
            <a:prstGeom prst="ellipse">
              <a:avLst/>
            </a:prstGeom>
            <a:noFill/>
            <a:ln w="25400">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latin typeface="Trebuchet MS" pitchFamily="34" charset="0"/>
              </a:endParaRPr>
            </a:p>
          </p:txBody>
        </p:sp>
        <p:cxnSp>
          <p:nvCxnSpPr>
            <p:cNvPr id="92" name="Straight Arrow Connector 91"/>
            <p:cNvCxnSpPr>
              <a:stCxn id="91" idx="4"/>
              <a:endCxn id="93" idx="0"/>
            </p:cNvCxnSpPr>
            <p:nvPr/>
          </p:nvCxnSpPr>
          <p:spPr>
            <a:xfrm>
              <a:off x="2009775" y="4751389"/>
              <a:ext cx="203678" cy="1376298"/>
            </a:xfrm>
            <a:prstGeom prst="straightConnector1">
              <a:avLst/>
            </a:prstGeom>
            <a:ln w="19050">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93" name="TextBox 492"/>
            <p:cNvSpPr txBox="1">
              <a:spLocks noChangeArrowheads="1"/>
            </p:cNvSpPr>
            <p:nvPr/>
          </p:nvSpPr>
          <p:spPr bwMode="auto">
            <a:xfrm>
              <a:off x="419887" y="6127687"/>
              <a:ext cx="3587133" cy="727599"/>
            </a:xfrm>
            <a:prstGeom prst="rect">
              <a:avLst/>
            </a:prstGeom>
            <a:ln/>
            <a:extLst/>
          </p:spPr>
          <p:style>
            <a:lnRef idx="1">
              <a:schemeClr val="dk1"/>
            </a:lnRef>
            <a:fillRef idx="2">
              <a:schemeClr val="dk1"/>
            </a:fillRef>
            <a:effectRef idx="1">
              <a:schemeClr val="dk1"/>
            </a:effectRef>
            <a:fontRef idx="minor">
              <a:schemeClr val="dk1"/>
            </a:fontRef>
          </p:style>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eaLnBrk="1" hangingPunct="1"/>
              <a:r>
                <a:rPr lang="en-US" sz="1600" b="1" dirty="0">
                  <a:solidFill>
                    <a:schemeClr val="bg2"/>
                  </a:solidFill>
                  <a:latin typeface="Trebuchet MS" pitchFamily="34" charset="0"/>
                </a:rPr>
                <a:t>Balanced iSCSI throughput </a:t>
              </a:r>
              <a:endParaRPr lang="en-US" sz="1600" b="1" dirty="0" smtClean="0">
                <a:solidFill>
                  <a:schemeClr val="bg2"/>
                </a:solidFill>
                <a:latin typeface="Trebuchet MS" pitchFamily="34" charset="0"/>
              </a:endParaRPr>
            </a:p>
            <a:p>
              <a:pPr algn="ctr" eaLnBrk="1" hangingPunct="1"/>
              <a:r>
                <a:rPr lang="en-US" sz="1600" b="1" dirty="0" smtClean="0">
                  <a:solidFill>
                    <a:schemeClr val="bg2"/>
                  </a:solidFill>
                  <a:latin typeface="Trebuchet MS" pitchFamily="34" charset="0"/>
                </a:rPr>
                <a:t>(600MB/s</a:t>
              </a:r>
              <a:r>
                <a:rPr lang="en-US" sz="1600" b="1" dirty="0">
                  <a:solidFill>
                    <a:schemeClr val="bg2"/>
                  </a:solidFill>
                  <a:latin typeface="Trebuchet MS" pitchFamily="34" charset="0"/>
                </a:rPr>
                <a:t>, 600MB/s</a:t>
              </a:r>
              <a:r>
                <a:rPr lang="en-US" sz="1600" b="1" dirty="0" smtClean="0">
                  <a:solidFill>
                    <a:schemeClr val="bg2"/>
                  </a:solidFill>
                  <a:latin typeface="Trebuchet MS" pitchFamily="34" charset="0"/>
                </a:rPr>
                <a:t>)</a:t>
              </a:r>
              <a:endParaRPr lang="en-US" sz="1600" b="1" dirty="0">
                <a:solidFill>
                  <a:schemeClr val="bg2"/>
                </a:solidFill>
                <a:latin typeface="Trebuchet MS" pitchFamily="34" charset="0"/>
              </a:endParaRPr>
            </a:p>
          </p:txBody>
        </p:sp>
        <p:sp>
          <p:nvSpPr>
            <p:cNvPr id="94" name="Oval 93"/>
            <p:cNvSpPr/>
            <p:nvPr/>
          </p:nvSpPr>
          <p:spPr>
            <a:xfrm>
              <a:off x="6602413" y="4062413"/>
              <a:ext cx="333375" cy="314325"/>
            </a:xfrm>
            <a:prstGeom prst="ellipse">
              <a:avLst/>
            </a:prstGeom>
            <a:noFill/>
            <a:ln w="25400">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latin typeface="Trebuchet MS" pitchFamily="34" charset="0"/>
              </a:endParaRPr>
            </a:p>
          </p:txBody>
        </p:sp>
        <p:sp>
          <p:nvSpPr>
            <p:cNvPr id="95" name="Oval 94"/>
            <p:cNvSpPr/>
            <p:nvPr/>
          </p:nvSpPr>
          <p:spPr>
            <a:xfrm>
              <a:off x="7188200" y="4811713"/>
              <a:ext cx="333375" cy="314325"/>
            </a:xfrm>
            <a:prstGeom prst="ellipse">
              <a:avLst/>
            </a:prstGeom>
            <a:noFill/>
            <a:ln w="25400">
              <a:solidFill>
                <a:schemeClr val="accent1"/>
              </a:solidFill>
              <a:prstDash val="sysDot"/>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latin typeface="Trebuchet MS" pitchFamily="34" charset="0"/>
              </a:endParaRPr>
            </a:p>
          </p:txBody>
        </p:sp>
        <p:cxnSp>
          <p:nvCxnSpPr>
            <p:cNvPr id="96" name="Straight Arrow Connector 95"/>
            <p:cNvCxnSpPr>
              <a:endCxn id="98" idx="0"/>
            </p:cNvCxnSpPr>
            <p:nvPr/>
          </p:nvCxnSpPr>
          <p:spPr>
            <a:xfrm flipH="1">
              <a:off x="6431755" y="4662889"/>
              <a:ext cx="361162" cy="1405620"/>
            </a:xfrm>
            <a:prstGeom prst="straightConnector1">
              <a:avLst/>
            </a:prstGeom>
            <a:ln w="19050">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7" name="Straight Arrow Connector 96"/>
            <p:cNvCxnSpPr>
              <a:stCxn id="95" idx="4"/>
            </p:cNvCxnSpPr>
            <p:nvPr/>
          </p:nvCxnSpPr>
          <p:spPr>
            <a:xfrm rot="5400000">
              <a:off x="6401594" y="5042694"/>
              <a:ext cx="869950" cy="1036638"/>
            </a:xfrm>
            <a:prstGeom prst="straightConnector1">
              <a:avLst/>
            </a:prstGeom>
            <a:ln w="19050">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98" name="TextBox 501"/>
            <p:cNvSpPr txBox="1">
              <a:spLocks noChangeArrowheads="1"/>
            </p:cNvSpPr>
            <p:nvPr/>
          </p:nvSpPr>
          <p:spPr bwMode="auto">
            <a:xfrm>
              <a:off x="4647160" y="6068507"/>
              <a:ext cx="3569189" cy="727599"/>
            </a:xfrm>
            <a:prstGeom prst="rect">
              <a:avLst/>
            </a:prstGeom>
            <a:ln/>
            <a:extLst/>
          </p:spPr>
          <p:style>
            <a:lnRef idx="1">
              <a:schemeClr val="dk1"/>
            </a:lnRef>
            <a:fillRef idx="2">
              <a:schemeClr val="dk1"/>
            </a:fillRef>
            <a:effectRef idx="1">
              <a:schemeClr val="dk1"/>
            </a:effectRef>
            <a:fontRef idx="minor">
              <a:schemeClr val="dk1"/>
            </a:fontRef>
          </p:style>
          <p:txBody>
            <a:bodyPr wrap="square">
              <a:spAutoFit/>
            </a:bodyPr>
            <a:lstStyle>
              <a:defPPr>
                <a:defRPr lang="en-US"/>
              </a:defPPr>
              <a:lvl1pPr algn="ctr" eaLnBrk="1" hangingPunct="1">
                <a:defRPr sz="1600" b="1">
                  <a:solidFill>
                    <a:schemeClr val="bg2"/>
                  </a:solidFill>
                  <a:latin typeface="Trebuchet MS" pitchFamily="34" charset="0"/>
                </a:defRPr>
              </a:lvl1pPr>
              <a:lvl2pPr marL="742950" indent="-285750" eaLnBrk="0" hangingPunct="0">
                <a:defRPr>
                  <a:latin typeface="Arial" pitchFamily="34" charset="0"/>
                </a:defRPr>
              </a:lvl2pPr>
              <a:lvl3pPr marL="1143000" indent="-228600" eaLnBrk="0" hangingPunct="0">
                <a:defRPr>
                  <a:latin typeface="Arial" pitchFamily="34" charset="0"/>
                </a:defRPr>
              </a:lvl3pPr>
              <a:lvl4pPr marL="1600200" indent="-228600" eaLnBrk="0" hangingPunct="0">
                <a:defRPr>
                  <a:latin typeface="Arial" pitchFamily="34" charset="0"/>
                </a:defRPr>
              </a:lvl4pPr>
              <a:lvl5pPr marL="2057400" indent="-228600" eaLnBrk="0" hangingPunct="0">
                <a:defRPr>
                  <a:latin typeface="Arial" pitchFamily="34" charset="0"/>
                </a:defRPr>
              </a:lvl5pPr>
              <a:lvl6pPr marL="2514600" indent="-228600" eaLnBrk="0" fontAlgn="base" hangingPunct="0">
                <a:spcBef>
                  <a:spcPct val="0"/>
                </a:spcBef>
                <a:spcAft>
                  <a:spcPct val="0"/>
                </a:spcAft>
                <a:defRPr>
                  <a:latin typeface="Arial" pitchFamily="34" charset="0"/>
                </a:defRPr>
              </a:lvl6pPr>
              <a:lvl7pPr marL="2971800" indent="-228600" eaLnBrk="0" fontAlgn="base" hangingPunct="0">
                <a:spcBef>
                  <a:spcPct val="0"/>
                </a:spcBef>
                <a:spcAft>
                  <a:spcPct val="0"/>
                </a:spcAft>
                <a:defRPr>
                  <a:latin typeface="Arial" pitchFamily="34" charset="0"/>
                </a:defRPr>
              </a:lvl7pPr>
              <a:lvl8pPr marL="3429000" indent="-228600" eaLnBrk="0" fontAlgn="base" hangingPunct="0">
                <a:spcBef>
                  <a:spcPct val="0"/>
                </a:spcBef>
                <a:spcAft>
                  <a:spcPct val="0"/>
                </a:spcAft>
                <a:defRPr>
                  <a:latin typeface="Arial" pitchFamily="34" charset="0"/>
                </a:defRPr>
              </a:lvl8pPr>
              <a:lvl9pPr marL="3886200" indent="-228600" eaLnBrk="0" fontAlgn="base" hangingPunct="0">
                <a:spcBef>
                  <a:spcPct val="0"/>
                </a:spcBef>
                <a:spcAft>
                  <a:spcPct val="0"/>
                </a:spcAft>
                <a:defRPr>
                  <a:latin typeface="Arial" pitchFamily="34" charset="0"/>
                </a:defRPr>
              </a:lvl9pPr>
            </a:lstStyle>
            <a:p>
              <a:r>
                <a:rPr lang="en-US" dirty="0"/>
                <a:t>Unbalanced iSCSI throughput (1100MB/s, 100MB/s</a:t>
              </a:r>
              <a:r>
                <a:rPr lang="en-US" dirty="0" smtClean="0"/>
                <a:t>)</a:t>
              </a:r>
              <a:endParaRPr lang="en-US" dirty="0"/>
            </a:p>
          </p:txBody>
        </p:sp>
        <p:sp>
          <p:nvSpPr>
            <p:cNvPr id="99" name="Freeform 98"/>
            <p:cNvSpPr/>
            <p:nvPr/>
          </p:nvSpPr>
          <p:spPr>
            <a:xfrm>
              <a:off x="1809750" y="2414588"/>
              <a:ext cx="676275" cy="514350"/>
            </a:xfrm>
            <a:custGeom>
              <a:avLst/>
              <a:gdLst>
                <a:gd name="connsiteX0" fmla="*/ 0 w 676275"/>
                <a:gd name="connsiteY0" fmla="*/ 0 h 514350"/>
                <a:gd name="connsiteX1" fmla="*/ 457200 w 676275"/>
                <a:gd name="connsiteY1" fmla="*/ 142875 h 514350"/>
                <a:gd name="connsiteX2" fmla="*/ 371475 w 676275"/>
                <a:gd name="connsiteY2" fmla="*/ 304800 h 514350"/>
                <a:gd name="connsiteX3" fmla="*/ 676275 w 676275"/>
                <a:gd name="connsiteY3" fmla="*/ 514350 h 514350"/>
              </a:gdLst>
              <a:ahLst/>
              <a:cxnLst>
                <a:cxn ang="0">
                  <a:pos x="connsiteX0" y="connsiteY0"/>
                </a:cxn>
                <a:cxn ang="0">
                  <a:pos x="connsiteX1" y="connsiteY1"/>
                </a:cxn>
                <a:cxn ang="0">
                  <a:pos x="connsiteX2" y="connsiteY2"/>
                </a:cxn>
                <a:cxn ang="0">
                  <a:pos x="connsiteX3" y="connsiteY3"/>
                </a:cxn>
              </a:cxnLst>
              <a:rect l="l" t="t" r="r" b="b"/>
              <a:pathLst>
                <a:path w="676275" h="514350">
                  <a:moveTo>
                    <a:pt x="0" y="0"/>
                  </a:moveTo>
                  <a:cubicBezTo>
                    <a:pt x="197644" y="46037"/>
                    <a:pt x="395288" y="92075"/>
                    <a:pt x="457200" y="142875"/>
                  </a:cubicBezTo>
                  <a:cubicBezTo>
                    <a:pt x="519113" y="193675"/>
                    <a:pt x="334963" y="242888"/>
                    <a:pt x="371475" y="304800"/>
                  </a:cubicBezTo>
                  <a:cubicBezTo>
                    <a:pt x="407987" y="366712"/>
                    <a:pt x="542131" y="440531"/>
                    <a:pt x="676275" y="514350"/>
                  </a:cubicBezTo>
                </a:path>
              </a:pathLst>
            </a:custGeom>
            <a:ln w="28575">
              <a:solidFill>
                <a:srgbClr val="04FC3F"/>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latin typeface="Trebuchet MS" pitchFamily="34" charset="0"/>
              </a:endParaRPr>
            </a:p>
          </p:txBody>
        </p:sp>
        <p:sp>
          <p:nvSpPr>
            <p:cNvPr id="100" name="Freeform 99"/>
            <p:cNvSpPr/>
            <p:nvPr/>
          </p:nvSpPr>
          <p:spPr>
            <a:xfrm>
              <a:off x="1471613" y="2090738"/>
              <a:ext cx="871537" cy="828675"/>
            </a:xfrm>
            <a:custGeom>
              <a:avLst/>
              <a:gdLst>
                <a:gd name="connsiteX0" fmla="*/ 223837 w 871537"/>
                <a:gd name="connsiteY0" fmla="*/ 0 h 828675"/>
                <a:gd name="connsiteX1" fmla="*/ 61912 w 871537"/>
                <a:gd name="connsiteY1" fmla="*/ 342900 h 828675"/>
                <a:gd name="connsiteX2" fmla="*/ 595312 w 871537"/>
                <a:gd name="connsiteY2" fmla="*/ 542925 h 828675"/>
                <a:gd name="connsiteX3" fmla="*/ 519112 w 871537"/>
                <a:gd name="connsiteY3" fmla="*/ 695325 h 828675"/>
                <a:gd name="connsiteX4" fmla="*/ 871537 w 871537"/>
                <a:gd name="connsiteY4" fmla="*/ 828675 h 8286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1537" h="828675">
                  <a:moveTo>
                    <a:pt x="223837" y="0"/>
                  </a:moveTo>
                  <a:cubicBezTo>
                    <a:pt x="111918" y="126206"/>
                    <a:pt x="0" y="252413"/>
                    <a:pt x="61912" y="342900"/>
                  </a:cubicBezTo>
                  <a:cubicBezTo>
                    <a:pt x="123824" y="433387"/>
                    <a:pt x="519112" y="484188"/>
                    <a:pt x="595312" y="542925"/>
                  </a:cubicBezTo>
                  <a:cubicBezTo>
                    <a:pt x="671512" y="601662"/>
                    <a:pt x="473075" y="647700"/>
                    <a:pt x="519112" y="695325"/>
                  </a:cubicBezTo>
                  <a:cubicBezTo>
                    <a:pt x="565150" y="742950"/>
                    <a:pt x="718343" y="785812"/>
                    <a:pt x="871537" y="828675"/>
                  </a:cubicBezTo>
                </a:path>
              </a:pathLst>
            </a:custGeom>
            <a:ln w="28575">
              <a:solidFill>
                <a:srgbClr val="04FC3F"/>
              </a:solidFill>
              <a:prstDash val="sysDot"/>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anchor="ctr"/>
            <a:lstStyle/>
            <a:p>
              <a:pPr algn="ctr">
                <a:defRPr/>
              </a:pPr>
              <a:endParaRPr lang="en-US">
                <a:latin typeface="Trebuchet MS" pitchFamily="34" charset="0"/>
              </a:endParaRPr>
            </a:p>
          </p:txBody>
        </p:sp>
      </p:grpSp>
    </p:spTree>
    <p:extLst>
      <p:ext uri="{BB962C8B-B14F-4D97-AF65-F5344CB8AC3E}">
        <p14:creationId xmlns:p14="http://schemas.microsoft.com/office/powerpoint/2010/main" val="35324880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38" descr="singlerackmountserver1 copy"/>
          <p:cNvPicPr>
            <a:picLocks noChangeAspect="1" noChangeArrowheads="1"/>
          </p:cNvPicPr>
          <p:nvPr/>
        </p:nvPicPr>
        <p:blipFill>
          <a:blip r:embed="rId3" cstate="print"/>
          <a:srcRect/>
          <a:stretch>
            <a:fillRect/>
          </a:stretch>
        </p:blipFill>
        <p:spPr bwMode="auto">
          <a:xfrm>
            <a:off x="5056187" y="3038475"/>
            <a:ext cx="2716213" cy="1152525"/>
          </a:xfrm>
          <a:prstGeom prst="rect">
            <a:avLst/>
          </a:prstGeom>
          <a:noFill/>
          <a:ln w="9525">
            <a:noFill/>
            <a:miter lim="800000"/>
            <a:headEnd/>
            <a:tailEnd/>
          </a:ln>
        </p:spPr>
      </p:pic>
      <p:grpSp>
        <p:nvGrpSpPr>
          <p:cNvPr id="2" name="Group 39"/>
          <p:cNvGrpSpPr>
            <a:grpSpLocks/>
          </p:cNvGrpSpPr>
          <p:nvPr/>
        </p:nvGrpSpPr>
        <p:grpSpPr bwMode="auto">
          <a:xfrm>
            <a:off x="5918200" y="3055209"/>
            <a:ext cx="939800" cy="441722"/>
            <a:chOff x="511" y="3699"/>
            <a:chExt cx="592" cy="371"/>
          </a:xfrm>
        </p:grpSpPr>
        <p:grpSp>
          <p:nvGrpSpPr>
            <p:cNvPr id="3" name="Group 40"/>
            <p:cNvGrpSpPr>
              <a:grpSpLocks/>
            </p:cNvGrpSpPr>
            <p:nvPr/>
          </p:nvGrpSpPr>
          <p:grpSpPr bwMode="auto">
            <a:xfrm flipH="1">
              <a:off x="544" y="3699"/>
              <a:ext cx="559" cy="371"/>
              <a:chOff x="2257" y="3094"/>
              <a:chExt cx="669" cy="428"/>
            </a:xfrm>
          </p:grpSpPr>
          <p:sp>
            <p:nvSpPr>
              <p:cNvPr id="14" name="Freeform 41"/>
              <p:cNvSpPr>
                <a:spLocks/>
              </p:cNvSpPr>
              <p:nvPr/>
            </p:nvSpPr>
            <p:spPr bwMode="auto">
              <a:xfrm>
                <a:off x="2298" y="3174"/>
                <a:ext cx="628" cy="305"/>
              </a:xfrm>
              <a:custGeom>
                <a:avLst/>
                <a:gdLst/>
                <a:ahLst/>
                <a:cxnLst>
                  <a:cxn ang="0">
                    <a:pos x="0" y="218"/>
                  </a:cxn>
                  <a:cxn ang="0">
                    <a:pos x="0" y="0"/>
                  </a:cxn>
                  <a:cxn ang="0">
                    <a:pos x="357" y="0"/>
                  </a:cxn>
                  <a:cxn ang="0">
                    <a:pos x="357" y="202"/>
                  </a:cxn>
                  <a:cxn ang="0">
                    <a:pos x="37" y="202"/>
                  </a:cxn>
                  <a:cxn ang="0">
                    <a:pos x="37" y="218"/>
                  </a:cxn>
                  <a:cxn ang="0">
                    <a:pos x="0" y="218"/>
                  </a:cxn>
                </a:cxnLst>
                <a:rect l="0" t="0" r="r" b="b"/>
                <a:pathLst>
                  <a:path w="358" h="219">
                    <a:moveTo>
                      <a:pt x="0" y="218"/>
                    </a:moveTo>
                    <a:lnTo>
                      <a:pt x="0" y="0"/>
                    </a:lnTo>
                    <a:lnTo>
                      <a:pt x="357" y="0"/>
                    </a:lnTo>
                    <a:lnTo>
                      <a:pt x="357" y="202"/>
                    </a:lnTo>
                    <a:lnTo>
                      <a:pt x="37" y="202"/>
                    </a:lnTo>
                    <a:lnTo>
                      <a:pt x="37" y="218"/>
                    </a:lnTo>
                    <a:lnTo>
                      <a:pt x="0" y="218"/>
                    </a:lnTo>
                  </a:path>
                </a:pathLst>
              </a:custGeom>
              <a:solidFill>
                <a:srgbClr val="00AE00"/>
              </a:solidFill>
              <a:ln w="12700" cap="rnd" cmpd="sng">
                <a:solidFill>
                  <a:srgbClr val="000000"/>
                </a:solidFill>
                <a:prstDash val="solid"/>
                <a:round/>
                <a:headEnd type="none" w="sm" len="sm"/>
                <a:tailEnd type="none" w="sm" len="sm"/>
              </a:ln>
              <a:effectLst>
                <a:outerShdw dist="35921" dir="2700000" algn="ctr" rotWithShape="0">
                  <a:srgbClr val="474747"/>
                </a:outerShdw>
              </a:effectLst>
            </p:spPr>
            <p:txBody>
              <a:bodyPr/>
              <a:lstStyle/>
              <a:p>
                <a:pPr>
                  <a:defRPr/>
                </a:pPr>
                <a:endParaRPr lang="es-ES" sz="1800">
                  <a:latin typeface="+mn-lt"/>
                  <a:cs typeface="+mn-cs"/>
                </a:endParaRPr>
              </a:p>
            </p:txBody>
          </p:sp>
          <p:sp>
            <p:nvSpPr>
              <p:cNvPr id="15" name="Rectangle 42"/>
              <p:cNvSpPr>
                <a:spLocks noChangeArrowheads="1"/>
              </p:cNvSpPr>
              <p:nvPr/>
            </p:nvSpPr>
            <p:spPr bwMode="auto">
              <a:xfrm>
                <a:off x="2501" y="3459"/>
                <a:ext cx="333" cy="15"/>
              </a:xfrm>
              <a:prstGeom prst="rect">
                <a:avLst/>
              </a:prstGeom>
              <a:solidFill>
                <a:srgbClr val="00AE00"/>
              </a:solidFill>
              <a:ln w="12700">
                <a:solidFill>
                  <a:schemeClr val="tx1"/>
                </a:solidFill>
                <a:miter lim="800000"/>
                <a:headEnd/>
                <a:tailEnd/>
              </a:ln>
              <a:effectLst>
                <a:outerShdw dist="35921" dir="2700000" algn="ctr" rotWithShape="0">
                  <a:srgbClr val="474747"/>
                </a:outerShdw>
              </a:effectLst>
            </p:spPr>
            <p:txBody>
              <a:bodyPr wrap="none" anchor="ctr"/>
              <a:lstStyle/>
              <a:p>
                <a:pPr>
                  <a:defRPr/>
                </a:pPr>
                <a:endParaRPr lang="es-ES" sz="1800">
                  <a:latin typeface="+mn-lt"/>
                  <a:cs typeface="+mn-cs"/>
                </a:endParaRPr>
              </a:p>
            </p:txBody>
          </p:sp>
          <p:sp>
            <p:nvSpPr>
              <p:cNvPr id="16" name="Line 43"/>
              <p:cNvSpPr>
                <a:spLocks noChangeShapeType="1"/>
              </p:cNvSpPr>
              <p:nvPr/>
            </p:nvSpPr>
            <p:spPr bwMode="auto">
              <a:xfrm>
                <a:off x="2257" y="3099"/>
                <a:ext cx="44" cy="0"/>
              </a:xfrm>
              <a:prstGeom prst="line">
                <a:avLst/>
              </a:prstGeom>
              <a:noFill/>
              <a:ln w="25400">
                <a:solidFill>
                  <a:schemeClr val="tx1"/>
                </a:solidFill>
                <a:round/>
                <a:headEnd type="none" w="sm" len="sm"/>
                <a:tailEnd type="none" w="sm" len="sm"/>
              </a:ln>
              <a:effectLst>
                <a:outerShdw dist="35921" dir="2700000" algn="ctr" rotWithShape="0">
                  <a:srgbClr val="474747"/>
                </a:outerShdw>
              </a:effectLst>
            </p:spPr>
            <p:txBody>
              <a:bodyPr wrap="none" anchor="ctr"/>
              <a:lstStyle/>
              <a:p>
                <a:pPr>
                  <a:defRPr/>
                </a:pPr>
                <a:endParaRPr lang="es-ES" sz="1800">
                  <a:latin typeface="+mn-lt"/>
                  <a:cs typeface="+mn-cs"/>
                </a:endParaRPr>
              </a:p>
            </p:txBody>
          </p:sp>
          <p:sp>
            <p:nvSpPr>
              <p:cNvPr id="17" name="Rectangle 44"/>
              <p:cNvSpPr>
                <a:spLocks noChangeArrowheads="1"/>
              </p:cNvSpPr>
              <p:nvPr/>
            </p:nvSpPr>
            <p:spPr bwMode="auto">
              <a:xfrm>
                <a:off x="2497" y="3437"/>
                <a:ext cx="341" cy="26"/>
              </a:xfrm>
              <a:prstGeom prst="rect">
                <a:avLst/>
              </a:prstGeom>
              <a:solidFill>
                <a:srgbClr val="00AE00"/>
              </a:solidFill>
              <a:ln w="9525">
                <a:noFill/>
                <a:miter lim="800000"/>
                <a:headEnd/>
                <a:tailEnd/>
              </a:ln>
            </p:spPr>
            <p:txBody>
              <a:bodyPr wrap="none" anchor="ctr"/>
              <a:lstStyle/>
              <a:p>
                <a:endParaRPr lang="es-ES" sz="1800">
                  <a:latin typeface="+mn-lt"/>
                </a:endParaRPr>
              </a:p>
            </p:txBody>
          </p:sp>
          <p:sp>
            <p:nvSpPr>
              <p:cNvPr id="18" name="Line 45"/>
              <p:cNvSpPr>
                <a:spLocks noChangeShapeType="1"/>
              </p:cNvSpPr>
              <p:nvPr/>
            </p:nvSpPr>
            <p:spPr bwMode="auto">
              <a:xfrm>
                <a:off x="2506" y="3465"/>
                <a:ext cx="327" cy="1"/>
              </a:xfrm>
              <a:prstGeom prst="line">
                <a:avLst/>
              </a:prstGeom>
              <a:noFill/>
              <a:ln w="50800">
                <a:solidFill>
                  <a:srgbClr val="EF9100"/>
                </a:solidFill>
                <a:round/>
                <a:headEnd type="none" w="sm" len="sm"/>
                <a:tailEnd type="none" w="sm" len="sm"/>
              </a:ln>
            </p:spPr>
            <p:txBody>
              <a:bodyPr wrap="none" anchor="ctr"/>
              <a:lstStyle/>
              <a:p>
                <a:endParaRPr lang="es-ES">
                  <a:latin typeface="+mn-lt"/>
                </a:endParaRPr>
              </a:p>
            </p:txBody>
          </p:sp>
          <p:sp>
            <p:nvSpPr>
              <p:cNvPr id="19" name="Rectangle 46"/>
              <p:cNvSpPr>
                <a:spLocks noChangeArrowheads="1"/>
              </p:cNvSpPr>
              <p:nvPr/>
            </p:nvSpPr>
            <p:spPr bwMode="auto">
              <a:xfrm flipH="1">
                <a:off x="2559" y="3239"/>
                <a:ext cx="182" cy="157"/>
              </a:xfrm>
              <a:prstGeom prst="rect">
                <a:avLst/>
              </a:prstGeom>
              <a:solidFill>
                <a:srgbClr val="777777"/>
              </a:solidFill>
              <a:ln w="12700">
                <a:noFill/>
                <a:miter lim="800000"/>
                <a:headEnd/>
                <a:tailEnd/>
              </a:ln>
              <a:effectLst>
                <a:outerShdw dist="35921" dir="2700000" algn="ctr" rotWithShape="0">
                  <a:srgbClr val="474747"/>
                </a:outerShdw>
              </a:effectLst>
            </p:spPr>
            <p:txBody>
              <a:bodyPr wrap="none" anchor="ctr"/>
              <a:lstStyle/>
              <a:p>
                <a:pPr>
                  <a:defRPr/>
                </a:pPr>
                <a:endParaRPr lang="es-ES" sz="1800">
                  <a:latin typeface="+mn-lt"/>
                  <a:cs typeface="+mn-cs"/>
                </a:endParaRPr>
              </a:p>
            </p:txBody>
          </p:sp>
          <p:sp>
            <p:nvSpPr>
              <p:cNvPr id="20" name="Line 47"/>
              <p:cNvSpPr>
                <a:spLocks noChangeShapeType="1"/>
              </p:cNvSpPr>
              <p:nvPr/>
            </p:nvSpPr>
            <p:spPr bwMode="auto">
              <a:xfrm>
                <a:off x="2296" y="3094"/>
                <a:ext cx="0" cy="428"/>
              </a:xfrm>
              <a:prstGeom prst="line">
                <a:avLst/>
              </a:prstGeom>
              <a:noFill/>
              <a:ln w="28575">
                <a:solidFill>
                  <a:schemeClr val="tx1"/>
                </a:solidFill>
                <a:round/>
                <a:headEnd type="none" w="sm" len="sm"/>
                <a:tailEnd type="none" w="sm" len="sm"/>
              </a:ln>
            </p:spPr>
            <p:txBody>
              <a:bodyPr wrap="none" anchor="ctr"/>
              <a:lstStyle/>
              <a:p>
                <a:endParaRPr lang="es-ES">
                  <a:latin typeface="+mn-lt"/>
                </a:endParaRPr>
              </a:p>
            </p:txBody>
          </p:sp>
        </p:grpSp>
        <p:sp>
          <p:nvSpPr>
            <p:cNvPr id="13" name="Rectangle 48"/>
            <p:cNvSpPr>
              <a:spLocks noChangeArrowheads="1"/>
            </p:cNvSpPr>
            <p:nvPr/>
          </p:nvSpPr>
          <p:spPr bwMode="auto">
            <a:xfrm>
              <a:off x="511" y="3800"/>
              <a:ext cx="540" cy="220"/>
            </a:xfrm>
            <a:prstGeom prst="rect">
              <a:avLst/>
            </a:prstGeom>
            <a:noFill/>
            <a:ln w="50800" algn="ctr">
              <a:noFill/>
              <a:miter lim="800000"/>
              <a:headEnd/>
              <a:tailEnd/>
            </a:ln>
            <a:effectLst/>
          </p:spPr>
          <p:txBody>
            <a:bodyPr>
              <a:spAutoFit/>
            </a:bodyPr>
            <a:lstStyle/>
            <a:p>
              <a:pPr algn="ctr" eaLnBrk="0" hangingPunct="0">
                <a:defRPr/>
              </a:pPr>
              <a:r>
                <a:rPr lang="es-ES" sz="1100" b="1" dirty="0" smtClean="0">
                  <a:solidFill>
                    <a:schemeClr val="tx2"/>
                  </a:solidFill>
                  <a:latin typeface="+mn-lt"/>
                </a:rPr>
                <a:t>NIC</a:t>
              </a:r>
              <a:endParaRPr lang="es-ES" sz="1100" b="1" dirty="0">
                <a:solidFill>
                  <a:schemeClr val="tx2"/>
                </a:solidFill>
                <a:latin typeface="+mn-lt"/>
              </a:endParaRPr>
            </a:p>
          </p:txBody>
        </p:sp>
      </p:grpSp>
      <p:sp>
        <p:nvSpPr>
          <p:cNvPr id="21" name="Text Box 49"/>
          <p:cNvSpPr txBox="1">
            <a:spLocks noChangeArrowheads="1"/>
          </p:cNvSpPr>
          <p:nvPr/>
        </p:nvSpPr>
        <p:spPr bwMode="auto">
          <a:xfrm>
            <a:off x="5101473" y="762000"/>
            <a:ext cx="2598653" cy="584775"/>
          </a:xfrm>
          <a:prstGeom prst="rect">
            <a:avLst/>
          </a:prstGeom>
          <a:noFill/>
          <a:ln w="50800" algn="ctr">
            <a:noFill/>
            <a:miter lim="800000"/>
            <a:headEnd/>
            <a:tailEnd/>
          </a:ln>
        </p:spPr>
        <p:txBody>
          <a:bodyPr wrap="square">
            <a:spAutoFit/>
          </a:bodyPr>
          <a:lstStyle/>
          <a:p>
            <a:pPr algn="ctr" eaLnBrk="0" hangingPunct="0"/>
            <a:r>
              <a:rPr lang="es-ES" sz="1600" b="1" dirty="0" err="1" smtClean="0">
                <a:latin typeface="+mn-lt"/>
              </a:rPr>
              <a:t>Convergence</a:t>
            </a:r>
            <a:r>
              <a:rPr lang="es-ES" sz="1600" b="1" dirty="0" smtClean="0">
                <a:latin typeface="+mn-lt"/>
              </a:rPr>
              <a:t> Ethernet</a:t>
            </a:r>
          </a:p>
          <a:p>
            <a:pPr algn="ctr" eaLnBrk="0" hangingPunct="0"/>
            <a:r>
              <a:rPr lang="es-ES" sz="1600" b="1" dirty="0" smtClean="0">
                <a:latin typeface="+mn-lt"/>
              </a:rPr>
              <a:t>LAN, SAN &amp; HPC </a:t>
            </a:r>
            <a:endParaRPr lang="es-ES" sz="1600" b="1" dirty="0">
              <a:latin typeface="+mn-lt"/>
            </a:endParaRPr>
          </a:p>
        </p:txBody>
      </p:sp>
      <p:pic>
        <p:nvPicPr>
          <p:cNvPr id="22" name="Picture 50" descr="cisco switch"/>
          <p:cNvPicPr>
            <a:picLocks noChangeAspect="1" noChangeArrowheads="1"/>
          </p:cNvPicPr>
          <p:nvPr/>
        </p:nvPicPr>
        <p:blipFill>
          <a:blip r:embed="rId4" cstate="print">
            <a:clrChange>
              <a:clrFrom>
                <a:srgbClr val="FFFFFF"/>
              </a:clrFrom>
              <a:clrTo>
                <a:srgbClr val="FFFFFF">
                  <a:alpha val="0"/>
                </a:srgbClr>
              </a:clrTo>
            </a:clrChange>
          </a:blip>
          <a:srcRect t="33870" b="34726"/>
          <a:stretch>
            <a:fillRect/>
          </a:stretch>
        </p:blipFill>
        <p:spPr bwMode="auto">
          <a:xfrm>
            <a:off x="5211899" y="2096684"/>
            <a:ext cx="2222820" cy="431997"/>
          </a:xfrm>
          <a:prstGeom prst="rect">
            <a:avLst/>
          </a:prstGeom>
          <a:noFill/>
          <a:ln w="9525">
            <a:noFill/>
            <a:miter lim="800000"/>
            <a:headEnd/>
            <a:tailEnd/>
          </a:ln>
        </p:spPr>
      </p:pic>
      <p:sp>
        <p:nvSpPr>
          <p:cNvPr id="23" name="Cloud"/>
          <p:cNvSpPr>
            <a:spLocks noChangeAspect="1" noEditPoints="1" noChangeArrowheads="1"/>
          </p:cNvSpPr>
          <p:nvPr/>
        </p:nvSpPr>
        <p:spPr bwMode="auto">
          <a:xfrm>
            <a:off x="7086600" y="1257727"/>
            <a:ext cx="914400" cy="354012"/>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2147483647 h 21600"/>
              <a:gd name="T8" fmla="*/ 0 60000 65536"/>
              <a:gd name="T9" fmla="*/ 0 60000 65536"/>
              <a:gd name="T10" fmla="*/ 0 60000 65536"/>
              <a:gd name="T11" fmla="*/ 0 60000 65536"/>
              <a:gd name="T12" fmla="*/ 2977 w 21600"/>
              <a:gd name="T13" fmla="*/ 3262 h 21600"/>
              <a:gd name="T14" fmla="*/ 17087 w 21600"/>
              <a:gd name="T15" fmla="*/ 17337 h 21600"/>
            </a:gdLst>
            <a:ahLst/>
            <a:cxnLst>
              <a:cxn ang="T8">
                <a:pos x="T0" y="T1"/>
              </a:cxn>
              <a:cxn ang="T9">
                <a:pos x="T2" y="T3"/>
              </a:cxn>
              <a:cxn ang="T10">
                <a:pos x="T4" y="T5"/>
              </a:cxn>
              <a:cxn ang="T11">
                <a:pos x="T6" y="T7"/>
              </a:cxn>
            </a:cxnLst>
            <a:rect l="T12" t="T13" r="T14" b="T15"/>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chemeClr val="bg1"/>
          </a:solidFill>
          <a:ln w="9525">
            <a:solidFill>
              <a:srgbClr val="000000"/>
            </a:solidFill>
            <a:miter lim="800000"/>
            <a:headEnd/>
            <a:tailEnd/>
          </a:ln>
        </p:spPr>
        <p:txBody>
          <a:bodyPr/>
          <a:lstStyle/>
          <a:p>
            <a:pPr algn="ctr" eaLnBrk="0" hangingPunct="0"/>
            <a:r>
              <a:rPr lang="es-ES" sz="1400" b="1" smtClean="0">
                <a:solidFill>
                  <a:schemeClr val="tx2"/>
                </a:solidFill>
                <a:latin typeface="+mn-lt"/>
              </a:rPr>
              <a:t>LAN</a:t>
            </a:r>
            <a:endParaRPr lang="es-ES" sz="1400" b="1">
              <a:solidFill>
                <a:schemeClr val="tx2"/>
              </a:solidFill>
              <a:latin typeface="+mn-lt"/>
            </a:endParaRPr>
          </a:p>
        </p:txBody>
      </p:sp>
      <p:sp>
        <p:nvSpPr>
          <p:cNvPr id="24" name="Line 52"/>
          <p:cNvSpPr>
            <a:spLocks noChangeShapeType="1"/>
          </p:cNvSpPr>
          <p:nvPr/>
        </p:nvSpPr>
        <p:spPr bwMode="auto">
          <a:xfrm rot="5400000">
            <a:off x="6811962" y="1702227"/>
            <a:ext cx="436563" cy="369888"/>
          </a:xfrm>
          <a:prstGeom prst="line">
            <a:avLst/>
          </a:prstGeom>
          <a:noFill/>
          <a:ln w="38100">
            <a:solidFill>
              <a:srgbClr val="3399FF"/>
            </a:solidFill>
            <a:round/>
            <a:headEnd type="triangle" w="med" len="med"/>
            <a:tailEnd type="triangle" w="med" len="med"/>
          </a:ln>
        </p:spPr>
        <p:txBody>
          <a:bodyPr wrap="none" anchor="ctr"/>
          <a:lstStyle/>
          <a:p>
            <a:endParaRPr lang="es-ES">
              <a:latin typeface="+mn-lt"/>
            </a:endParaRPr>
          </a:p>
        </p:txBody>
      </p:sp>
      <p:sp>
        <p:nvSpPr>
          <p:cNvPr id="25" name="Cloud"/>
          <p:cNvSpPr>
            <a:spLocks noChangeAspect="1" noEditPoints="1" noChangeArrowheads="1"/>
          </p:cNvSpPr>
          <p:nvPr/>
        </p:nvSpPr>
        <p:spPr bwMode="auto">
          <a:xfrm>
            <a:off x="5943600" y="1314877"/>
            <a:ext cx="914400" cy="354012"/>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2147483647 h 21600"/>
              <a:gd name="T8" fmla="*/ 0 60000 65536"/>
              <a:gd name="T9" fmla="*/ 0 60000 65536"/>
              <a:gd name="T10" fmla="*/ 0 60000 65536"/>
              <a:gd name="T11" fmla="*/ 0 60000 65536"/>
              <a:gd name="T12" fmla="*/ 2977 w 21600"/>
              <a:gd name="T13" fmla="*/ 3262 h 21600"/>
              <a:gd name="T14" fmla="*/ 17087 w 21600"/>
              <a:gd name="T15" fmla="*/ 17337 h 21600"/>
            </a:gdLst>
            <a:ahLst/>
            <a:cxnLst>
              <a:cxn ang="T8">
                <a:pos x="T0" y="T1"/>
              </a:cxn>
              <a:cxn ang="T9">
                <a:pos x="T2" y="T3"/>
              </a:cxn>
              <a:cxn ang="T10">
                <a:pos x="T4" y="T5"/>
              </a:cxn>
              <a:cxn ang="T11">
                <a:pos x="T6" y="T7"/>
              </a:cxn>
            </a:cxnLst>
            <a:rect l="T12" t="T13" r="T14" b="T15"/>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chemeClr val="accent3"/>
          </a:solidFill>
          <a:ln w="9525" algn="ctr">
            <a:solidFill>
              <a:srgbClr val="000000"/>
            </a:solidFill>
            <a:miter lim="800000"/>
            <a:headEnd/>
            <a:tailEnd/>
          </a:ln>
        </p:spPr>
        <p:txBody>
          <a:bodyPr/>
          <a:lstStyle/>
          <a:p>
            <a:pPr algn="ctr" eaLnBrk="0" hangingPunct="0"/>
            <a:r>
              <a:rPr lang="es-ES" sz="1400" b="1" smtClean="0">
                <a:solidFill>
                  <a:schemeClr val="tx2"/>
                </a:solidFill>
                <a:latin typeface="+mn-lt"/>
              </a:rPr>
              <a:t>SAN</a:t>
            </a:r>
            <a:endParaRPr lang="es-ES" sz="1400" b="1">
              <a:solidFill>
                <a:schemeClr val="tx2"/>
              </a:solidFill>
              <a:latin typeface="+mn-lt"/>
            </a:endParaRPr>
          </a:p>
        </p:txBody>
      </p:sp>
      <p:sp>
        <p:nvSpPr>
          <p:cNvPr id="26" name="Line 54"/>
          <p:cNvSpPr>
            <a:spLocks noChangeShapeType="1"/>
          </p:cNvSpPr>
          <p:nvPr/>
        </p:nvSpPr>
        <p:spPr bwMode="auto">
          <a:xfrm rot="16200000" flipH="1">
            <a:off x="6257131" y="1896696"/>
            <a:ext cx="392113" cy="0"/>
          </a:xfrm>
          <a:prstGeom prst="line">
            <a:avLst/>
          </a:prstGeom>
          <a:noFill/>
          <a:ln w="38100">
            <a:solidFill>
              <a:schemeClr val="accent3"/>
            </a:solidFill>
            <a:round/>
            <a:headEnd type="triangle" w="med" len="med"/>
            <a:tailEnd type="triangle" w="med" len="med"/>
          </a:ln>
        </p:spPr>
        <p:txBody>
          <a:bodyPr wrap="none" anchor="ctr"/>
          <a:lstStyle/>
          <a:p>
            <a:endParaRPr lang="es-ES">
              <a:latin typeface="+mn-lt"/>
            </a:endParaRPr>
          </a:p>
        </p:txBody>
      </p:sp>
      <p:sp>
        <p:nvSpPr>
          <p:cNvPr id="27" name="Text Box 55"/>
          <p:cNvSpPr txBox="1">
            <a:spLocks noChangeArrowheads="1"/>
          </p:cNvSpPr>
          <p:nvPr/>
        </p:nvSpPr>
        <p:spPr bwMode="auto">
          <a:xfrm>
            <a:off x="7561805" y="2158793"/>
            <a:ext cx="1439346" cy="307777"/>
          </a:xfrm>
          <a:prstGeom prst="rect">
            <a:avLst/>
          </a:prstGeom>
          <a:noFill/>
          <a:ln w="28575" algn="ctr">
            <a:noFill/>
            <a:miter lim="800000"/>
            <a:headEnd/>
            <a:tailEnd/>
          </a:ln>
        </p:spPr>
        <p:txBody>
          <a:bodyPr wrap="square">
            <a:spAutoFit/>
          </a:bodyPr>
          <a:lstStyle/>
          <a:p>
            <a:pPr eaLnBrk="0" hangingPunct="0"/>
            <a:r>
              <a:rPr lang="es-ES" sz="1400" dirty="0" err="1" smtClean="0">
                <a:latin typeface="+mn-lt"/>
              </a:rPr>
              <a:t>Switch</a:t>
            </a:r>
            <a:r>
              <a:rPr lang="es-ES" sz="1400" dirty="0" smtClean="0">
                <a:latin typeface="+mn-lt"/>
              </a:rPr>
              <a:t> (10GbE)</a:t>
            </a:r>
            <a:endParaRPr lang="es-ES" sz="1400" dirty="0">
              <a:latin typeface="+mn-lt"/>
            </a:endParaRPr>
          </a:p>
        </p:txBody>
      </p:sp>
      <p:sp>
        <p:nvSpPr>
          <p:cNvPr id="28" name="Text Box 56"/>
          <p:cNvSpPr txBox="1">
            <a:spLocks noChangeArrowheads="1"/>
          </p:cNvSpPr>
          <p:nvPr/>
        </p:nvSpPr>
        <p:spPr bwMode="auto">
          <a:xfrm>
            <a:off x="6003279" y="3886200"/>
            <a:ext cx="854721" cy="307777"/>
          </a:xfrm>
          <a:prstGeom prst="rect">
            <a:avLst/>
          </a:prstGeom>
          <a:noFill/>
          <a:ln w="28575" algn="ctr">
            <a:noFill/>
            <a:miter lim="800000"/>
            <a:headEnd/>
            <a:tailEnd/>
          </a:ln>
        </p:spPr>
        <p:txBody>
          <a:bodyPr wrap="none">
            <a:spAutoFit/>
          </a:bodyPr>
          <a:lstStyle/>
          <a:p>
            <a:pPr algn="ctr" eaLnBrk="0" hangingPunct="0"/>
            <a:r>
              <a:rPr lang="es-ES" sz="1400" dirty="0" smtClean="0">
                <a:latin typeface="+mn-lt"/>
              </a:rPr>
              <a:t>Servidor</a:t>
            </a:r>
            <a:endParaRPr lang="es-ES" sz="1400" dirty="0">
              <a:latin typeface="+mn-lt"/>
            </a:endParaRPr>
          </a:p>
        </p:txBody>
      </p:sp>
      <p:sp>
        <p:nvSpPr>
          <p:cNvPr id="29" name="Text Box 73"/>
          <p:cNvSpPr txBox="1">
            <a:spLocks noChangeArrowheads="1"/>
          </p:cNvSpPr>
          <p:nvPr/>
        </p:nvSpPr>
        <p:spPr bwMode="auto">
          <a:xfrm>
            <a:off x="7157963" y="2960786"/>
            <a:ext cx="1843188" cy="307777"/>
          </a:xfrm>
          <a:prstGeom prst="rect">
            <a:avLst/>
          </a:prstGeom>
          <a:noFill/>
          <a:ln w="28575" algn="ctr">
            <a:noFill/>
            <a:miter lim="800000"/>
            <a:headEnd/>
            <a:tailEnd/>
          </a:ln>
        </p:spPr>
        <p:txBody>
          <a:bodyPr wrap="square">
            <a:spAutoFit/>
          </a:bodyPr>
          <a:lstStyle/>
          <a:p>
            <a:pPr eaLnBrk="0" hangingPunct="0"/>
            <a:r>
              <a:rPr lang="es-ES" sz="1400" dirty="0" smtClean="0">
                <a:latin typeface="+mn-lt"/>
              </a:rPr>
              <a:t>Adaptador  (10GbE)</a:t>
            </a:r>
            <a:endParaRPr lang="es-ES" sz="1400" dirty="0">
              <a:latin typeface="+mn-lt"/>
            </a:endParaRPr>
          </a:p>
        </p:txBody>
      </p:sp>
      <p:sp>
        <p:nvSpPr>
          <p:cNvPr id="30" name="Cloud"/>
          <p:cNvSpPr>
            <a:spLocks noChangeAspect="1" noEditPoints="1" noChangeArrowheads="1"/>
          </p:cNvSpPr>
          <p:nvPr/>
        </p:nvSpPr>
        <p:spPr bwMode="auto">
          <a:xfrm>
            <a:off x="4857275" y="1369733"/>
            <a:ext cx="914400" cy="354012"/>
          </a:xfrm>
          <a:custGeom>
            <a:avLst/>
            <a:gdLst>
              <a:gd name="T0" fmla="*/ 2147483647 w 21600"/>
              <a:gd name="T1" fmla="*/ 2147483647 h 21600"/>
              <a:gd name="T2" fmla="*/ 2147483647 w 21600"/>
              <a:gd name="T3" fmla="*/ 2147483647 h 21600"/>
              <a:gd name="T4" fmla="*/ 2147483647 w 21600"/>
              <a:gd name="T5" fmla="*/ 2147483647 h 21600"/>
              <a:gd name="T6" fmla="*/ 2147483647 w 21600"/>
              <a:gd name="T7" fmla="*/ 2147483647 h 21600"/>
              <a:gd name="T8" fmla="*/ 0 60000 65536"/>
              <a:gd name="T9" fmla="*/ 0 60000 65536"/>
              <a:gd name="T10" fmla="*/ 0 60000 65536"/>
              <a:gd name="T11" fmla="*/ 0 60000 65536"/>
              <a:gd name="T12" fmla="*/ 2977 w 21600"/>
              <a:gd name="T13" fmla="*/ 3262 h 21600"/>
              <a:gd name="T14" fmla="*/ 17087 w 21600"/>
              <a:gd name="T15" fmla="*/ 17337 h 21600"/>
            </a:gdLst>
            <a:ahLst/>
            <a:cxnLst>
              <a:cxn ang="T8">
                <a:pos x="T0" y="T1"/>
              </a:cxn>
              <a:cxn ang="T9">
                <a:pos x="T2" y="T3"/>
              </a:cxn>
              <a:cxn ang="T10">
                <a:pos x="T4" y="T5"/>
              </a:cxn>
              <a:cxn ang="T11">
                <a:pos x="T6" y="T7"/>
              </a:cxn>
            </a:cxnLst>
            <a:rect l="T12" t="T13" r="T14" b="T15"/>
            <a:pathLst>
              <a:path w="21600" h="21600" extrusionOk="0">
                <a:moveTo>
                  <a:pt x="1949" y="7180"/>
                </a:moveTo>
                <a:cubicBezTo>
                  <a:pt x="841" y="7336"/>
                  <a:pt x="0" y="8613"/>
                  <a:pt x="0" y="10137"/>
                </a:cubicBezTo>
                <a:cubicBezTo>
                  <a:pt x="-1" y="11192"/>
                  <a:pt x="409" y="12169"/>
                  <a:pt x="1074" y="12702"/>
                </a:cubicBezTo>
                <a:lnTo>
                  <a:pt x="1063" y="12668"/>
                </a:lnTo>
                <a:cubicBezTo>
                  <a:pt x="685" y="13217"/>
                  <a:pt x="475" y="13940"/>
                  <a:pt x="475" y="14690"/>
                </a:cubicBezTo>
                <a:cubicBezTo>
                  <a:pt x="475" y="16325"/>
                  <a:pt x="1451" y="17650"/>
                  <a:pt x="2655" y="17650"/>
                </a:cubicBezTo>
                <a:cubicBezTo>
                  <a:pt x="2739" y="17650"/>
                  <a:pt x="2824" y="17643"/>
                  <a:pt x="2909" y="17629"/>
                </a:cubicBezTo>
                <a:lnTo>
                  <a:pt x="2897" y="17649"/>
                </a:lnTo>
                <a:cubicBezTo>
                  <a:pt x="3585" y="19288"/>
                  <a:pt x="4863" y="20300"/>
                  <a:pt x="6247" y="20300"/>
                </a:cubicBezTo>
                <a:cubicBezTo>
                  <a:pt x="6947" y="20299"/>
                  <a:pt x="7635" y="20039"/>
                  <a:pt x="8235" y="19546"/>
                </a:cubicBezTo>
                <a:lnTo>
                  <a:pt x="8229" y="19550"/>
                </a:lnTo>
                <a:cubicBezTo>
                  <a:pt x="8855" y="20829"/>
                  <a:pt x="9908" y="21597"/>
                  <a:pt x="11036" y="21597"/>
                </a:cubicBezTo>
                <a:cubicBezTo>
                  <a:pt x="12523" y="21596"/>
                  <a:pt x="13836" y="20267"/>
                  <a:pt x="14267" y="18324"/>
                </a:cubicBezTo>
                <a:lnTo>
                  <a:pt x="14270" y="18350"/>
                </a:lnTo>
                <a:cubicBezTo>
                  <a:pt x="14730" y="18740"/>
                  <a:pt x="15260" y="18947"/>
                  <a:pt x="15802" y="18947"/>
                </a:cubicBezTo>
                <a:cubicBezTo>
                  <a:pt x="17390" y="18946"/>
                  <a:pt x="18682" y="17205"/>
                  <a:pt x="18694" y="15045"/>
                </a:cubicBezTo>
                <a:lnTo>
                  <a:pt x="18689" y="15035"/>
                </a:lnTo>
                <a:cubicBezTo>
                  <a:pt x="20357" y="14710"/>
                  <a:pt x="21597" y="12765"/>
                  <a:pt x="21597" y="10472"/>
                </a:cubicBezTo>
                <a:cubicBezTo>
                  <a:pt x="21597" y="9456"/>
                  <a:pt x="21350" y="8469"/>
                  <a:pt x="20896" y="7663"/>
                </a:cubicBezTo>
                <a:lnTo>
                  <a:pt x="20889" y="7661"/>
                </a:lnTo>
                <a:cubicBezTo>
                  <a:pt x="21031" y="7208"/>
                  <a:pt x="21105" y="6721"/>
                  <a:pt x="21105" y="6228"/>
                </a:cubicBezTo>
                <a:cubicBezTo>
                  <a:pt x="21105" y="4588"/>
                  <a:pt x="20299" y="3150"/>
                  <a:pt x="19139" y="2719"/>
                </a:cubicBezTo>
                <a:lnTo>
                  <a:pt x="19148" y="2712"/>
                </a:lnTo>
                <a:cubicBezTo>
                  <a:pt x="18940" y="1142"/>
                  <a:pt x="17933" y="0"/>
                  <a:pt x="16758" y="0"/>
                </a:cubicBezTo>
                <a:cubicBezTo>
                  <a:pt x="16044" y="-1"/>
                  <a:pt x="15367" y="426"/>
                  <a:pt x="14905" y="1165"/>
                </a:cubicBezTo>
                <a:lnTo>
                  <a:pt x="14909" y="1170"/>
                </a:lnTo>
                <a:cubicBezTo>
                  <a:pt x="14497" y="432"/>
                  <a:pt x="13855" y="0"/>
                  <a:pt x="13174" y="0"/>
                </a:cubicBezTo>
                <a:cubicBezTo>
                  <a:pt x="12347" y="-1"/>
                  <a:pt x="11590" y="637"/>
                  <a:pt x="11221" y="1645"/>
                </a:cubicBezTo>
                <a:lnTo>
                  <a:pt x="11229" y="1694"/>
                </a:lnTo>
                <a:cubicBezTo>
                  <a:pt x="10730" y="1024"/>
                  <a:pt x="10058" y="650"/>
                  <a:pt x="9358" y="650"/>
                </a:cubicBezTo>
                <a:cubicBezTo>
                  <a:pt x="8372" y="649"/>
                  <a:pt x="7466" y="1391"/>
                  <a:pt x="7003" y="2578"/>
                </a:cubicBezTo>
                <a:lnTo>
                  <a:pt x="6995" y="2602"/>
                </a:lnTo>
                <a:cubicBezTo>
                  <a:pt x="6477" y="2189"/>
                  <a:pt x="5888" y="1972"/>
                  <a:pt x="5288" y="1972"/>
                </a:cubicBezTo>
                <a:cubicBezTo>
                  <a:pt x="3423" y="1972"/>
                  <a:pt x="1912" y="4029"/>
                  <a:pt x="1912" y="6567"/>
                </a:cubicBezTo>
                <a:cubicBezTo>
                  <a:pt x="1911" y="6774"/>
                  <a:pt x="1922" y="6981"/>
                  <a:pt x="1942" y="7186"/>
                </a:cubicBezTo>
                <a:close/>
              </a:path>
              <a:path w="21600" h="21600" fill="none" extrusionOk="0">
                <a:moveTo>
                  <a:pt x="1074" y="12702"/>
                </a:moveTo>
                <a:cubicBezTo>
                  <a:pt x="1407" y="12969"/>
                  <a:pt x="1786" y="13110"/>
                  <a:pt x="2172" y="13110"/>
                </a:cubicBezTo>
                <a:cubicBezTo>
                  <a:pt x="2228" y="13109"/>
                  <a:pt x="2285" y="13107"/>
                  <a:pt x="2341" y="13101"/>
                </a:cubicBezTo>
              </a:path>
              <a:path w="21600" h="21600" fill="none" extrusionOk="0">
                <a:moveTo>
                  <a:pt x="2909" y="17629"/>
                </a:moveTo>
                <a:cubicBezTo>
                  <a:pt x="3099" y="17599"/>
                  <a:pt x="3285" y="17535"/>
                  <a:pt x="3463" y="17439"/>
                </a:cubicBezTo>
              </a:path>
              <a:path w="21600" h="21600" fill="none" extrusionOk="0">
                <a:moveTo>
                  <a:pt x="7895" y="18680"/>
                </a:moveTo>
                <a:cubicBezTo>
                  <a:pt x="7983" y="18985"/>
                  <a:pt x="8095" y="19277"/>
                  <a:pt x="8229" y="19550"/>
                </a:cubicBezTo>
              </a:path>
              <a:path w="21600" h="21600" fill="none" extrusionOk="0">
                <a:moveTo>
                  <a:pt x="14267" y="18324"/>
                </a:moveTo>
                <a:cubicBezTo>
                  <a:pt x="14336" y="18013"/>
                  <a:pt x="14380" y="17693"/>
                  <a:pt x="14400" y="17370"/>
                </a:cubicBezTo>
              </a:path>
              <a:path w="21600" h="21600" fill="none" extrusionOk="0">
                <a:moveTo>
                  <a:pt x="18694" y="15045"/>
                </a:moveTo>
                <a:cubicBezTo>
                  <a:pt x="18694" y="15034"/>
                  <a:pt x="18695" y="15024"/>
                  <a:pt x="18695" y="15013"/>
                </a:cubicBezTo>
                <a:cubicBezTo>
                  <a:pt x="18695" y="13508"/>
                  <a:pt x="18063" y="12136"/>
                  <a:pt x="17069" y="11477"/>
                </a:cubicBezTo>
              </a:path>
              <a:path w="21600" h="21600" fill="none" extrusionOk="0">
                <a:moveTo>
                  <a:pt x="20165" y="8999"/>
                </a:moveTo>
                <a:cubicBezTo>
                  <a:pt x="20479" y="8635"/>
                  <a:pt x="20726" y="8177"/>
                  <a:pt x="20889" y="7661"/>
                </a:cubicBezTo>
              </a:path>
              <a:path w="21600" h="21600" fill="none" extrusionOk="0">
                <a:moveTo>
                  <a:pt x="19186" y="3344"/>
                </a:moveTo>
                <a:cubicBezTo>
                  <a:pt x="19186" y="3328"/>
                  <a:pt x="19187" y="3313"/>
                  <a:pt x="19187" y="3297"/>
                </a:cubicBezTo>
                <a:cubicBezTo>
                  <a:pt x="19187" y="3101"/>
                  <a:pt x="19174" y="2905"/>
                  <a:pt x="19148" y="2712"/>
                </a:cubicBezTo>
              </a:path>
              <a:path w="21600" h="21600" fill="none" extrusionOk="0">
                <a:moveTo>
                  <a:pt x="14905" y="1165"/>
                </a:moveTo>
                <a:cubicBezTo>
                  <a:pt x="14754" y="1408"/>
                  <a:pt x="14629" y="1679"/>
                  <a:pt x="14535" y="1971"/>
                </a:cubicBezTo>
              </a:path>
              <a:path w="21600" h="21600" fill="none" extrusionOk="0">
                <a:moveTo>
                  <a:pt x="11221" y="1645"/>
                </a:moveTo>
                <a:cubicBezTo>
                  <a:pt x="11140" y="1866"/>
                  <a:pt x="11080" y="2099"/>
                  <a:pt x="11041" y="2340"/>
                </a:cubicBezTo>
              </a:path>
              <a:path w="21600" h="21600" fill="none" extrusionOk="0">
                <a:moveTo>
                  <a:pt x="7645" y="3276"/>
                </a:moveTo>
                <a:cubicBezTo>
                  <a:pt x="7449" y="3016"/>
                  <a:pt x="7231" y="2790"/>
                  <a:pt x="6995" y="2602"/>
                </a:cubicBezTo>
              </a:path>
              <a:path w="21600" h="21600" fill="none" extrusionOk="0">
                <a:moveTo>
                  <a:pt x="1942" y="7186"/>
                </a:moveTo>
                <a:cubicBezTo>
                  <a:pt x="1966" y="7426"/>
                  <a:pt x="2004" y="7663"/>
                  <a:pt x="2056" y="7895"/>
                </a:cubicBezTo>
              </a:path>
            </a:pathLst>
          </a:custGeom>
          <a:solidFill>
            <a:srgbClr val="83A507"/>
          </a:solidFill>
          <a:ln w="9525" algn="ctr">
            <a:solidFill>
              <a:srgbClr val="000000"/>
            </a:solidFill>
            <a:miter lim="800000"/>
            <a:headEnd/>
            <a:tailEnd/>
          </a:ln>
        </p:spPr>
        <p:txBody>
          <a:bodyPr/>
          <a:lstStyle/>
          <a:p>
            <a:pPr algn="ctr" eaLnBrk="0" hangingPunct="0"/>
            <a:r>
              <a:rPr lang="es-ES" sz="1400" b="1" smtClean="0">
                <a:solidFill>
                  <a:schemeClr val="tx2"/>
                </a:solidFill>
                <a:latin typeface="+mn-lt"/>
              </a:rPr>
              <a:t>HPC</a:t>
            </a:r>
            <a:endParaRPr lang="es-ES" sz="1400" b="1">
              <a:solidFill>
                <a:schemeClr val="tx2"/>
              </a:solidFill>
              <a:latin typeface="+mn-lt"/>
            </a:endParaRPr>
          </a:p>
        </p:txBody>
      </p:sp>
      <p:sp>
        <p:nvSpPr>
          <p:cNvPr id="31" name="Line 75"/>
          <p:cNvSpPr>
            <a:spLocks noChangeShapeType="1"/>
          </p:cNvSpPr>
          <p:nvPr/>
        </p:nvSpPr>
        <p:spPr bwMode="auto">
          <a:xfrm rot="16200000" flipH="1">
            <a:off x="5581650" y="1676827"/>
            <a:ext cx="376237" cy="414338"/>
          </a:xfrm>
          <a:prstGeom prst="line">
            <a:avLst/>
          </a:prstGeom>
          <a:noFill/>
          <a:ln w="38100">
            <a:solidFill>
              <a:srgbClr val="83A507"/>
            </a:solidFill>
            <a:round/>
            <a:headEnd type="triangle" w="med" len="med"/>
            <a:tailEnd type="triangle" w="med" len="med"/>
          </a:ln>
        </p:spPr>
        <p:txBody>
          <a:bodyPr wrap="none" anchor="ctr"/>
          <a:lstStyle/>
          <a:p>
            <a:endParaRPr lang="es-ES">
              <a:latin typeface="+mn-lt"/>
            </a:endParaRPr>
          </a:p>
        </p:txBody>
      </p:sp>
      <p:sp>
        <p:nvSpPr>
          <p:cNvPr id="32" name="Line 76"/>
          <p:cNvSpPr>
            <a:spLocks noChangeShapeType="1"/>
          </p:cNvSpPr>
          <p:nvPr/>
        </p:nvSpPr>
        <p:spPr bwMode="auto">
          <a:xfrm rot="16200000" flipH="1" flipV="1">
            <a:off x="6008153" y="2888411"/>
            <a:ext cx="632895" cy="1"/>
          </a:xfrm>
          <a:prstGeom prst="line">
            <a:avLst/>
          </a:prstGeom>
          <a:noFill/>
          <a:ln w="50800">
            <a:solidFill>
              <a:srgbClr val="008000"/>
            </a:solidFill>
            <a:round/>
            <a:headEnd type="triangle" w="med" len="med"/>
            <a:tailEnd type="triangle" w="med" len="med"/>
          </a:ln>
        </p:spPr>
        <p:txBody>
          <a:bodyPr wrap="none" anchor="ctr"/>
          <a:lstStyle/>
          <a:p>
            <a:endParaRPr lang="es-ES">
              <a:latin typeface="+mn-lt"/>
            </a:endParaRPr>
          </a:p>
        </p:txBody>
      </p:sp>
      <p:sp>
        <p:nvSpPr>
          <p:cNvPr id="36" name="Title 7"/>
          <p:cNvSpPr txBox="1">
            <a:spLocks/>
          </p:cNvSpPr>
          <p:nvPr/>
        </p:nvSpPr>
        <p:spPr>
          <a:xfrm>
            <a:off x="381000" y="304800"/>
            <a:ext cx="8991600" cy="853560"/>
          </a:xfrm>
          <a:prstGeom prst="rect">
            <a:avLst/>
          </a:prstGeom>
        </p:spPr>
        <p:txBody>
          <a:bodyPr/>
          <a:lstStyle>
            <a:lvl1pPr algn="l" rtl="0" eaLnBrk="1" fontAlgn="base" hangingPunct="1">
              <a:lnSpc>
                <a:spcPct val="90000"/>
              </a:lnSpc>
              <a:spcBef>
                <a:spcPct val="0"/>
              </a:spcBef>
              <a:spcAft>
                <a:spcPct val="0"/>
              </a:spcAft>
              <a:defRPr sz="3000" b="0" cap="none" baseline="0">
                <a:solidFill>
                  <a:schemeClr val="bg1"/>
                </a:solidFill>
                <a:latin typeface="Museo For Dell" pitchFamily="2" charset="0"/>
                <a:ea typeface="Museo For Dell" pitchFamily="2" charset="0"/>
                <a:cs typeface="+mj-cs"/>
              </a:defRPr>
            </a:lvl1pPr>
            <a:lvl2pPr algn="l" rtl="0" eaLnBrk="1" fontAlgn="base" hangingPunct="1">
              <a:lnSpc>
                <a:spcPct val="80000"/>
              </a:lnSpc>
              <a:spcBef>
                <a:spcPct val="0"/>
              </a:spcBef>
              <a:spcAft>
                <a:spcPct val="0"/>
              </a:spcAft>
              <a:defRPr sz="3200" b="1">
                <a:solidFill>
                  <a:schemeClr val="accent1"/>
                </a:solidFill>
                <a:latin typeface="Arial Black" pitchFamily="34" charset="0"/>
              </a:defRPr>
            </a:lvl2pPr>
            <a:lvl3pPr algn="l" rtl="0" eaLnBrk="1" fontAlgn="base" hangingPunct="1">
              <a:lnSpc>
                <a:spcPct val="80000"/>
              </a:lnSpc>
              <a:spcBef>
                <a:spcPct val="0"/>
              </a:spcBef>
              <a:spcAft>
                <a:spcPct val="0"/>
              </a:spcAft>
              <a:defRPr sz="3200" b="1">
                <a:solidFill>
                  <a:schemeClr val="accent1"/>
                </a:solidFill>
                <a:latin typeface="Arial Black" pitchFamily="34" charset="0"/>
              </a:defRPr>
            </a:lvl3pPr>
            <a:lvl4pPr algn="l" rtl="0" eaLnBrk="1" fontAlgn="base" hangingPunct="1">
              <a:lnSpc>
                <a:spcPct val="80000"/>
              </a:lnSpc>
              <a:spcBef>
                <a:spcPct val="0"/>
              </a:spcBef>
              <a:spcAft>
                <a:spcPct val="0"/>
              </a:spcAft>
              <a:defRPr sz="3200" b="1">
                <a:solidFill>
                  <a:schemeClr val="accent1"/>
                </a:solidFill>
                <a:latin typeface="Arial Black" pitchFamily="34" charset="0"/>
              </a:defRPr>
            </a:lvl4pPr>
            <a:lvl5pPr algn="l" rtl="0" eaLnBrk="1" fontAlgn="base" hangingPunct="1">
              <a:lnSpc>
                <a:spcPct val="80000"/>
              </a:lnSpc>
              <a:spcBef>
                <a:spcPct val="0"/>
              </a:spcBef>
              <a:spcAft>
                <a:spcPct val="0"/>
              </a:spcAft>
              <a:defRPr sz="3200" b="1">
                <a:solidFill>
                  <a:schemeClr val="accent1"/>
                </a:solidFill>
                <a:latin typeface="Arial Black" pitchFamily="34" charset="0"/>
              </a:defRPr>
            </a:lvl5pPr>
            <a:lvl6pPr marL="457200" algn="l" rtl="0" eaLnBrk="1" fontAlgn="base" hangingPunct="1">
              <a:lnSpc>
                <a:spcPct val="70000"/>
              </a:lnSpc>
              <a:spcBef>
                <a:spcPct val="0"/>
              </a:spcBef>
              <a:spcAft>
                <a:spcPct val="0"/>
              </a:spcAft>
              <a:defRPr sz="4400" b="1">
                <a:solidFill>
                  <a:schemeClr val="accent1"/>
                </a:solidFill>
                <a:latin typeface="Arial Black" pitchFamily="34" charset="0"/>
              </a:defRPr>
            </a:lvl6pPr>
            <a:lvl7pPr marL="914400" algn="l" rtl="0" eaLnBrk="1" fontAlgn="base" hangingPunct="1">
              <a:lnSpc>
                <a:spcPct val="70000"/>
              </a:lnSpc>
              <a:spcBef>
                <a:spcPct val="0"/>
              </a:spcBef>
              <a:spcAft>
                <a:spcPct val="0"/>
              </a:spcAft>
              <a:defRPr sz="4400" b="1">
                <a:solidFill>
                  <a:schemeClr val="accent1"/>
                </a:solidFill>
                <a:latin typeface="Arial Black" pitchFamily="34" charset="0"/>
              </a:defRPr>
            </a:lvl7pPr>
            <a:lvl8pPr marL="1371600" algn="l" rtl="0" eaLnBrk="1" fontAlgn="base" hangingPunct="1">
              <a:lnSpc>
                <a:spcPct val="70000"/>
              </a:lnSpc>
              <a:spcBef>
                <a:spcPct val="0"/>
              </a:spcBef>
              <a:spcAft>
                <a:spcPct val="0"/>
              </a:spcAft>
              <a:defRPr sz="4400" b="1">
                <a:solidFill>
                  <a:schemeClr val="accent1"/>
                </a:solidFill>
                <a:latin typeface="Arial Black" pitchFamily="34" charset="0"/>
              </a:defRPr>
            </a:lvl8pPr>
            <a:lvl9pPr marL="1828800" algn="l" rtl="0" eaLnBrk="1" fontAlgn="base" hangingPunct="1">
              <a:lnSpc>
                <a:spcPct val="70000"/>
              </a:lnSpc>
              <a:spcBef>
                <a:spcPct val="0"/>
              </a:spcBef>
              <a:spcAft>
                <a:spcPct val="0"/>
              </a:spcAft>
              <a:defRPr sz="4400" b="1">
                <a:solidFill>
                  <a:schemeClr val="accent1"/>
                </a:solidFill>
                <a:latin typeface="Arial Black" pitchFamily="34" charset="0"/>
              </a:defRPr>
            </a:lvl9pPr>
          </a:lstStyle>
          <a:p>
            <a:r>
              <a:rPr lang="es-ES" sz="3200" b="1" dirty="0" smtClean="0"/>
              <a:t>10Gb D.C.B. - </a:t>
            </a:r>
            <a:r>
              <a:rPr lang="en-US" sz="3200" dirty="0">
                <a:solidFill>
                  <a:srgbClr val="009BBB"/>
                </a:solidFill>
              </a:rPr>
              <a:t>Benefits</a:t>
            </a:r>
            <a:endParaRPr lang="es-ES" sz="3200" b="1" dirty="0"/>
          </a:p>
        </p:txBody>
      </p:sp>
      <p:sp>
        <p:nvSpPr>
          <p:cNvPr id="33" name="Rounded Rectangle 32"/>
          <p:cNvSpPr/>
          <p:nvPr/>
        </p:nvSpPr>
        <p:spPr>
          <a:xfrm>
            <a:off x="381000" y="2069599"/>
            <a:ext cx="4419600" cy="1014303"/>
          </a:xfrm>
          <a:prstGeom prst="roundRect">
            <a:avLst/>
          </a:prstGeom>
          <a:solidFill>
            <a:schemeClr val="bg1"/>
          </a:solidFill>
        </p:spPr>
        <p:style>
          <a:lnRef idx="1">
            <a:schemeClr val="accent1"/>
          </a:lnRef>
          <a:fillRef idx="2">
            <a:schemeClr val="accent1"/>
          </a:fillRef>
          <a:effectRef idx="1">
            <a:schemeClr val="accent1"/>
          </a:effectRef>
          <a:fontRef idx="minor">
            <a:schemeClr val="dk1"/>
          </a:fontRef>
        </p:style>
        <p:txBody>
          <a:bodyPr anchor="ctr"/>
          <a:lstStyle/>
          <a:p>
            <a:pPr algn="ctr">
              <a:defRPr/>
            </a:pPr>
            <a:r>
              <a:rPr lang="en-US" sz="2000" b="1" dirty="0">
                <a:solidFill>
                  <a:schemeClr val="tx2"/>
                </a:solidFill>
              </a:rPr>
              <a:t>Convergence </a:t>
            </a:r>
            <a:r>
              <a:rPr lang="en-US" sz="2000" dirty="0">
                <a:solidFill>
                  <a:schemeClr val="tx2"/>
                </a:solidFill>
              </a:rPr>
              <a:t>of applications and networks to use a single infrastructure</a:t>
            </a:r>
          </a:p>
        </p:txBody>
      </p:sp>
      <p:sp>
        <p:nvSpPr>
          <p:cNvPr id="34" name="Rounded Rectangle 33"/>
          <p:cNvSpPr/>
          <p:nvPr/>
        </p:nvSpPr>
        <p:spPr>
          <a:xfrm>
            <a:off x="381000" y="3276070"/>
            <a:ext cx="4419600" cy="991857"/>
          </a:xfrm>
          <a:prstGeom prst="roundRect">
            <a:avLst/>
          </a:prstGeom>
          <a:solidFill>
            <a:schemeClr val="bg1"/>
          </a:solidFill>
        </p:spPr>
        <p:style>
          <a:lnRef idx="1">
            <a:schemeClr val="accent1"/>
          </a:lnRef>
          <a:fillRef idx="2">
            <a:schemeClr val="accent1"/>
          </a:fillRef>
          <a:effectRef idx="1">
            <a:schemeClr val="accent1"/>
          </a:effectRef>
          <a:fontRef idx="minor">
            <a:schemeClr val="dk1"/>
          </a:fontRef>
        </p:style>
        <p:txBody>
          <a:bodyPr anchor="ctr"/>
          <a:lstStyle/>
          <a:p>
            <a:pPr algn="ctr">
              <a:defRPr/>
            </a:pPr>
            <a:r>
              <a:rPr lang="en-US" sz="2000" b="1" dirty="0">
                <a:solidFill>
                  <a:schemeClr val="tx2"/>
                </a:solidFill>
              </a:rPr>
              <a:t>Different classes of traffic </a:t>
            </a:r>
            <a:r>
              <a:rPr lang="en-US" sz="2000" dirty="0">
                <a:solidFill>
                  <a:schemeClr val="tx2"/>
                </a:solidFill>
              </a:rPr>
              <a:t>with different service guarantees</a:t>
            </a:r>
          </a:p>
        </p:txBody>
      </p:sp>
      <p:sp>
        <p:nvSpPr>
          <p:cNvPr id="35" name="Rounded Rectangle 34"/>
          <p:cNvSpPr/>
          <p:nvPr/>
        </p:nvSpPr>
        <p:spPr>
          <a:xfrm>
            <a:off x="381000" y="4495800"/>
            <a:ext cx="8305800" cy="628650"/>
          </a:xfrm>
          <a:prstGeom prst="roundRect">
            <a:avLst/>
          </a:prstGeom>
          <a:solidFill>
            <a:schemeClr val="bg1"/>
          </a:solidFill>
        </p:spPr>
        <p:style>
          <a:lnRef idx="1">
            <a:schemeClr val="accent1"/>
          </a:lnRef>
          <a:fillRef idx="2">
            <a:schemeClr val="accent1"/>
          </a:fillRef>
          <a:effectRef idx="1">
            <a:schemeClr val="accent1"/>
          </a:effectRef>
          <a:fontRef idx="minor">
            <a:schemeClr val="dk1"/>
          </a:fontRef>
        </p:style>
        <p:txBody>
          <a:bodyPr anchor="ctr"/>
          <a:lstStyle/>
          <a:p>
            <a:pPr>
              <a:defRPr/>
            </a:pPr>
            <a:r>
              <a:rPr lang="en-US" sz="2000" dirty="0">
                <a:solidFill>
                  <a:schemeClr val="tx2"/>
                </a:solidFill>
              </a:rPr>
              <a:t>Configuration</a:t>
            </a:r>
            <a:r>
              <a:rPr lang="en-US" sz="2000" b="1" dirty="0">
                <a:solidFill>
                  <a:schemeClr val="tx2"/>
                </a:solidFill>
              </a:rPr>
              <a:t> of end-stations by switches through DCBX </a:t>
            </a:r>
            <a:r>
              <a:rPr lang="en-US" sz="2000" b="1" dirty="0" smtClean="0">
                <a:solidFill>
                  <a:schemeClr val="tx2"/>
                </a:solidFill>
              </a:rPr>
              <a:t>             </a:t>
            </a:r>
            <a:r>
              <a:rPr lang="en-US" sz="2000" dirty="0" smtClean="0">
                <a:solidFill>
                  <a:schemeClr val="tx2"/>
                </a:solidFill>
              </a:rPr>
              <a:t>(</a:t>
            </a:r>
            <a:r>
              <a:rPr lang="en-US" sz="2000" dirty="0">
                <a:solidFill>
                  <a:schemeClr val="tx2"/>
                </a:solidFill>
              </a:rPr>
              <a:t>switch to switch, not so much)</a:t>
            </a:r>
          </a:p>
        </p:txBody>
      </p:sp>
      <p:sp>
        <p:nvSpPr>
          <p:cNvPr id="37" name="Rounded Rectangle 36"/>
          <p:cNvSpPr/>
          <p:nvPr/>
        </p:nvSpPr>
        <p:spPr>
          <a:xfrm>
            <a:off x="380999" y="5257800"/>
            <a:ext cx="8283575" cy="628650"/>
          </a:xfrm>
          <a:prstGeom prst="roundRect">
            <a:avLst/>
          </a:prstGeom>
          <a:solidFill>
            <a:schemeClr val="bg1"/>
          </a:solidFill>
        </p:spPr>
        <p:style>
          <a:lnRef idx="1">
            <a:schemeClr val="accent1"/>
          </a:lnRef>
          <a:fillRef idx="2">
            <a:schemeClr val="accent1"/>
          </a:fillRef>
          <a:effectRef idx="1">
            <a:schemeClr val="accent1"/>
          </a:effectRef>
          <a:fontRef idx="minor">
            <a:schemeClr val="dk1"/>
          </a:fontRef>
        </p:style>
        <p:txBody>
          <a:bodyPr anchor="ctr"/>
          <a:lstStyle/>
          <a:p>
            <a:pPr algn="ctr">
              <a:defRPr/>
            </a:pPr>
            <a:r>
              <a:rPr lang="en-US" sz="2000" b="1" dirty="0">
                <a:solidFill>
                  <a:schemeClr val="tx2"/>
                </a:solidFill>
              </a:rPr>
              <a:t>Mixed speed </a:t>
            </a:r>
            <a:r>
              <a:rPr lang="en-US" sz="2000" dirty="0">
                <a:solidFill>
                  <a:schemeClr val="tx2"/>
                </a:solidFill>
              </a:rPr>
              <a:t>bridging (10GE to 40GE/100GE)</a:t>
            </a:r>
          </a:p>
        </p:txBody>
      </p:sp>
    </p:spTree>
    <p:extLst>
      <p:ext uri="{BB962C8B-B14F-4D97-AF65-F5344CB8AC3E}">
        <p14:creationId xmlns:p14="http://schemas.microsoft.com/office/powerpoint/2010/main" val="20839312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4" grpId="0" animBg="1"/>
      <p:bldP spid="35" grpId="0" animBg="1"/>
      <p:bldP spid="37"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Value Proposition</a:t>
            </a:r>
            <a:endParaRPr lang="en-US" dirty="0"/>
          </a:p>
        </p:txBody>
      </p:sp>
      <p:sp>
        <p:nvSpPr>
          <p:cNvPr id="3" name="Footer Placeholder 2"/>
          <p:cNvSpPr>
            <a:spLocks noGrp="1"/>
          </p:cNvSpPr>
          <p:nvPr>
            <p:ph type="ftr" sz="quarter" idx="3"/>
          </p:nvPr>
        </p:nvSpPr>
        <p:spPr/>
        <p:txBody>
          <a:bodyPr/>
          <a:lstStyle/>
          <a:p>
            <a:r>
              <a:rPr lang="en-US" smtClean="0">
                <a:solidFill>
                  <a:srgbClr val="000000">
                    <a:lumMod val="60000"/>
                    <a:lumOff val="40000"/>
                  </a:srgbClr>
                </a:solidFill>
              </a:rPr>
              <a:t>Confidential</a:t>
            </a:r>
            <a:endParaRPr lang="en-US" dirty="0">
              <a:solidFill>
                <a:srgbClr val="000000">
                  <a:lumMod val="60000"/>
                  <a:lumOff val="40000"/>
                </a:srgbClr>
              </a:solidFill>
            </a:endParaRPr>
          </a:p>
        </p:txBody>
      </p:sp>
      <p:pic>
        <p:nvPicPr>
          <p:cNvPr id="5" name="Picture 4" descr="91522727_11_100dpi.jpg"/>
          <p:cNvPicPr>
            <a:picLocks noChangeAspect="1"/>
          </p:cNvPicPr>
          <p:nvPr>
            <p:custDataLst>
              <p:tags r:id="rId2"/>
            </p:custDataLst>
          </p:nvPr>
        </p:nvPicPr>
        <p:blipFill>
          <a:blip r:embed="rId6" cstate="screen"/>
          <a:srcRect/>
          <a:stretch>
            <a:fillRect/>
          </a:stretch>
        </p:blipFill>
        <p:spPr>
          <a:xfrm>
            <a:off x="0" y="0"/>
            <a:ext cx="9144000" cy="6858000"/>
          </a:xfrm>
          <a:prstGeom prst="rect">
            <a:avLst/>
          </a:prstGeom>
        </p:spPr>
      </p:pic>
      <p:sp>
        <p:nvSpPr>
          <p:cNvPr id="17" name="PPTShape_3"/>
          <p:cNvSpPr>
            <a:spLocks noChangeShapeType="1"/>
          </p:cNvSpPr>
          <p:nvPr/>
        </p:nvSpPr>
        <p:spPr bwMode="auto">
          <a:xfrm rot="10800000" flipH="1" flipV="1">
            <a:off x="2517750" y="5003074"/>
            <a:ext cx="0" cy="979305"/>
          </a:xfrm>
          <a:prstGeom prst="line">
            <a:avLst/>
          </a:prstGeom>
          <a:noFill/>
          <a:ln w="19050">
            <a:solidFill>
              <a:schemeClr val="tx2"/>
            </a:solidFill>
            <a:prstDash val="sysDot"/>
            <a:round/>
            <a:headEnd/>
            <a:tailEnd/>
          </a:ln>
          <a:effectLst/>
        </p:spPr>
        <p:txBody>
          <a:bodyPr/>
          <a:lstStyle/>
          <a:p>
            <a:pPr fontAlgn="auto">
              <a:spcBef>
                <a:spcPts val="0"/>
              </a:spcBef>
              <a:spcAft>
                <a:spcPts val="0"/>
              </a:spcAft>
              <a:defRPr/>
            </a:pPr>
            <a:endParaRPr lang="da-DK" kern="0">
              <a:ln w="76200">
                <a:solidFill>
                  <a:srgbClr val="444444"/>
                </a:solidFill>
              </a:ln>
              <a:solidFill>
                <a:sysClr val="windowText" lastClr="000000"/>
              </a:solidFill>
              <a:ea typeface="ＭＳ Ｐゴシック" pitchFamily="-65" charset="-128"/>
              <a:cs typeface="ＭＳ Ｐゴシック" pitchFamily="-65" charset="-128"/>
            </a:endParaRPr>
          </a:p>
        </p:txBody>
      </p:sp>
      <p:grpSp>
        <p:nvGrpSpPr>
          <p:cNvPr id="38" name="Group 37"/>
          <p:cNvGrpSpPr/>
          <p:nvPr/>
        </p:nvGrpSpPr>
        <p:grpSpPr>
          <a:xfrm rot="10800000">
            <a:off x="5105400" y="-685800"/>
            <a:ext cx="2209802" cy="7543800"/>
            <a:chOff x="5105400" y="0"/>
            <a:chExt cx="2209802" cy="7010400"/>
          </a:xfrm>
        </p:grpSpPr>
        <p:sp>
          <p:nvSpPr>
            <p:cNvPr id="27" name="Pentagon 26"/>
            <p:cNvSpPr/>
            <p:nvPr/>
          </p:nvSpPr>
          <p:spPr>
            <a:xfrm rot="5400000">
              <a:off x="5448301" y="-342901"/>
              <a:ext cx="1524000" cy="2209802"/>
            </a:xfrm>
            <a:prstGeom prst="homePlate">
              <a:avLst>
                <a:gd name="adj" fmla="val 30661"/>
              </a:avLst>
            </a:prstGeom>
            <a:solidFill>
              <a:schemeClr val="bg1"/>
            </a:solidFill>
            <a:effectLst/>
          </p:spPr>
          <p:txBody>
            <a:bodyPr wrap="square" lIns="0" rIns="0" rtlCol="0" anchor="ctr">
              <a:noAutofit/>
            </a:bodyPr>
            <a:lstStyle/>
            <a:p>
              <a:pPr algn="ctr">
                <a:lnSpc>
                  <a:spcPct val="90000"/>
                </a:lnSpc>
                <a:spcBef>
                  <a:spcPts val="100"/>
                </a:spcBef>
                <a:spcAft>
                  <a:spcPts val="100"/>
                </a:spcAft>
              </a:pPr>
              <a:endParaRPr lang="en-US" sz="1800" dirty="0" smtClean="0">
                <a:solidFill>
                  <a:srgbClr val="FFFFFF"/>
                </a:solidFill>
                <a:latin typeface="Museo Sans For Dell"/>
              </a:endParaRPr>
            </a:p>
          </p:txBody>
        </p:sp>
        <p:sp>
          <p:nvSpPr>
            <p:cNvPr id="28" name="TextBox 27"/>
            <p:cNvSpPr txBox="1"/>
            <p:nvPr/>
          </p:nvSpPr>
          <p:spPr>
            <a:xfrm rot="10800000">
              <a:off x="5334000" y="304800"/>
              <a:ext cx="1905000" cy="341632"/>
            </a:xfrm>
            <a:prstGeom prst="rect">
              <a:avLst/>
            </a:prstGeom>
            <a:noFill/>
          </p:spPr>
          <p:txBody>
            <a:bodyPr wrap="square" rtlCol="0">
              <a:spAutoFit/>
            </a:bodyPr>
            <a:lstStyle/>
            <a:p>
              <a:pPr marL="233363" indent="-233363">
                <a:lnSpc>
                  <a:spcPct val="90000"/>
                </a:lnSpc>
                <a:spcBef>
                  <a:spcPts val="100"/>
                </a:spcBef>
                <a:spcAft>
                  <a:spcPts val="100"/>
                </a:spcAft>
                <a:buClr>
                  <a:schemeClr val="bg1"/>
                </a:buClr>
                <a:buFont typeface="Arial" pitchFamily="34" charset="0"/>
                <a:buChar char="•"/>
              </a:pPr>
              <a:r>
                <a:rPr lang="da-DK" dirty="0" smtClean="0">
                  <a:solidFill>
                    <a:srgbClr val="FFFFFF"/>
                  </a:solidFill>
                  <a:latin typeface="Museo Sans For Dell"/>
                </a:rPr>
                <a:t>Affordable</a:t>
              </a:r>
              <a:endParaRPr lang="en-US" dirty="0" smtClean="0">
                <a:solidFill>
                  <a:srgbClr val="FFFFFF"/>
                </a:solidFill>
                <a:latin typeface="Museo Sans For Dell"/>
              </a:endParaRPr>
            </a:p>
          </p:txBody>
        </p:sp>
        <p:sp>
          <p:nvSpPr>
            <p:cNvPr id="29" name="Chevron 28"/>
            <p:cNvSpPr/>
            <p:nvPr/>
          </p:nvSpPr>
          <p:spPr>
            <a:xfrm rot="5400000">
              <a:off x="5042056" y="672944"/>
              <a:ext cx="2336488" cy="2209800"/>
            </a:xfrm>
            <a:prstGeom prst="chevron">
              <a:avLst>
                <a:gd name="adj" fmla="val 30942"/>
              </a:avLst>
            </a:prstGeom>
            <a:solidFill>
              <a:schemeClr val="accent2"/>
            </a:solidFill>
            <a:effectLst/>
          </p:spPr>
          <p:txBody>
            <a:bodyPr wrap="square" lIns="0" rIns="0" rtlCol="0" anchor="ctr">
              <a:noAutofit/>
            </a:bodyPr>
            <a:lstStyle/>
            <a:p>
              <a:pPr algn="ctr">
                <a:lnSpc>
                  <a:spcPct val="90000"/>
                </a:lnSpc>
                <a:spcBef>
                  <a:spcPts val="100"/>
                </a:spcBef>
                <a:spcAft>
                  <a:spcPts val="100"/>
                </a:spcAft>
              </a:pPr>
              <a:endParaRPr lang="en-US" sz="1800" dirty="0" smtClean="0">
                <a:solidFill>
                  <a:srgbClr val="FFFFFF"/>
                </a:solidFill>
                <a:latin typeface="Museo Sans For Dell"/>
              </a:endParaRPr>
            </a:p>
          </p:txBody>
        </p:sp>
        <p:sp>
          <p:nvSpPr>
            <p:cNvPr id="31" name="TextBox 30"/>
            <p:cNvSpPr txBox="1"/>
            <p:nvPr/>
          </p:nvSpPr>
          <p:spPr>
            <a:xfrm rot="10800000">
              <a:off x="5257800" y="1524000"/>
              <a:ext cx="1905000" cy="341632"/>
            </a:xfrm>
            <a:prstGeom prst="rect">
              <a:avLst/>
            </a:prstGeom>
            <a:noFill/>
          </p:spPr>
          <p:txBody>
            <a:bodyPr wrap="square" rtlCol="0">
              <a:spAutoFit/>
            </a:bodyPr>
            <a:lstStyle/>
            <a:p>
              <a:pPr marL="233363" indent="-233363" algn="ctr">
                <a:lnSpc>
                  <a:spcPct val="90000"/>
                </a:lnSpc>
                <a:spcBef>
                  <a:spcPts val="100"/>
                </a:spcBef>
                <a:spcAft>
                  <a:spcPts val="100"/>
                </a:spcAft>
                <a:buClr>
                  <a:schemeClr val="bg1"/>
                </a:buClr>
              </a:pPr>
              <a:r>
                <a:rPr lang="da-DK" dirty="0" smtClean="0">
                  <a:solidFill>
                    <a:srgbClr val="FFFFFF"/>
                  </a:solidFill>
                  <a:latin typeface="Museo Sans For Dell"/>
                </a:rPr>
                <a:t>Best-in-Class</a:t>
              </a:r>
              <a:endParaRPr lang="en-US" dirty="0" smtClean="0">
                <a:solidFill>
                  <a:srgbClr val="FFFFFF"/>
                </a:solidFill>
                <a:latin typeface="Museo Sans For Dell"/>
              </a:endParaRPr>
            </a:p>
          </p:txBody>
        </p:sp>
        <p:sp>
          <p:nvSpPr>
            <p:cNvPr id="32" name="Chevron 31"/>
            <p:cNvSpPr/>
            <p:nvPr/>
          </p:nvSpPr>
          <p:spPr>
            <a:xfrm rot="5400000">
              <a:off x="5042056" y="2044544"/>
              <a:ext cx="2336488" cy="2209800"/>
            </a:xfrm>
            <a:prstGeom prst="chevron">
              <a:avLst>
                <a:gd name="adj" fmla="val 30942"/>
              </a:avLst>
            </a:prstGeom>
            <a:solidFill>
              <a:srgbClr val="B7295B"/>
            </a:solidFill>
            <a:effectLst/>
          </p:spPr>
          <p:txBody>
            <a:bodyPr wrap="square" lIns="0" rIns="0" rtlCol="0" anchor="ctr">
              <a:noAutofit/>
            </a:bodyPr>
            <a:lstStyle/>
            <a:p>
              <a:pPr algn="ctr">
                <a:lnSpc>
                  <a:spcPct val="90000"/>
                </a:lnSpc>
                <a:spcBef>
                  <a:spcPts val="100"/>
                </a:spcBef>
                <a:spcAft>
                  <a:spcPts val="100"/>
                </a:spcAft>
              </a:pPr>
              <a:endParaRPr lang="en-US" dirty="0" smtClean="0">
                <a:solidFill>
                  <a:srgbClr val="FFFFFF"/>
                </a:solidFill>
                <a:latin typeface="Museo Sans For Dell"/>
              </a:endParaRPr>
            </a:p>
          </p:txBody>
        </p:sp>
        <p:sp>
          <p:nvSpPr>
            <p:cNvPr id="33" name="TextBox 32"/>
            <p:cNvSpPr txBox="1"/>
            <p:nvPr/>
          </p:nvSpPr>
          <p:spPr>
            <a:xfrm rot="10800000">
              <a:off x="5334000" y="2971800"/>
              <a:ext cx="1905000" cy="341632"/>
            </a:xfrm>
            <a:prstGeom prst="rect">
              <a:avLst/>
            </a:prstGeom>
            <a:noFill/>
          </p:spPr>
          <p:txBody>
            <a:bodyPr wrap="square" rtlCol="0">
              <a:spAutoFit/>
            </a:bodyPr>
            <a:lstStyle/>
            <a:p>
              <a:pPr marL="233363" indent="-233363" algn="ctr">
                <a:lnSpc>
                  <a:spcPct val="90000"/>
                </a:lnSpc>
                <a:spcBef>
                  <a:spcPts val="100"/>
                </a:spcBef>
                <a:spcAft>
                  <a:spcPts val="100"/>
                </a:spcAft>
                <a:buClr>
                  <a:schemeClr val="bg1"/>
                </a:buClr>
              </a:pPr>
              <a:r>
                <a:rPr lang="da-DK" dirty="0" smtClean="0">
                  <a:solidFill>
                    <a:srgbClr val="FFFFFF"/>
                  </a:solidFill>
                  <a:latin typeface="Museo Sans For Dell"/>
                </a:rPr>
                <a:t>Compatible</a:t>
              </a:r>
              <a:endParaRPr lang="en-US" dirty="0" smtClean="0">
                <a:solidFill>
                  <a:srgbClr val="FFFFFF"/>
                </a:solidFill>
                <a:latin typeface="Museo Sans For Dell"/>
              </a:endParaRPr>
            </a:p>
          </p:txBody>
        </p:sp>
        <p:sp>
          <p:nvSpPr>
            <p:cNvPr id="34" name="Chevron 33"/>
            <p:cNvSpPr/>
            <p:nvPr/>
          </p:nvSpPr>
          <p:spPr>
            <a:xfrm rot="5400000">
              <a:off x="5042056" y="3416144"/>
              <a:ext cx="2336488" cy="2209800"/>
            </a:xfrm>
            <a:prstGeom prst="chevron">
              <a:avLst>
                <a:gd name="adj" fmla="val 30942"/>
              </a:avLst>
            </a:prstGeom>
            <a:solidFill>
              <a:schemeClr val="accent6"/>
            </a:solidFill>
            <a:effectLst/>
          </p:spPr>
          <p:txBody>
            <a:bodyPr wrap="square" lIns="0" rIns="0" rtlCol="0" anchor="ctr">
              <a:noAutofit/>
            </a:bodyPr>
            <a:lstStyle/>
            <a:p>
              <a:pPr algn="ctr">
                <a:lnSpc>
                  <a:spcPct val="90000"/>
                </a:lnSpc>
                <a:spcBef>
                  <a:spcPts val="100"/>
                </a:spcBef>
                <a:spcAft>
                  <a:spcPts val="100"/>
                </a:spcAft>
              </a:pPr>
              <a:endParaRPr lang="en-US" dirty="0" smtClean="0">
                <a:solidFill>
                  <a:srgbClr val="FFFFFF"/>
                </a:solidFill>
                <a:latin typeface="Museo Sans For Dell"/>
              </a:endParaRPr>
            </a:p>
          </p:txBody>
        </p:sp>
        <p:sp>
          <p:nvSpPr>
            <p:cNvPr id="35" name="TextBox 34"/>
            <p:cNvSpPr txBox="1"/>
            <p:nvPr/>
          </p:nvSpPr>
          <p:spPr>
            <a:xfrm rot="10800000">
              <a:off x="5334000" y="4343400"/>
              <a:ext cx="1905000" cy="341632"/>
            </a:xfrm>
            <a:prstGeom prst="rect">
              <a:avLst/>
            </a:prstGeom>
            <a:noFill/>
          </p:spPr>
          <p:txBody>
            <a:bodyPr wrap="square" rtlCol="0">
              <a:spAutoFit/>
            </a:bodyPr>
            <a:lstStyle/>
            <a:p>
              <a:pPr marL="233363" indent="-233363" algn="ctr">
                <a:lnSpc>
                  <a:spcPct val="90000"/>
                </a:lnSpc>
                <a:spcBef>
                  <a:spcPts val="100"/>
                </a:spcBef>
                <a:spcAft>
                  <a:spcPts val="100"/>
                </a:spcAft>
                <a:buClr>
                  <a:schemeClr val="bg1"/>
                </a:buClr>
              </a:pPr>
              <a:r>
                <a:rPr lang="da-DK" dirty="0" smtClean="0">
                  <a:solidFill>
                    <a:srgbClr val="FFFFFF"/>
                  </a:solidFill>
                  <a:latin typeface="Museo Sans For Dell"/>
                </a:rPr>
                <a:t>Dependable</a:t>
              </a:r>
              <a:endParaRPr lang="en-US" dirty="0" smtClean="0">
                <a:solidFill>
                  <a:srgbClr val="FFFFFF"/>
                </a:solidFill>
                <a:latin typeface="Museo Sans For Dell"/>
              </a:endParaRPr>
            </a:p>
          </p:txBody>
        </p:sp>
        <p:sp>
          <p:nvSpPr>
            <p:cNvPr id="36" name="Chevron 35"/>
            <p:cNvSpPr/>
            <p:nvPr/>
          </p:nvSpPr>
          <p:spPr>
            <a:xfrm rot="5400000">
              <a:off x="5042056" y="4737256"/>
              <a:ext cx="2336488" cy="2209800"/>
            </a:xfrm>
            <a:prstGeom prst="chevron">
              <a:avLst>
                <a:gd name="adj" fmla="val 30942"/>
              </a:avLst>
            </a:prstGeom>
            <a:solidFill>
              <a:schemeClr val="bg1"/>
            </a:solidFill>
            <a:effectLst/>
          </p:spPr>
          <p:txBody>
            <a:bodyPr wrap="square" lIns="0" rIns="0" rtlCol="0" anchor="ctr">
              <a:noAutofit/>
            </a:bodyPr>
            <a:lstStyle/>
            <a:p>
              <a:pPr algn="ctr">
                <a:lnSpc>
                  <a:spcPct val="90000"/>
                </a:lnSpc>
                <a:spcBef>
                  <a:spcPts val="100"/>
                </a:spcBef>
                <a:spcAft>
                  <a:spcPts val="100"/>
                </a:spcAft>
              </a:pPr>
              <a:endParaRPr lang="en-US" dirty="0" smtClean="0">
                <a:solidFill>
                  <a:srgbClr val="FFFFFF"/>
                </a:solidFill>
                <a:latin typeface="Museo Sans For Dell"/>
              </a:endParaRPr>
            </a:p>
          </p:txBody>
        </p:sp>
        <p:sp>
          <p:nvSpPr>
            <p:cNvPr id="37" name="TextBox 36"/>
            <p:cNvSpPr txBox="1"/>
            <p:nvPr/>
          </p:nvSpPr>
          <p:spPr>
            <a:xfrm rot="10800000">
              <a:off x="5334000" y="5678168"/>
              <a:ext cx="1905000" cy="341632"/>
            </a:xfrm>
            <a:prstGeom prst="rect">
              <a:avLst/>
            </a:prstGeom>
            <a:solidFill>
              <a:schemeClr val="bg1"/>
            </a:solidFill>
          </p:spPr>
          <p:txBody>
            <a:bodyPr wrap="square" rtlCol="0">
              <a:spAutoFit/>
            </a:bodyPr>
            <a:lstStyle/>
            <a:p>
              <a:pPr marL="233363" indent="-233363" algn="ctr">
                <a:lnSpc>
                  <a:spcPct val="90000"/>
                </a:lnSpc>
                <a:spcBef>
                  <a:spcPts val="100"/>
                </a:spcBef>
                <a:spcAft>
                  <a:spcPts val="100"/>
                </a:spcAft>
                <a:buClr>
                  <a:schemeClr val="bg1"/>
                </a:buClr>
              </a:pPr>
              <a:r>
                <a:rPr lang="da-DK" dirty="0" smtClean="0">
                  <a:solidFill>
                    <a:srgbClr val="FFFFFF"/>
                  </a:solidFill>
                  <a:latin typeface="Museo Sans For Dell"/>
                </a:rPr>
                <a:t>Easy to use</a:t>
              </a:r>
              <a:endParaRPr lang="en-US" dirty="0" smtClean="0">
                <a:solidFill>
                  <a:srgbClr val="FFFFFF"/>
                </a:solidFill>
                <a:latin typeface="Museo Sans For Dell"/>
              </a:endParaRPr>
            </a:p>
          </p:txBody>
        </p:sp>
      </p:grpSp>
      <p:sp>
        <p:nvSpPr>
          <p:cNvPr id="39" name="TextBox 38"/>
          <p:cNvSpPr txBox="1"/>
          <p:nvPr/>
        </p:nvSpPr>
        <p:spPr>
          <a:xfrm>
            <a:off x="7315200" y="6172200"/>
            <a:ext cx="2058502" cy="535531"/>
          </a:xfrm>
          <a:prstGeom prst="rect">
            <a:avLst/>
          </a:prstGeom>
          <a:noFill/>
        </p:spPr>
        <p:txBody>
          <a:bodyPr wrap="square" rtlCol="0">
            <a:spAutoFit/>
          </a:bodyPr>
          <a:lstStyle/>
          <a:p>
            <a:pPr>
              <a:lnSpc>
                <a:spcPct val="90000"/>
              </a:lnSpc>
              <a:spcBef>
                <a:spcPts val="100"/>
              </a:spcBef>
              <a:spcAft>
                <a:spcPts val="100"/>
              </a:spcAft>
              <a:buClr>
                <a:srgbClr val="0085C3"/>
              </a:buClr>
            </a:pPr>
            <a:r>
              <a:rPr lang="en-US" sz="1600" dirty="0" smtClean="0">
                <a:solidFill>
                  <a:srgbClr val="FFFFFF"/>
                </a:solidFill>
                <a:latin typeface="Museo Sans For Dell"/>
              </a:rPr>
              <a:t>Leverage existing investments</a:t>
            </a:r>
          </a:p>
        </p:txBody>
      </p:sp>
      <p:sp>
        <p:nvSpPr>
          <p:cNvPr id="40" name="TextBox 39"/>
          <p:cNvSpPr txBox="1"/>
          <p:nvPr/>
        </p:nvSpPr>
        <p:spPr>
          <a:xfrm>
            <a:off x="7315200" y="4790182"/>
            <a:ext cx="2058502" cy="1077218"/>
          </a:xfrm>
          <a:prstGeom prst="rect">
            <a:avLst/>
          </a:prstGeom>
          <a:noFill/>
        </p:spPr>
        <p:txBody>
          <a:bodyPr wrap="square" rtlCol="0">
            <a:spAutoFit/>
          </a:bodyPr>
          <a:lstStyle/>
          <a:p>
            <a:pPr marL="457200" indent="-457200"/>
            <a:r>
              <a:rPr lang="en-US" sz="1600" dirty="0" smtClean="0">
                <a:solidFill>
                  <a:srgbClr val="FFFFFF"/>
                </a:solidFill>
                <a:latin typeface="Museo Sans For Dell"/>
              </a:rPr>
              <a:t>End-to-end</a:t>
            </a:r>
          </a:p>
          <a:p>
            <a:pPr marL="457200" indent="-457200"/>
            <a:r>
              <a:rPr lang="en-US" sz="1600" dirty="0" smtClean="0">
                <a:solidFill>
                  <a:srgbClr val="FFFFFF"/>
                </a:solidFill>
                <a:latin typeface="Museo Sans For Dell"/>
              </a:rPr>
              <a:t>Integration</a:t>
            </a:r>
          </a:p>
          <a:p>
            <a:pPr marL="457200" indent="-457200"/>
            <a:r>
              <a:rPr lang="en-US" sz="1600" dirty="0" smtClean="0">
                <a:solidFill>
                  <a:srgbClr val="FFFFFF"/>
                </a:solidFill>
                <a:latin typeface="Museo Sans For Dell"/>
              </a:rPr>
              <a:t> Scalability &amp;</a:t>
            </a:r>
          </a:p>
          <a:p>
            <a:pPr marL="457200" indent="-457200"/>
            <a:r>
              <a:rPr lang="en-US" sz="1600" dirty="0" smtClean="0">
                <a:solidFill>
                  <a:srgbClr val="FFFFFF"/>
                </a:solidFill>
                <a:latin typeface="Museo Sans For Dell"/>
              </a:rPr>
              <a:t>Automation</a:t>
            </a:r>
          </a:p>
        </p:txBody>
      </p:sp>
      <p:sp>
        <p:nvSpPr>
          <p:cNvPr id="41" name="PPTShape_3"/>
          <p:cNvSpPr>
            <a:spLocks noChangeShapeType="1"/>
          </p:cNvSpPr>
          <p:nvPr/>
        </p:nvSpPr>
        <p:spPr bwMode="auto">
          <a:xfrm rot="10800000">
            <a:off x="7315200" y="6008504"/>
            <a:ext cx="1524000" cy="11295"/>
          </a:xfrm>
          <a:prstGeom prst="line">
            <a:avLst/>
          </a:prstGeom>
          <a:noFill/>
          <a:ln w="19050">
            <a:solidFill>
              <a:schemeClr val="tx2"/>
            </a:solidFill>
            <a:prstDash val="sysDot"/>
            <a:round/>
            <a:headEnd/>
            <a:tailEnd/>
          </a:ln>
          <a:effectLst/>
        </p:spPr>
        <p:txBody>
          <a:bodyPr/>
          <a:lstStyle/>
          <a:p>
            <a:pPr fontAlgn="auto">
              <a:spcBef>
                <a:spcPts val="0"/>
              </a:spcBef>
              <a:spcAft>
                <a:spcPts val="0"/>
              </a:spcAft>
              <a:defRPr/>
            </a:pPr>
            <a:endParaRPr lang="da-DK" kern="0">
              <a:ln w="76200">
                <a:solidFill>
                  <a:srgbClr val="444444"/>
                </a:solidFill>
              </a:ln>
              <a:solidFill>
                <a:sysClr val="windowText" lastClr="000000"/>
              </a:solidFill>
              <a:ea typeface="ＭＳ Ｐゴシック" pitchFamily="-65" charset="-128"/>
              <a:cs typeface="ＭＳ Ｐゴシック" pitchFamily="-65" charset="-128"/>
            </a:endParaRPr>
          </a:p>
        </p:txBody>
      </p:sp>
      <p:sp>
        <p:nvSpPr>
          <p:cNvPr id="42" name="TextBox 41"/>
          <p:cNvSpPr txBox="1"/>
          <p:nvPr/>
        </p:nvSpPr>
        <p:spPr>
          <a:xfrm>
            <a:off x="7315200" y="3494782"/>
            <a:ext cx="2058502" cy="1077218"/>
          </a:xfrm>
          <a:prstGeom prst="rect">
            <a:avLst/>
          </a:prstGeom>
          <a:noFill/>
        </p:spPr>
        <p:txBody>
          <a:bodyPr wrap="square" rtlCol="0">
            <a:spAutoFit/>
          </a:bodyPr>
          <a:lstStyle/>
          <a:p>
            <a:pPr marL="457200" indent="-457200"/>
            <a:r>
              <a:rPr lang="da-DK" sz="1600" dirty="0" smtClean="0">
                <a:solidFill>
                  <a:srgbClr val="FFFFFF"/>
                </a:solidFill>
                <a:latin typeface="Museo Sans For Dell"/>
              </a:rPr>
              <a:t>Open</a:t>
            </a:r>
          </a:p>
          <a:p>
            <a:pPr marL="457200" indent="-457200"/>
            <a:r>
              <a:rPr lang="da-DK" sz="1600" dirty="0" smtClean="0">
                <a:solidFill>
                  <a:srgbClr val="FFFFFF"/>
                </a:solidFill>
                <a:latin typeface="Museo Sans For Dell"/>
              </a:rPr>
              <a:t>Standards-based</a:t>
            </a:r>
          </a:p>
          <a:p>
            <a:pPr marL="457200" indent="-457200"/>
            <a:r>
              <a:rPr lang="da-DK" sz="1600" dirty="0" smtClean="0">
                <a:solidFill>
                  <a:srgbClr val="FFFFFF"/>
                </a:solidFill>
                <a:latin typeface="Museo Sans For Dell"/>
              </a:rPr>
              <a:t>Scalable</a:t>
            </a:r>
          </a:p>
          <a:p>
            <a:pPr marL="457200" indent="-457200"/>
            <a:endParaRPr lang="en-US" sz="1600" dirty="0" smtClean="0">
              <a:solidFill>
                <a:srgbClr val="FFFFFF"/>
              </a:solidFill>
              <a:latin typeface="Museo Sans For Dell"/>
            </a:endParaRPr>
          </a:p>
        </p:txBody>
      </p:sp>
      <p:sp>
        <p:nvSpPr>
          <p:cNvPr id="43" name="PPTShape_3"/>
          <p:cNvSpPr>
            <a:spLocks noChangeShapeType="1"/>
          </p:cNvSpPr>
          <p:nvPr/>
        </p:nvSpPr>
        <p:spPr bwMode="auto">
          <a:xfrm rot="10800000">
            <a:off x="7315200" y="4636904"/>
            <a:ext cx="1524000" cy="11295"/>
          </a:xfrm>
          <a:prstGeom prst="line">
            <a:avLst/>
          </a:prstGeom>
          <a:noFill/>
          <a:ln w="19050">
            <a:solidFill>
              <a:schemeClr val="tx2"/>
            </a:solidFill>
            <a:prstDash val="sysDot"/>
            <a:round/>
            <a:headEnd/>
            <a:tailEnd/>
          </a:ln>
          <a:effectLst/>
        </p:spPr>
        <p:txBody>
          <a:bodyPr/>
          <a:lstStyle/>
          <a:p>
            <a:pPr fontAlgn="auto">
              <a:spcBef>
                <a:spcPts val="0"/>
              </a:spcBef>
              <a:spcAft>
                <a:spcPts val="0"/>
              </a:spcAft>
              <a:defRPr/>
            </a:pPr>
            <a:endParaRPr lang="da-DK" kern="0">
              <a:ln w="76200">
                <a:solidFill>
                  <a:srgbClr val="444444"/>
                </a:solidFill>
              </a:ln>
              <a:solidFill>
                <a:sysClr val="windowText" lastClr="000000"/>
              </a:solidFill>
              <a:ea typeface="ＭＳ Ｐゴシック" pitchFamily="-65" charset="-128"/>
              <a:cs typeface="ＭＳ Ｐゴシック" pitchFamily="-65" charset="-128"/>
            </a:endParaRPr>
          </a:p>
        </p:txBody>
      </p:sp>
      <p:sp>
        <p:nvSpPr>
          <p:cNvPr id="44" name="TextBox 43"/>
          <p:cNvSpPr txBox="1"/>
          <p:nvPr/>
        </p:nvSpPr>
        <p:spPr>
          <a:xfrm>
            <a:off x="7315200" y="2123183"/>
            <a:ext cx="2058502" cy="1323439"/>
          </a:xfrm>
          <a:prstGeom prst="rect">
            <a:avLst/>
          </a:prstGeom>
          <a:noFill/>
        </p:spPr>
        <p:txBody>
          <a:bodyPr wrap="square" rtlCol="0">
            <a:spAutoFit/>
          </a:bodyPr>
          <a:lstStyle/>
          <a:p>
            <a:pPr marL="457200" indent="-457200"/>
            <a:r>
              <a:rPr lang="da-DK" sz="1600" dirty="0" smtClean="0">
                <a:solidFill>
                  <a:srgbClr val="FFFFFF"/>
                </a:solidFill>
                <a:latin typeface="Museo Sans For Dell"/>
              </a:rPr>
              <a:t>No vendor lock-in</a:t>
            </a:r>
          </a:p>
          <a:p>
            <a:pPr marL="457200" indent="-457200"/>
            <a:r>
              <a:rPr lang="da-DK" sz="1600" dirty="0" smtClean="0">
                <a:solidFill>
                  <a:srgbClr val="FFFFFF"/>
                </a:solidFill>
                <a:latin typeface="Museo Sans For Dell"/>
              </a:rPr>
              <a:t>Quality</a:t>
            </a:r>
          </a:p>
          <a:p>
            <a:pPr marL="457200" indent="-457200"/>
            <a:r>
              <a:rPr lang="da-DK" sz="1600" dirty="0" smtClean="0">
                <a:solidFill>
                  <a:srgbClr val="FFFFFF"/>
                </a:solidFill>
                <a:latin typeface="Museo Sans For Dell"/>
              </a:rPr>
              <a:t>Redundancy</a:t>
            </a:r>
          </a:p>
          <a:p>
            <a:pPr marL="457200" indent="-457200"/>
            <a:endParaRPr lang="da-DK" sz="1600" dirty="0" smtClean="0">
              <a:solidFill>
                <a:srgbClr val="FFFFFF"/>
              </a:solidFill>
              <a:latin typeface="Museo Sans For Dell"/>
            </a:endParaRPr>
          </a:p>
          <a:p>
            <a:pPr marL="457200" indent="-457200"/>
            <a:endParaRPr lang="en-US" sz="1600" dirty="0" smtClean="0">
              <a:solidFill>
                <a:srgbClr val="FFFFFF"/>
              </a:solidFill>
              <a:latin typeface="Museo Sans For Dell"/>
            </a:endParaRPr>
          </a:p>
        </p:txBody>
      </p:sp>
      <p:sp>
        <p:nvSpPr>
          <p:cNvPr id="45" name="PPTShape_3"/>
          <p:cNvSpPr>
            <a:spLocks noChangeShapeType="1"/>
          </p:cNvSpPr>
          <p:nvPr/>
        </p:nvSpPr>
        <p:spPr bwMode="auto">
          <a:xfrm rot="10800000">
            <a:off x="7315200" y="3265305"/>
            <a:ext cx="1524000" cy="11295"/>
          </a:xfrm>
          <a:prstGeom prst="line">
            <a:avLst/>
          </a:prstGeom>
          <a:noFill/>
          <a:ln w="19050">
            <a:solidFill>
              <a:schemeClr val="tx2"/>
            </a:solidFill>
            <a:prstDash val="sysDot"/>
            <a:round/>
            <a:headEnd/>
            <a:tailEnd/>
          </a:ln>
          <a:effectLst/>
        </p:spPr>
        <p:txBody>
          <a:bodyPr/>
          <a:lstStyle/>
          <a:p>
            <a:pPr fontAlgn="auto">
              <a:spcBef>
                <a:spcPts val="0"/>
              </a:spcBef>
              <a:spcAft>
                <a:spcPts val="0"/>
              </a:spcAft>
              <a:defRPr/>
            </a:pPr>
            <a:endParaRPr lang="da-DK" kern="0">
              <a:ln w="76200">
                <a:solidFill>
                  <a:srgbClr val="444444"/>
                </a:solidFill>
              </a:ln>
              <a:solidFill>
                <a:sysClr val="windowText" lastClr="000000"/>
              </a:solidFill>
              <a:ea typeface="ＭＳ Ｐゴシック" pitchFamily="-65" charset="-128"/>
              <a:cs typeface="ＭＳ Ｐゴシック" pitchFamily="-65" charset="-128"/>
            </a:endParaRPr>
          </a:p>
        </p:txBody>
      </p:sp>
      <p:sp>
        <p:nvSpPr>
          <p:cNvPr id="46" name="TextBox 45"/>
          <p:cNvSpPr txBox="1"/>
          <p:nvPr/>
        </p:nvSpPr>
        <p:spPr>
          <a:xfrm>
            <a:off x="7314098" y="352961"/>
            <a:ext cx="2058502" cy="1323439"/>
          </a:xfrm>
          <a:prstGeom prst="rect">
            <a:avLst/>
          </a:prstGeom>
          <a:noFill/>
        </p:spPr>
        <p:txBody>
          <a:bodyPr wrap="square" rtlCol="0">
            <a:spAutoFit/>
          </a:bodyPr>
          <a:lstStyle/>
          <a:p>
            <a:pPr indent="-457200"/>
            <a:r>
              <a:rPr lang="en-US" sz="1600" dirty="0" smtClean="0">
                <a:solidFill>
                  <a:schemeClr val="tx2"/>
                </a:solidFill>
              </a:rPr>
              <a:t>Simple to deploy </a:t>
            </a:r>
          </a:p>
          <a:p>
            <a:pPr indent="-457200"/>
            <a:r>
              <a:rPr lang="en-US" sz="1600" dirty="0" smtClean="0">
                <a:solidFill>
                  <a:schemeClr val="tx2"/>
                </a:solidFill>
              </a:rPr>
              <a:t>&amp; manage</a:t>
            </a:r>
          </a:p>
          <a:p>
            <a:pPr indent="-457200"/>
            <a:r>
              <a:rPr lang="en-US" sz="1600" dirty="0" smtClean="0">
                <a:solidFill>
                  <a:schemeClr val="tx2"/>
                </a:solidFill>
              </a:rPr>
              <a:t>Supports standards</a:t>
            </a:r>
          </a:p>
          <a:p>
            <a:pPr marL="457200" indent="-457200"/>
            <a:endParaRPr lang="da-DK" sz="1600" dirty="0" smtClean="0">
              <a:solidFill>
                <a:srgbClr val="FFFFFF"/>
              </a:solidFill>
              <a:latin typeface="Museo Sans For Dell"/>
            </a:endParaRPr>
          </a:p>
          <a:p>
            <a:pPr marL="457200" indent="-457200"/>
            <a:endParaRPr lang="en-US" sz="1600" dirty="0" smtClean="0">
              <a:solidFill>
                <a:srgbClr val="FFFFFF"/>
              </a:solidFill>
              <a:latin typeface="Museo Sans For Dell"/>
            </a:endParaRPr>
          </a:p>
        </p:txBody>
      </p:sp>
      <p:sp>
        <p:nvSpPr>
          <p:cNvPr id="47" name="PPTShape_3"/>
          <p:cNvSpPr>
            <a:spLocks noChangeShapeType="1"/>
          </p:cNvSpPr>
          <p:nvPr/>
        </p:nvSpPr>
        <p:spPr bwMode="auto">
          <a:xfrm rot="10800000">
            <a:off x="7314098" y="1799883"/>
            <a:ext cx="1524000" cy="11295"/>
          </a:xfrm>
          <a:prstGeom prst="line">
            <a:avLst/>
          </a:prstGeom>
          <a:noFill/>
          <a:ln w="19050">
            <a:solidFill>
              <a:schemeClr val="tx2"/>
            </a:solidFill>
            <a:prstDash val="sysDot"/>
            <a:round/>
            <a:headEnd/>
            <a:tailEnd/>
          </a:ln>
          <a:effectLst/>
        </p:spPr>
        <p:txBody>
          <a:bodyPr/>
          <a:lstStyle/>
          <a:p>
            <a:pPr fontAlgn="auto">
              <a:spcBef>
                <a:spcPts val="0"/>
              </a:spcBef>
              <a:spcAft>
                <a:spcPts val="0"/>
              </a:spcAft>
              <a:defRPr/>
            </a:pPr>
            <a:endParaRPr lang="da-DK" kern="0">
              <a:ln w="76200">
                <a:solidFill>
                  <a:srgbClr val="444444"/>
                </a:solidFill>
              </a:ln>
              <a:solidFill>
                <a:sysClr val="windowText" lastClr="000000"/>
              </a:solidFill>
              <a:ea typeface="ＭＳ Ｐゴシック" pitchFamily="-65" charset="-128"/>
              <a:cs typeface="ＭＳ Ｐゴシック" pitchFamily="-65" charset="-128"/>
            </a:endParaRPr>
          </a:p>
        </p:txBody>
      </p:sp>
      <p:pic>
        <p:nvPicPr>
          <p:cNvPr id="22" name="Picture 21" descr="dell_gray_logo.png"/>
          <p:cNvPicPr>
            <a:picLocks noChangeAspect="1"/>
          </p:cNvPicPr>
          <p:nvPr>
            <p:custDataLst>
              <p:tags r:id="rId3"/>
            </p:custDataLst>
          </p:nvPr>
        </p:nvPicPr>
        <p:blipFill>
          <a:blip r:embed="rId7" cstate="screen"/>
          <a:stretch>
            <a:fillRect/>
          </a:stretch>
        </p:blipFill>
        <p:spPr>
          <a:xfrm>
            <a:off x="6665975" y="6248400"/>
            <a:ext cx="573025" cy="573025"/>
          </a:xfrm>
          <a:prstGeom prst="rect">
            <a:avLst/>
          </a:prstGeom>
        </p:spPr>
      </p:pic>
    </p:spTree>
    <p:custDataLst>
      <p:tags r:id="rId1"/>
    </p:custDataLst>
    <p:extLst>
      <p:ext uri="{BB962C8B-B14F-4D97-AF65-F5344CB8AC3E}">
        <p14:creationId xmlns:p14="http://schemas.microsoft.com/office/powerpoint/2010/main" val="57163826"/>
      </p:ext>
    </p:extLst>
  </p:cSld>
  <p:clrMapOvr>
    <a:masterClrMapping/>
  </p:clrMapOvr>
  <p:transition spd="med">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1000"/>
                                        <p:tgtEl>
                                          <p:spTgt spid="17"/>
                                        </p:tgtEl>
                                      </p:cBhvr>
                                    </p:animEffect>
                                    <p:anim calcmode="lin" valueType="num">
                                      <p:cBhvr>
                                        <p:cTn id="8" dur="1000" fill="hold"/>
                                        <p:tgtEl>
                                          <p:spTgt spid="17"/>
                                        </p:tgtEl>
                                        <p:attrNameLst>
                                          <p:attrName>ppt_x</p:attrName>
                                        </p:attrNameLst>
                                      </p:cBhvr>
                                      <p:tavLst>
                                        <p:tav tm="0">
                                          <p:val>
                                            <p:strVal val="#ppt_x"/>
                                          </p:val>
                                        </p:tav>
                                        <p:tav tm="100000">
                                          <p:val>
                                            <p:strVal val="#ppt_x"/>
                                          </p:val>
                                        </p:tav>
                                      </p:tavLst>
                                    </p:anim>
                                    <p:anim calcmode="lin" valueType="num">
                                      <p:cBhvr>
                                        <p:cTn id="9"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grpId="0" nodeType="clickEffect">
                                  <p:stCondLst>
                                    <p:cond delay="0"/>
                                  </p:stCondLst>
                                  <p:childTnLst>
                                    <p:set>
                                      <p:cBhvr>
                                        <p:cTn id="13" dur="1" fill="hold">
                                          <p:stCondLst>
                                            <p:cond delay="0"/>
                                          </p:stCondLst>
                                        </p:cTn>
                                        <p:tgtEl>
                                          <p:spTgt spid="39"/>
                                        </p:tgtEl>
                                        <p:attrNameLst>
                                          <p:attrName>style.visibility</p:attrName>
                                        </p:attrNameLst>
                                      </p:cBhvr>
                                      <p:to>
                                        <p:strVal val="visible"/>
                                      </p:to>
                                    </p:set>
                                    <p:animEffect transition="in" filter="fade">
                                      <p:cBhvr>
                                        <p:cTn id="14" dur="1000"/>
                                        <p:tgtEl>
                                          <p:spTgt spid="39"/>
                                        </p:tgtEl>
                                      </p:cBhvr>
                                    </p:animEffect>
                                    <p:anim calcmode="lin" valueType="num">
                                      <p:cBhvr>
                                        <p:cTn id="15" dur="1000" fill="hold"/>
                                        <p:tgtEl>
                                          <p:spTgt spid="39"/>
                                        </p:tgtEl>
                                        <p:attrNameLst>
                                          <p:attrName>ppt_x</p:attrName>
                                        </p:attrNameLst>
                                      </p:cBhvr>
                                      <p:tavLst>
                                        <p:tav tm="0">
                                          <p:val>
                                            <p:strVal val="#ppt_x"/>
                                          </p:val>
                                        </p:tav>
                                        <p:tav tm="100000">
                                          <p:val>
                                            <p:strVal val="#ppt_x"/>
                                          </p:val>
                                        </p:tav>
                                      </p:tavLst>
                                    </p:anim>
                                    <p:anim calcmode="lin" valueType="num">
                                      <p:cBhvr>
                                        <p:cTn id="16" dur="1000" fill="hold"/>
                                        <p:tgtEl>
                                          <p:spTgt spid="39"/>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7" presetClass="entr" presetSubtype="0" fill="hold" grpId="0" nodeType="clickEffect">
                                  <p:stCondLst>
                                    <p:cond delay="0"/>
                                  </p:stCondLst>
                                  <p:childTnLst>
                                    <p:set>
                                      <p:cBhvr>
                                        <p:cTn id="20" dur="1" fill="hold">
                                          <p:stCondLst>
                                            <p:cond delay="0"/>
                                          </p:stCondLst>
                                        </p:cTn>
                                        <p:tgtEl>
                                          <p:spTgt spid="40"/>
                                        </p:tgtEl>
                                        <p:attrNameLst>
                                          <p:attrName>style.visibility</p:attrName>
                                        </p:attrNameLst>
                                      </p:cBhvr>
                                      <p:to>
                                        <p:strVal val="visible"/>
                                      </p:to>
                                    </p:set>
                                    <p:animEffect transition="in" filter="fade">
                                      <p:cBhvr>
                                        <p:cTn id="21" dur="1000"/>
                                        <p:tgtEl>
                                          <p:spTgt spid="40"/>
                                        </p:tgtEl>
                                      </p:cBhvr>
                                    </p:animEffect>
                                    <p:anim calcmode="lin" valueType="num">
                                      <p:cBhvr>
                                        <p:cTn id="22" dur="1000" fill="hold"/>
                                        <p:tgtEl>
                                          <p:spTgt spid="40"/>
                                        </p:tgtEl>
                                        <p:attrNameLst>
                                          <p:attrName>ppt_x</p:attrName>
                                        </p:attrNameLst>
                                      </p:cBhvr>
                                      <p:tavLst>
                                        <p:tav tm="0">
                                          <p:val>
                                            <p:strVal val="#ppt_x"/>
                                          </p:val>
                                        </p:tav>
                                        <p:tav tm="100000">
                                          <p:val>
                                            <p:strVal val="#ppt_x"/>
                                          </p:val>
                                        </p:tav>
                                      </p:tavLst>
                                    </p:anim>
                                    <p:anim calcmode="lin" valueType="num">
                                      <p:cBhvr>
                                        <p:cTn id="23" dur="1000" fill="hold"/>
                                        <p:tgtEl>
                                          <p:spTgt spid="40"/>
                                        </p:tgtEl>
                                        <p:attrNameLst>
                                          <p:attrName>ppt_y</p:attrName>
                                        </p:attrNameLst>
                                      </p:cBhvr>
                                      <p:tavLst>
                                        <p:tav tm="0">
                                          <p:val>
                                            <p:strVal val="#ppt_y-.1"/>
                                          </p:val>
                                        </p:tav>
                                        <p:tav tm="100000">
                                          <p:val>
                                            <p:strVal val="#ppt_y"/>
                                          </p:val>
                                        </p:tav>
                                      </p:tavLst>
                                    </p:anim>
                                  </p:childTnLst>
                                </p:cTn>
                              </p:par>
                              <p:par>
                                <p:cTn id="24" presetID="47" presetClass="entr" presetSubtype="0" fill="hold" grpId="0" nodeType="withEffect">
                                  <p:stCondLst>
                                    <p:cond delay="0"/>
                                  </p:stCondLst>
                                  <p:childTnLst>
                                    <p:set>
                                      <p:cBhvr>
                                        <p:cTn id="25" dur="1" fill="hold">
                                          <p:stCondLst>
                                            <p:cond delay="0"/>
                                          </p:stCondLst>
                                        </p:cTn>
                                        <p:tgtEl>
                                          <p:spTgt spid="41"/>
                                        </p:tgtEl>
                                        <p:attrNameLst>
                                          <p:attrName>style.visibility</p:attrName>
                                        </p:attrNameLst>
                                      </p:cBhvr>
                                      <p:to>
                                        <p:strVal val="visible"/>
                                      </p:to>
                                    </p:set>
                                    <p:animEffect transition="in" filter="fade">
                                      <p:cBhvr>
                                        <p:cTn id="26" dur="1000"/>
                                        <p:tgtEl>
                                          <p:spTgt spid="41"/>
                                        </p:tgtEl>
                                      </p:cBhvr>
                                    </p:animEffect>
                                    <p:anim calcmode="lin" valueType="num">
                                      <p:cBhvr>
                                        <p:cTn id="27" dur="1000" fill="hold"/>
                                        <p:tgtEl>
                                          <p:spTgt spid="41"/>
                                        </p:tgtEl>
                                        <p:attrNameLst>
                                          <p:attrName>ppt_x</p:attrName>
                                        </p:attrNameLst>
                                      </p:cBhvr>
                                      <p:tavLst>
                                        <p:tav tm="0">
                                          <p:val>
                                            <p:strVal val="#ppt_x"/>
                                          </p:val>
                                        </p:tav>
                                        <p:tav tm="100000">
                                          <p:val>
                                            <p:strVal val="#ppt_x"/>
                                          </p:val>
                                        </p:tav>
                                      </p:tavLst>
                                    </p:anim>
                                    <p:anim calcmode="lin" valueType="num">
                                      <p:cBhvr>
                                        <p:cTn id="28" dur="1000" fill="hold"/>
                                        <p:tgtEl>
                                          <p:spTgt spid="41"/>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7" presetClass="entr" presetSubtype="0" fill="hold" grpId="0" nodeType="clickEffect">
                                  <p:stCondLst>
                                    <p:cond delay="0"/>
                                  </p:stCondLst>
                                  <p:childTnLst>
                                    <p:set>
                                      <p:cBhvr>
                                        <p:cTn id="32" dur="1" fill="hold">
                                          <p:stCondLst>
                                            <p:cond delay="0"/>
                                          </p:stCondLst>
                                        </p:cTn>
                                        <p:tgtEl>
                                          <p:spTgt spid="42"/>
                                        </p:tgtEl>
                                        <p:attrNameLst>
                                          <p:attrName>style.visibility</p:attrName>
                                        </p:attrNameLst>
                                      </p:cBhvr>
                                      <p:to>
                                        <p:strVal val="visible"/>
                                      </p:to>
                                    </p:set>
                                    <p:animEffect transition="in" filter="fade">
                                      <p:cBhvr>
                                        <p:cTn id="33" dur="1000"/>
                                        <p:tgtEl>
                                          <p:spTgt spid="42"/>
                                        </p:tgtEl>
                                      </p:cBhvr>
                                    </p:animEffect>
                                    <p:anim calcmode="lin" valueType="num">
                                      <p:cBhvr>
                                        <p:cTn id="34" dur="1000" fill="hold"/>
                                        <p:tgtEl>
                                          <p:spTgt spid="42"/>
                                        </p:tgtEl>
                                        <p:attrNameLst>
                                          <p:attrName>ppt_x</p:attrName>
                                        </p:attrNameLst>
                                      </p:cBhvr>
                                      <p:tavLst>
                                        <p:tav tm="0">
                                          <p:val>
                                            <p:strVal val="#ppt_x"/>
                                          </p:val>
                                        </p:tav>
                                        <p:tav tm="100000">
                                          <p:val>
                                            <p:strVal val="#ppt_x"/>
                                          </p:val>
                                        </p:tav>
                                      </p:tavLst>
                                    </p:anim>
                                    <p:anim calcmode="lin" valueType="num">
                                      <p:cBhvr>
                                        <p:cTn id="35" dur="1000" fill="hold"/>
                                        <p:tgtEl>
                                          <p:spTgt spid="42"/>
                                        </p:tgtEl>
                                        <p:attrNameLst>
                                          <p:attrName>ppt_y</p:attrName>
                                        </p:attrNameLst>
                                      </p:cBhvr>
                                      <p:tavLst>
                                        <p:tav tm="0">
                                          <p:val>
                                            <p:strVal val="#ppt_y-.1"/>
                                          </p:val>
                                        </p:tav>
                                        <p:tav tm="100000">
                                          <p:val>
                                            <p:strVal val="#ppt_y"/>
                                          </p:val>
                                        </p:tav>
                                      </p:tavLst>
                                    </p:anim>
                                  </p:childTnLst>
                                </p:cTn>
                              </p:par>
                              <p:par>
                                <p:cTn id="36" presetID="47" presetClass="entr" presetSubtype="0" fill="hold" grpId="0" nodeType="withEffect">
                                  <p:stCondLst>
                                    <p:cond delay="0"/>
                                  </p:stCondLst>
                                  <p:childTnLst>
                                    <p:set>
                                      <p:cBhvr>
                                        <p:cTn id="37" dur="1" fill="hold">
                                          <p:stCondLst>
                                            <p:cond delay="0"/>
                                          </p:stCondLst>
                                        </p:cTn>
                                        <p:tgtEl>
                                          <p:spTgt spid="43"/>
                                        </p:tgtEl>
                                        <p:attrNameLst>
                                          <p:attrName>style.visibility</p:attrName>
                                        </p:attrNameLst>
                                      </p:cBhvr>
                                      <p:to>
                                        <p:strVal val="visible"/>
                                      </p:to>
                                    </p:set>
                                    <p:animEffect transition="in" filter="fade">
                                      <p:cBhvr>
                                        <p:cTn id="38" dur="1000"/>
                                        <p:tgtEl>
                                          <p:spTgt spid="43"/>
                                        </p:tgtEl>
                                      </p:cBhvr>
                                    </p:animEffect>
                                    <p:anim calcmode="lin" valueType="num">
                                      <p:cBhvr>
                                        <p:cTn id="39" dur="1000" fill="hold"/>
                                        <p:tgtEl>
                                          <p:spTgt spid="43"/>
                                        </p:tgtEl>
                                        <p:attrNameLst>
                                          <p:attrName>ppt_x</p:attrName>
                                        </p:attrNameLst>
                                      </p:cBhvr>
                                      <p:tavLst>
                                        <p:tav tm="0">
                                          <p:val>
                                            <p:strVal val="#ppt_x"/>
                                          </p:val>
                                        </p:tav>
                                        <p:tav tm="100000">
                                          <p:val>
                                            <p:strVal val="#ppt_x"/>
                                          </p:val>
                                        </p:tav>
                                      </p:tavLst>
                                    </p:anim>
                                    <p:anim calcmode="lin" valueType="num">
                                      <p:cBhvr>
                                        <p:cTn id="40" dur="1000" fill="hold"/>
                                        <p:tgtEl>
                                          <p:spTgt spid="43"/>
                                        </p:tgtEl>
                                        <p:attrNameLst>
                                          <p:attrName>ppt_y</p:attrName>
                                        </p:attrNameLst>
                                      </p:cBhvr>
                                      <p:tavLst>
                                        <p:tav tm="0">
                                          <p:val>
                                            <p:strVal val="#ppt_y-.1"/>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47" presetClass="entr" presetSubtype="0" fill="hold" grpId="0" nodeType="clickEffect">
                                  <p:stCondLst>
                                    <p:cond delay="0"/>
                                  </p:stCondLst>
                                  <p:childTnLst>
                                    <p:set>
                                      <p:cBhvr>
                                        <p:cTn id="44" dur="1" fill="hold">
                                          <p:stCondLst>
                                            <p:cond delay="0"/>
                                          </p:stCondLst>
                                        </p:cTn>
                                        <p:tgtEl>
                                          <p:spTgt spid="44"/>
                                        </p:tgtEl>
                                        <p:attrNameLst>
                                          <p:attrName>style.visibility</p:attrName>
                                        </p:attrNameLst>
                                      </p:cBhvr>
                                      <p:to>
                                        <p:strVal val="visible"/>
                                      </p:to>
                                    </p:set>
                                    <p:animEffect transition="in" filter="fade">
                                      <p:cBhvr>
                                        <p:cTn id="45" dur="1000"/>
                                        <p:tgtEl>
                                          <p:spTgt spid="44"/>
                                        </p:tgtEl>
                                      </p:cBhvr>
                                    </p:animEffect>
                                    <p:anim calcmode="lin" valueType="num">
                                      <p:cBhvr>
                                        <p:cTn id="46" dur="1000" fill="hold"/>
                                        <p:tgtEl>
                                          <p:spTgt spid="44"/>
                                        </p:tgtEl>
                                        <p:attrNameLst>
                                          <p:attrName>ppt_x</p:attrName>
                                        </p:attrNameLst>
                                      </p:cBhvr>
                                      <p:tavLst>
                                        <p:tav tm="0">
                                          <p:val>
                                            <p:strVal val="#ppt_x"/>
                                          </p:val>
                                        </p:tav>
                                        <p:tav tm="100000">
                                          <p:val>
                                            <p:strVal val="#ppt_x"/>
                                          </p:val>
                                        </p:tav>
                                      </p:tavLst>
                                    </p:anim>
                                    <p:anim calcmode="lin" valueType="num">
                                      <p:cBhvr>
                                        <p:cTn id="47" dur="1000" fill="hold"/>
                                        <p:tgtEl>
                                          <p:spTgt spid="44"/>
                                        </p:tgtEl>
                                        <p:attrNameLst>
                                          <p:attrName>ppt_y</p:attrName>
                                        </p:attrNameLst>
                                      </p:cBhvr>
                                      <p:tavLst>
                                        <p:tav tm="0">
                                          <p:val>
                                            <p:strVal val="#ppt_y-.1"/>
                                          </p:val>
                                        </p:tav>
                                        <p:tav tm="100000">
                                          <p:val>
                                            <p:strVal val="#ppt_y"/>
                                          </p:val>
                                        </p:tav>
                                      </p:tavLst>
                                    </p:anim>
                                  </p:childTnLst>
                                </p:cTn>
                              </p:par>
                              <p:par>
                                <p:cTn id="48" presetID="47" presetClass="entr" presetSubtype="0" fill="hold" grpId="0" nodeType="withEffect">
                                  <p:stCondLst>
                                    <p:cond delay="0"/>
                                  </p:stCondLst>
                                  <p:childTnLst>
                                    <p:set>
                                      <p:cBhvr>
                                        <p:cTn id="49" dur="1" fill="hold">
                                          <p:stCondLst>
                                            <p:cond delay="0"/>
                                          </p:stCondLst>
                                        </p:cTn>
                                        <p:tgtEl>
                                          <p:spTgt spid="45"/>
                                        </p:tgtEl>
                                        <p:attrNameLst>
                                          <p:attrName>style.visibility</p:attrName>
                                        </p:attrNameLst>
                                      </p:cBhvr>
                                      <p:to>
                                        <p:strVal val="visible"/>
                                      </p:to>
                                    </p:set>
                                    <p:animEffect transition="in" filter="fade">
                                      <p:cBhvr>
                                        <p:cTn id="50" dur="1000"/>
                                        <p:tgtEl>
                                          <p:spTgt spid="45"/>
                                        </p:tgtEl>
                                      </p:cBhvr>
                                    </p:animEffect>
                                    <p:anim calcmode="lin" valueType="num">
                                      <p:cBhvr>
                                        <p:cTn id="51" dur="1000" fill="hold"/>
                                        <p:tgtEl>
                                          <p:spTgt spid="45"/>
                                        </p:tgtEl>
                                        <p:attrNameLst>
                                          <p:attrName>ppt_x</p:attrName>
                                        </p:attrNameLst>
                                      </p:cBhvr>
                                      <p:tavLst>
                                        <p:tav tm="0">
                                          <p:val>
                                            <p:strVal val="#ppt_x"/>
                                          </p:val>
                                        </p:tav>
                                        <p:tav tm="100000">
                                          <p:val>
                                            <p:strVal val="#ppt_x"/>
                                          </p:val>
                                        </p:tav>
                                      </p:tavLst>
                                    </p:anim>
                                    <p:anim calcmode="lin" valueType="num">
                                      <p:cBhvr>
                                        <p:cTn id="52" dur="1000" fill="hold"/>
                                        <p:tgtEl>
                                          <p:spTgt spid="45"/>
                                        </p:tgtEl>
                                        <p:attrNameLst>
                                          <p:attrName>ppt_y</p:attrName>
                                        </p:attrNameLst>
                                      </p:cBhvr>
                                      <p:tavLst>
                                        <p:tav tm="0">
                                          <p:val>
                                            <p:strVal val="#ppt_y-.1"/>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47" presetClass="entr" presetSubtype="0" fill="hold" grpId="0" nodeType="clickEffect">
                                  <p:stCondLst>
                                    <p:cond delay="0"/>
                                  </p:stCondLst>
                                  <p:childTnLst>
                                    <p:set>
                                      <p:cBhvr>
                                        <p:cTn id="56" dur="1" fill="hold">
                                          <p:stCondLst>
                                            <p:cond delay="0"/>
                                          </p:stCondLst>
                                        </p:cTn>
                                        <p:tgtEl>
                                          <p:spTgt spid="46"/>
                                        </p:tgtEl>
                                        <p:attrNameLst>
                                          <p:attrName>style.visibility</p:attrName>
                                        </p:attrNameLst>
                                      </p:cBhvr>
                                      <p:to>
                                        <p:strVal val="visible"/>
                                      </p:to>
                                    </p:set>
                                    <p:animEffect transition="in" filter="fade">
                                      <p:cBhvr>
                                        <p:cTn id="57" dur="1000"/>
                                        <p:tgtEl>
                                          <p:spTgt spid="46"/>
                                        </p:tgtEl>
                                      </p:cBhvr>
                                    </p:animEffect>
                                    <p:anim calcmode="lin" valueType="num">
                                      <p:cBhvr>
                                        <p:cTn id="58" dur="1000" fill="hold"/>
                                        <p:tgtEl>
                                          <p:spTgt spid="46"/>
                                        </p:tgtEl>
                                        <p:attrNameLst>
                                          <p:attrName>ppt_x</p:attrName>
                                        </p:attrNameLst>
                                      </p:cBhvr>
                                      <p:tavLst>
                                        <p:tav tm="0">
                                          <p:val>
                                            <p:strVal val="#ppt_x"/>
                                          </p:val>
                                        </p:tav>
                                        <p:tav tm="100000">
                                          <p:val>
                                            <p:strVal val="#ppt_x"/>
                                          </p:val>
                                        </p:tav>
                                      </p:tavLst>
                                    </p:anim>
                                    <p:anim calcmode="lin" valueType="num">
                                      <p:cBhvr>
                                        <p:cTn id="59" dur="1000" fill="hold"/>
                                        <p:tgtEl>
                                          <p:spTgt spid="46"/>
                                        </p:tgtEl>
                                        <p:attrNameLst>
                                          <p:attrName>ppt_y</p:attrName>
                                        </p:attrNameLst>
                                      </p:cBhvr>
                                      <p:tavLst>
                                        <p:tav tm="0">
                                          <p:val>
                                            <p:strVal val="#ppt_y-.1"/>
                                          </p:val>
                                        </p:tav>
                                        <p:tav tm="100000">
                                          <p:val>
                                            <p:strVal val="#ppt_y"/>
                                          </p:val>
                                        </p:tav>
                                      </p:tavLst>
                                    </p:anim>
                                  </p:childTnLst>
                                </p:cTn>
                              </p:par>
                              <p:par>
                                <p:cTn id="60" presetID="47" presetClass="entr" presetSubtype="0" fill="hold" grpId="0" nodeType="withEffect">
                                  <p:stCondLst>
                                    <p:cond delay="0"/>
                                  </p:stCondLst>
                                  <p:childTnLst>
                                    <p:set>
                                      <p:cBhvr>
                                        <p:cTn id="61" dur="1" fill="hold">
                                          <p:stCondLst>
                                            <p:cond delay="0"/>
                                          </p:stCondLst>
                                        </p:cTn>
                                        <p:tgtEl>
                                          <p:spTgt spid="47"/>
                                        </p:tgtEl>
                                        <p:attrNameLst>
                                          <p:attrName>style.visibility</p:attrName>
                                        </p:attrNameLst>
                                      </p:cBhvr>
                                      <p:to>
                                        <p:strVal val="visible"/>
                                      </p:to>
                                    </p:set>
                                    <p:animEffect transition="in" filter="fade">
                                      <p:cBhvr>
                                        <p:cTn id="62" dur="1000"/>
                                        <p:tgtEl>
                                          <p:spTgt spid="47"/>
                                        </p:tgtEl>
                                      </p:cBhvr>
                                    </p:animEffect>
                                    <p:anim calcmode="lin" valueType="num">
                                      <p:cBhvr>
                                        <p:cTn id="63" dur="1000" fill="hold"/>
                                        <p:tgtEl>
                                          <p:spTgt spid="47"/>
                                        </p:tgtEl>
                                        <p:attrNameLst>
                                          <p:attrName>ppt_x</p:attrName>
                                        </p:attrNameLst>
                                      </p:cBhvr>
                                      <p:tavLst>
                                        <p:tav tm="0">
                                          <p:val>
                                            <p:strVal val="#ppt_x"/>
                                          </p:val>
                                        </p:tav>
                                        <p:tav tm="100000">
                                          <p:val>
                                            <p:strVal val="#ppt_x"/>
                                          </p:val>
                                        </p:tav>
                                      </p:tavLst>
                                    </p:anim>
                                    <p:anim calcmode="lin" valueType="num">
                                      <p:cBhvr>
                                        <p:cTn id="64" dur="1000" fill="hold"/>
                                        <p:tgtEl>
                                          <p:spTgt spid="4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39" grpId="0"/>
      <p:bldP spid="40" grpId="0"/>
      <p:bldP spid="41" grpId="0" animBg="1"/>
      <p:bldP spid="42" grpId="0"/>
      <p:bldP spid="43" grpId="0" animBg="1"/>
      <p:bldP spid="44" grpId="0"/>
      <p:bldP spid="45" grpId="0" animBg="1"/>
      <p:bldP spid="46" grpId="0"/>
      <p:bldP spid="47"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Title 1"/>
          <p:cNvSpPr>
            <a:spLocks noGrp="1"/>
          </p:cNvSpPr>
          <p:nvPr>
            <p:ph type="title"/>
          </p:nvPr>
        </p:nvSpPr>
        <p:spPr bwMode="gray">
          <a:xfrm>
            <a:off x="381000" y="381000"/>
            <a:ext cx="8248650" cy="602038"/>
          </a:xfrm>
        </p:spPr>
        <p:txBody>
          <a:bodyPr anchor="ctr"/>
          <a:lstStyle/>
          <a:p>
            <a:r>
              <a:rPr lang="en-US" dirty="0" smtClean="0"/>
              <a:t>Dell Networking portfolio </a:t>
            </a:r>
            <a:r>
              <a:rPr lang="en-US" dirty="0"/>
              <a:t>p</a:t>
            </a:r>
            <a:r>
              <a:rPr lang="en-US" dirty="0" smtClean="0"/>
              <a:t>ositioning</a:t>
            </a:r>
          </a:p>
        </p:txBody>
      </p:sp>
      <p:sp>
        <p:nvSpPr>
          <p:cNvPr id="27658" name="Slide Number Placeholder 5"/>
          <p:cNvSpPr>
            <a:spLocks noGrp="1"/>
          </p:cNvSpPr>
          <p:nvPr>
            <p:ph type="sldNum" sz="quarter" idx="4294967295"/>
          </p:nvPr>
        </p:nvSpPr>
        <p:spPr bwMode="gray">
          <a:xfrm>
            <a:off x="464108" y="6438670"/>
            <a:ext cx="260349" cy="152399"/>
          </a:xfrm>
          <a:prstGeom prst="rect">
            <a:avLst/>
          </a:prstGeom>
          <a:noFill/>
          <a:ln>
            <a:miter lim="800000"/>
            <a:headEnd/>
            <a:tailEnd/>
          </a:ln>
        </p:spPr>
        <p:txBody>
          <a:bodyPr wrap="square" numCol="1" anchorCtr="0" compatLnSpc="1">
            <a:prstTxWarp prst="textNoShape">
              <a:avLst/>
            </a:prstTxWarp>
          </a:bodyPr>
          <a:lstStyle/>
          <a:p>
            <a:fld id="{BB23F01E-F9DC-4A48-B136-B949467F4885}" type="slidenum">
              <a:rPr lang="en-US">
                <a:solidFill>
                  <a:srgbClr val="666666"/>
                </a:solidFill>
                <a:latin typeface="Museo Sans For Dell"/>
                <a:ea typeface="ＭＳ Ｐゴシック" pitchFamily="-123" charset="-128"/>
                <a:cs typeface="ＭＳ Ｐゴシック" pitchFamily="-123" charset="-128"/>
              </a:rPr>
              <a:pPr/>
              <a:t>13</a:t>
            </a:fld>
            <a:endParaRPr lang="en-US">
              <a:solidFill>
                <a:srgbClr val="666666"/>
              </a:solidFill>
              <a:latin typeface="Museo Sans For Dell"/>
              <a:ea typeface="ＭＳ Ｐゴシック" pitchFamily="-123" charset="-128"/>
              <a:cs typeface="ＭＳ Ｐゴシック" pitchFamily="-123" charset="-128"/>
            </a:endParaRPr>
          </a:p>
        </p:txBody>
      </p:sp>
      <p:grpSp>
        <p:nvGrpSpPr>
          <p:cNvPr id="25" name="Group 24"/>
          <p:cNvGrpSpPr/>
          <p:nvPr/>
        </p:nvGrpSpPr>
        <p:grpSpPr>
          <a:xfrm>
            <a:off x="1219200" y="1295400"/>
            <a:ext cx="6737350" cy="3973512"/>
            <a:chOff x="381000" y="827088"/>
            <a:chExt cx="6737350" cy="3973512"/>
          </a:xfrm>
        </p:grpSpPr>
        <p:grpSp>
          <p:nvGrpSpPr>
            <p:cNvPr id="21" name="Group 20"/>
            <p:cNvGrpSpPr/>
            <p:nvPr/>
          </p:nvGrpSpPr>
          <p:grpSpPr>
            <a:xfrm>
              <a:off x="381000" y="827088"/>
              <a:ext cx="6737350" cy="3973512"/>
              <a:chOff x="381000" y="979488"/>
              <a:chExt cx="6737350" cy="3973512"/>
            </a:xfrm>
          </p:grpSpPr>
          <p:sp>
            <p:nvSpPr>
              <p:cNvPr id="42" name="Rounded Rectangle 41"/>
              <p:cNvSpPr/>
              <p:nvPr/>
            </p:nvSpPr>
            <p:spPr bwMode="gray">
              <a:xfrm>
                <a:off x="381000" y="979488"/>
                <a:ext cx="6737350" cy="3973512"/>
              </a:xfrm>
              <a:prstGeom prst="roundRect">
                <a:avLst>
                  <a:gd name="adj" fmla="val 1942"/>
                </a:avLst>
              </a:prstGeom>
              <a:solidFill>
                <a:schemeClr val="tx1">
                  <a:lumMod val="20000"/>
                  <a:lumOff val="80000"/>
                </a:schemeClr>
              </a:solidFill>
              <a:effectLst/>
            </p:spPr>
            <p:txBody>
              <a:bodyPr>
                <a:normAutofit/>
              </a:bodyPr>
              <a:lstStyle/>
              <a:p>
                <a:pPr algn="ctr">
                  <a:lnSpc>
                    <a:spcPct val="90000"/>
                  </a:lnSpc>
                  <a:spcBef>
                    <a:spcPts val="100"/>
                  </a:spcBef>
                  <a:spcAft>
                    <a:spcPts val="100"/>
                  </a:spcAft>
                  <a:defRPr/>
                </a:pPr>
                <a:endParaRPr lang="en-US" sz="2000" dirty="0">
                  <a:solidFill>
                    <a:srgbClr val="FFFFFF"/>
                  </a:solidFill>
                  <a:latin typeface="Museo Sans For Dell"/>
                </a:endParaRPr>
              </a:p>
            </p:txBody>
          </p:sp>
          <p:sp>
            <p:nvSpPr>
              <p:cNvPr id="65" name="Oval 64"/>
              <p:cNvSpPr/>
              <p:nvPr/>
            </p:nvSpPr>
            <p:spPr bwMode="gray">
              <a:xfrm>
                <a:off x="2725738" y="1167867"/>
                <a:ext cx="4259846" cy="3270000"/>
              </a:xfrm>
              <a:prstGeom prst="ellipse">
                <a:avLst/>
              </a:prstGeom>
              <a:solidFill>
                <a:schemeClr val="accent3"/>
              </a:solidFill>
              <a:ln>
                <a:noFill/>
              </a:ln>
              <a:effectLst>
                <a:outerShdw blurRad="76200" dist="38100" dir="2700000" algn="tl"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73152" rIns="0" bIns="0" anchor="ctr"/>
              <a:lstStyle/>
              <a:p>
                <a:pPr algn="ctr">
                  <a:lnSpc>
                    <a:spcPct val="85000"/>
                  </a:lnSpc>
                  <a:defRPr/>
                </a:pPr>
                <a:r>
                  <a:rPr lang="en-US" sz="1400" b="1" dirty="0" smtClean="0">
                    <a:solidFill>
                      <a:srgbClr val="FFFFFF"/>
                    </a:solidFill>
                    <a:latin typeface="Museo For Dell" pitchFamily="2" charset="0"/>
                    <a:cs typeface="Museo For Dell 700"/>
                  </a:rPr>
                  <a:t>Force10</a:t>
                </a:r>
                <a:endParaRPr lang="en-US" sz="1400" b="1" dirty="0">
                  <a:solidFill>
                    <a:srgbClr val="FFFFFF"/>
                  </a:solidFill>
                  <a:latin typeface="Museo For Dell" pitchFamily="2" charset="0"/>
                  <a:cs typeface="Museo For Dell 700"/>
                </a:endParaRPr>
              </a:p>
            </p:txBody>
          </p:sp>
          <p:sp>
            <p:nvSpPr>
              <p:cNvPr id="27655" name="Oval 42"/>
              <p:cNvSpPr>
                <a:spLocks noChangeArrowheads="1"/>
              </p:cNvSpPr>
              <p:nvPr/>
            </p:nvSpPr>
            <p:spPr bwMode="gray">
              <a:xfrm>
                <a:off x="1779587" y="2858538"/>
                <a:ext cx="2097731" cy="1675363"/>
              </a:xfrm>
              <a:prstGeom prst="ellipse">
                <a:avLst/>
              </a:prstGeom>
              <a:solidFill>
                <a:schemeClr val="accent2">
                  <a:alpha val="69803"/>
                </a:schemeClr>
              </a:solidFill>
              <a:ln w="9525">
                <a:noFill/>
                <a:round/>
                <a:headEnd/>
                <a:tailEnd/>
              </a:ln>
            </p:spPr>
            <p:txBody>
              <a:bodyPr anchor="ctr">
                <a:prstTxWarp prst="textNoShape">
                  <a:avLst/>
                </a:prstTxWarp>
              </a:bodyPr>
              <a:lstStyle/>
              <a:p>
                <a:pPr algn="ctr">
                  <a:lnSpc>
                    <a:spcPct val="90000"/>
                  </a:lnSpc>
                  <a:spcBef>
                    <a:spcPts val="100"/>
                  </a:spcBef>
                  <a:spcAft>
                    <a:spcPts val="100"/>
                  </a:spcAft>
                </a:pPr>
                <a:endParaRPr lang="en-US" sz="1400" b="1" dirty="0">
                  <a:solidFill>
                    <a:srgbClr val="FFFFFF"/>
                  </a:solidFill>
                  <a:latin typeface="Museo Sans For Dell"/>
                </a:endParaRPr>
              </a:p>
            </p:txBody>
          </p:sp>
          <p:sp>
            <p:nvSpPr>
              <p:cNvPr id="4" name="Rounded Rectangle 3"/>
              <p:cNvSpPr/>
              <p:nvPr/>
            </p:nvSpPr>
            <p:spPr>
              <a:xfrm>
                <a:off x="428625" y="1087587"/>
                <a:ext cx="1350962" cy="490538"/>
              </a:xfrm>
              <a:prstGeom prst="roundRect">
                <a:avLst/>
              </a:prstGeom>
              <a:solidFill>
                <a:schemeClr val="bg1"/>
              </a:solidFill>
              <a:effectLst/>
            </p:spPr>
            <p:txBody>
              <a:bodyPr anchor="ctr">
                <a:normAutofit fontScale="85000" lnSpcReduction="10000"/>
              </a:bodyPr>
              <a:lstStyle/>
              <a:p>
                <a:pPr algn="ctr">
                  <a:lnSpc>
                    <a:spcPct val="90000"/>
                  </a:lnSpc>
                  <a:spcBef>
                    <a:spcPts val="100"/>
                  </a:spcBef>
                  <a:spcAft>
                    <a:spcPts val="100"/>
                  </a:spcAft>
                  <a:defRPr/>
                </a:pPr>
                <a:r>
                  <a:rPr lang="en-US" sz="1400" b="1" dirty="0" smtClean="0">
                    <a:solidFill>
                      <a:srgbClr val="FFFFFF"/>
                    </a:solidFill>
                    <a:latin typeface="Museo For Dell" pitchFamily="2" charset="0"/>
                    <a:cs typeface="Museo For Dell 700"/>
                  </a:rPr>
                  <a:t>Switching Capacity/Ports</a:t>
                </a:r>
                <a:endParaRPr lang="en-US" sz="1400" b="1" dirty="0">
                  <a:solidFill>
                    <a:srgbClr val="FFFFFF"/>
                  </a:solidFill>
                  <a:latin typeface="Museo For Dell" pitchFamily="2" charset="0"/>
                  <a:cs typeface="Museo For Dell 700"/>
                </a:endParaRPr>
              </a:p>
            </p:txBody>
          </p:sp>
          <p:sp>
            <p:nvSpPr>
              <p:cNvPr id="34" name="Left-Right Arrow 33"/>
              <p:cNvSpPr/>
              <p:nvPr/>
            </p:nvSpPr>
            <p:spPr>
              <a:xfrm>
                <a:off x="1752600" y="4419600"/>
                <a:ext cx="5119687" cy="495300"/>
              </a:xfrm>
              <a:prstGeom prst="leftRightArrow">
                <a:avLst/>
              </a:prstGeom>
              <a:ln>
                <a:noFill/>
              </a:ln>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a:defRPr/>
                </a:pPr>
                <a:r>
                  <a:rPr lang="en-US" sz="1400" b="1" dirty="0" err="1" smtClean="0">
                    <a:solidFill>
                      <a:srgbClr val="FFFFFF"/>
                    </a:solidFill>
                  </a:rPr>
                  <a:t>DataCenter</a:t>
                </a:r>
                <a:r>
                  <a:rPr lang="en-US" sz="1400" b="1" dirty="0" smtClean="0">
                    <a:solidFill>
                      <a:srgbClr val="FFFFFF"/>
                    </a:solidFill>
                  </a:rPr>
                  <a:t> Size/Growth Potential</a:t>
                </a:r>
                <a:endParaRPr lang="en-US" sz="1600" b="1" dirty="0">
                  <a:solidFill>
                    <a:srgbClr val="FFFFFF"/>
                  </a:solidFill>
                </a:endParaRPr>
              </a:p>
            </p:txBody>
          </p:sp>
          <p:sp>
            <p:nvSpPr>
              <p:cNvPr id="35" name="TextBox 34"/>
              <p:cNvSpPr txBox="1"/>
              <p:nvPr/>
            </p:nvSpPr>
            <p:spPr>
              <a:xfrm>
                <a:off x="428624" y="1690577"/>
                <a:ext cx="1442756" cy="557076"/>
              </a:xfrm>
              <a:prstGeom prst="rect">
                <a:avLst/>
              </a:prstGeom>
              <a:noFill/>
            </p:spPr>
            <p:txBody>
              <a:bodyPr wrap="square" rtlCol="0">
                <a:spAutoFit/>
              </a:bodyPr>
              <a:lstStyle/>
              <a:p>
                <a:pPr>
                  <a:lnSpc>
                    <a:spcPct val="90000"/>
                  </a:lnSpc>
                  <a:spcBef>
                    <a:spcPts val="600"/>
                  </a:spcBef>
                  <a:spcAft>
                    <a:spcPts val="0"/>
                  </a:spcAft>
                  <a:buClr>
                    <a:srgbClr val="0085C3"/>
                  </a:buClr>
                </a:pPr>
                <a:r>
                  <a:rPr lang="en-US" sz="1400" b="1" dirty="0" smtClean="0">
                    <a:solidFill>
                      <a:srgbClr val="444444"/>
                    </a:solidFill>
                    <a:latin typeface="Museo Sans For Dell"/>
                  </a:rPr>
                  <a:t>High Capacity</a:t>
                </a:r>
              </a:p>
              <a:p>
                <a:pPr>
                  <a:lnSpc>
                    <a:spcPct val="90000"/>
                  </a:lnSpc>
                  <a:spcBef>
                    <a:spcPts val="600"/>
                  </a:spcBef>
                  <a:spcAft>
                    <a:spcPts val="0"/>
                  </a:spcAft>
                  <a:buClr>
                    <a:srgbClr val="0085C3"/>
                  </a:buClr>
                </a:pPr>
                <a:r>
                  <a:rPr lang="en-US" sz="1400" b="1" dirty="0" smtClean="0">
                    <a:solidFill>
                      <a:srgbClr val="444444"/>
                    </a:solidFill>
                    <a:latin typeface="Museo Sans For Dell"/>
                  </a:rPr>
                  <a:t>1000’s of Ports</a:t>
                </a:r>
              </a:p>
            </p:txBody>
          </p:sp>
          <p:sp>
            <p:nvSpPr>
              <p:cNvPr id="36" name="TextBox 35"/>
              <p:cNvSpPr txBox="1"/>
              <p:nvPr/>
            </p:nvSpPr>
            <p:spPr>
              <a:xfrm>
                <a:off x="428625" y="2552379"/>
                <a:ext cx="1442755" cy="834074"/>
              </a:xfrm>
              <a:prstGeom prst="rect">
                <a:avLst/>
              </a:prstGeom>
              <a:noFill/>
            </p:spPr>
            <p:txBody>
              <a:bodyPr wrap="square" rtlCol="0">
                <a:spAutoFit/>
              </a:bodyPr>
              <a:lstStyle/>
              <a:p>
                <a:pPr>
                  <a:lnSpc>
                    <a:spcPct val="90000"/>
                  </a:lnSpc>
                  <a:spcBef>
                    <a:spcPts val="600"/>
                  </a:spcBef>
                  <a:spcAft>
                    <a:spcPts val="0"/>
                  </a:spcAft>
                  <a:buClr>
                    <a:srgbClr val="0085C3"/>
                  </a:buClr>
                </a:pPr>
                <a:r>
                  <a:rPr lang="en-US" sz="1600" b="1" dirty="0" smtClean="0">
                    <a:solidFill>
                      <a:srgbClr val="444444"/>
                    </a:solidFill>
                    <a:latin typeface="Museo Sans For Dell"/>
                  </a:rPr>
                  <a:t>Medium Capacity</a:t>
                </a:r>
              </a:p>
              <a:p>
                <a:pPr>
                  <a:lnSpc>
                    <a:spcPct val="90000"/>
                  </a:lnSpc>
                  <a:spcBef>
                    <a:spcPts val="600"/>
                  </a:spcBef>
                  <a:spcAft>
                    <a:spcPts val="0"/>
                  </a:spcAft>
                  <a:buClr>
                    <a:srgbClr val="0085C3"/>
                  </a:buClr>
                </a:pPr>
                <a:r>
                  <a:rPr lang="en-US" sz="1400" b="1" dirty="0" smtClean="0">
                    <a:solidFill>
                      <a:srgbClr val="444444"/>
                    </a:solidFill>
                    <a:latin typeface="Museo Sans For Dell"/>
                  </a:rPr>
                  <a:t>100’s of Ports</a:t>
                </a:r>
              </a:p>
            </p:txBody>
          </p:sp>
          <p:sp>
            <p:nvSpPr>
              <p:cNvPr id="38" name="TextBox 37"/>
              <p:cNvSpPr txBox="1"/>
              <p:nvPr/>
            </p:nvSpPr>
            <p:spPr>
              <a:xfrm>
                <a:off x="425450" y="3857658"/>
                <a:ext cx="1562894" cy="612475"/>
              </a:xfrm>
              <a:prstGeom prst="rect">
                <a:avLst/>
              </a:prstGeom>
              <a:noFill/>
            </p:spPr>
            <p:txBody>
              <a:bodyPr wrap="square" rtlCol="0">
                <a:spAutoFit/>
              </a:bodyPr>
              <a:lstStyle/>
              <a:p>
                <a:pPr>
                  <a:lnSpc>
                    <a:spcPct val="90000"/>
                  </a:lnSpc>
                  <a:spcBef>
                    <a:spcPts val="600"/>
                  </a:spcBef>
                  <a:spcAft>
                    <a:spcPts val="0"/>
                  </a:spcAft>
                  <a:buClr>
                    <a:srgbClr val="0085C3"/>
                  </a:buClr>
                </a:pPr>
                <a:r>
                  <a:rPr lang="en-US" sz="1600" b="1" dirty="0" smtClean="0">
                    <a:solidFill>
                      <a:srgbClr val="444444"/>
                    </a:solidFill>
                    <a:latin typeface="Museo Sans For Dell"/>
                  </a:rPr>
                  <a:t>Low Capacity</a:t>
                </a:r>
              </a:p>
              <a:p>
                <a:pPr>
                  <a:lnSpc>
                    <a:spcPct val="90000"/>
                  </a:lnSpc>
                  <a:spcBef>
                    <a:spcPts val="600"/>
                  </a:spcBef>
                  <a:spcAft>
                    <a:spcPts val="0"/>
                  </a:spcAft>
                  <a:buClr>
                    <a:srgbClr val="0085C3"/>
                  </a:buClr>
                </a:pPr>
                <a:r>
                  <a:rPr lang="en-US" sz="1600" b="1" dirty="0" smtClean="0">
                    <a:solidFill>
                      <a:srgbClr val="444444"/>
                    </a:solidFill>
                    <a:latin typeface="Museo Sans For Dell"/>
                  </a:rPr>
                  <a:t>10’s of Ports</a:t>
                </a:r>
              </a:p>
            </p:txBody>
          </p:sp>
          <p:sp>
            <p:nvSpPr>
              <p:cNvPr id="22" name="Left-Right Arrow 21"/>
              <p:cNvSpPr/>
              <p:nvPr/>
            </p:nvSpPr>
            <p:spPr>
              <a:xfrm rot="5400000">
                <a:off x="5048577" y="2647623"/>
                <a:ext cx="3546634" cy="384989"/>
              </a:xfrm>
              <a:prstGeom prst="leftRightArrow">
                <a:avLst>
                  <a:gd name="adj1" fmla="val 50000"/>
                  <a:gd name="adj2" fmla="val 47853"/>
                </a:avLst>
              </a:prstGeom>
              <a:solidFill>
                <a:schemeClr val="bg1"/>
              </a:solidFill>
              <a:ln>
                <a:noFill/>
              </a:ln>
            </p:spPr>
            <p:style>
              <a:lnRef idx="2">
                <a:schemeClr val="accent4">
                  <a:shade val="50000"/>
                </a:schemeClr>
              </a:lnRef>
              <a:fillRef idx="1">
                <a:schemeClr val="accent4"/>
              </a:fillRef>
              <a:effectRef idx="0">
                <a:schemeClr val="accent4"/>
              </a:effectRef>
              <a:fontRef idx="minor">
                <a:schemeClr val="lt1"/>
              </a:fontRef>
            </p:style>
            <p:txBody>
              <a:bodyPr anchor="ctr"/>
              <a:lstStyle/>
              <a:p>
                <a:pPr algn="ctr">
                  <a:defRPr/>
                </a:pPr>
                <a:r>
                  <a:rPr lang="en-US" sz="1400" b="1" dirty="0" smtClean="0">
                    <a:solidFill>
                      <a:srgbClr val="FFFFFF"/>
                    </a:solidFill>
                  </a:rPr>
                  <a:t>100Gb        40Gb       10Gb      1Gb</a:t>
                </a:r>
                <a:endParaRPr lang="en-US" sz="1400" b="1" dirty="0">
                  <a:solidFill>
                    <a:srgbClr val="FFFFFF"/>
                  </a:solidFill>
                </a:endParaRPr>
              </a:p>
            </p:txBody>
          </p:sp>
        </p:grpSp>
        <p:sp>
          <p:nvSpPr>
            <p:cNvPr id="23" name="TextBox 22"/>
            <p:cNvSpPr txBox="1"/>
            <p:nvPr/>
          </p:nvSpPr>
          <p:spPr>
            <a:xfrm>
              <a:off x="4419600" y="2743200"/>
              <a:ext cx="2202847" cy="642227"/>
            </a:xfrm>
            <a:prstGeom prst="rect">
              <a:avLst/>
            </a:prstGeom>
            <a:noFill/>
          </p:spPr>
          <p:txBody>
            <a:bodyPr wrap="none" rtlCol="0">
              <a:spAutoFit/>
            </a:bodyPr>
            <a:lstStyle/>
            <a:p>
              <a:pPr marL="169863" indent="-169863">
                <a:lnSpc>
                  <a:spcPct val="90000"/>
                </a:lnSpc>
                <a:spcBef>
                  <a:spcPts val="100"/>
                </a:spcBef>
                <a:spcAft>
                  <a:spcPts val="100"/>
                </a:spcAft>
                <a:buClr>
                  <a:schemeClr val="bg2"/>
                </a:buClr>
                <a:buFont typeface="Arial" pitchFamily="34" charset="0"/>
                <a:buChar char="•"/>
              </a:pPr>
              <a:r>
                <a:rPr lang="en-US" sz="1200" dirty="0" smtClean="0">
                  <a:latin typeface="+mn-lt"/>
                </a:rPr>
                <a:t>Next generation efficiency</a:t>
              </a:r>
            </a:p>
            <a:p>
              <a:pPr marL="169863" indent="-169863">
                <a:lnSpc>
                  <a:spcPct val="90000"/>
                </a:lnSpc>
                <a:spcBef>
                  <a:spcPts val="100"/>
                </a:spcBef>
                <a:spcAft>
                  <a:spcPts val="100"/>
                </a:spcAft>
                <a:buClr>
                  <a:schemeClr val="bg2"/>
                </a:buClr>
                <a:buFont typeface="Arial" pitchFamily="34" charset="0"/>
                <a:buChar char="•"/>
              </a:pPr>
              <a:r>
                <a:rPr lang="en-US" sz="1200" dirty="0" smtClean="0">
                  <a:latin typeface="+mn-lt"/>
                </a:rPr>
                <a:t>Deliver convergence </a:t>
              </a:r>
            </a:p>
            <a:p>
              <a:pPr marL="169863" indent="-169863">
                <a:lnSpc>
                  <a:spcPct val="90000"/>
                </a:lnSpc>
                <a:spcBef>
                  <a:spcPts val="100"/>
                </a:spcBef>
                <a:spcAft>
                  <a:spcPts val="100"/>
                </a:spcAft>
                <a:buClr>
                  <a:schemeClr val="bg2"/>
                </a:buClr>
                <a:buFont typeface="Arial" pitchFamily="34" charset="0"/>
                <a:buChar char="•"/>
              </a:pPr>
              <a:r>
                <a:rPr lang="en-US" sz="1200" dirty="0" smtClean="0">
                  <a:latin typeface="+mn-lt"/>
                </a:rPr>
                <a:t>Scale virtualization</a:t>
              </a:r>
            </a:p>
          </p:txBody>
        </p:sp>
        <p:sp>
          <p:nvSpPr>
            <p:cNvPr id="24" name="TextBox 23"/>
            <p:cNvSpPr txBox="1"/>
            <p:nvPr/>
          </p:nvSpPr>
          <p:spPr>
            <a:xfrm>
              <a:off x="1874058" y="3124200"/>
              <a:ext cx="2083647" cy="861774"/>
            </a:xfrm>
            <a:prstGeom prst="rect">
              <a:avLst/>
            </a:prstGeom>
            <a:noFill/>
          </p:spPr>
          <p:txBody>
            <a:bodyPr wrap="none" rtlCol="0">
              <a:spAutoFit/>
            </a:bodyPr>
            <a:lstStyle/>
            <a:p>
              <a:pPr marL="169863" indent="-169863">
                <a:lnSpc>
                  <a:spcPct val="90000"/>
                </a:lnSpc>
                <a:spcBef>
                  <a:spcPts val="100"/>
                </a:spcBef>
                <a:spcAft>
                  <a:spcPts val="100"/>
                </a:spcAft>
                <a:buClr>
                  <a:schemeClr val="bg2"/>
                </a:buClr>
              </a:pPr>
              <a:r>
                <a:rPr lang="en-US" sz="1400" b="1" dirty="0" err="1" smtClean="0">
                  <a:solidFill>
                    <a:srgbClr val="FFFFFF"/>
                  </a:solidFill>
                  <a:latin typeface="Museo For Dell" pitchFamily="2" charset="0"/>
                  <a:cs typeface="Museo For Dell 700"/>
                </a:rPr>
                <a:t>PowerConnect</a:t>
              </a:r>
              <a:endParaRPr lang="en-US" sz="1400" b="1" dirty="0" smtClean="0">
                <a:solidFill>
                  <a:srgbClr val="FFFFFF"/>
                </a:solidFill>
                <a:latin typeface="Museo For Dell" pitchFamily="2" charset="0"/>
                <a:cs typeface="Museo For Dell 700"/>
              </a:endParaRPr>
            </a:p>
            <a:p>
              <a:pPr marL="169863" indent="-169863">
                <a:lnSpc>
                  <a:spcPct val="90000"/>
                </a:lnSpc>
                <a:spcBef>
                  <a:spcPts val="100"/>
                </a:spcBef>
                <a:spcAft>
                  <a:spcPts val="100"/>
                </a:spcAft>
                <a:buClr>
                  <a:schemeClr val="bg2"/>
                </a:buClr>
                <a:buFont typeface="Arial" pitchFamily="34" charset="0"/>
                <a:buChar char="•"/>
              </a:pPr>
              <a:r>
                <a:rPr lang="en-US" sz="1200" dirty="0" smtClean="0"/>
                <a:t>Anywhere access</a:t>
              </a:r>
            </a:p>
            <a:p>
              <a:pPr marL="169863" indent="-169863">
                <a:lnSpc>
                  <a:spcPct val="90000"/>
                </a:lnSpc>
                <a:spcBef>
                  <a:spcPts val="100"/>
                </a:spcBef>
                <a:spcAft>
                  <a:spcPts val="100"/>
                </a:spcAft>
                <a:buClr>
                  <a:schemeClr val="bg2"/>
                </a:buClr>
                <a:buFont typeface="Arial" pitchFamily="34" charset="0"/>
                <a:buChar char="•"/>
              </a:pPr>
              <a:r>
                <a:rPr lang="en-US" sz="1200" dirty="0" smtClean="0"/>
                <a:t>Secure access &amp; delivery</a:t>
              </a:r>
            </a:p>
            <a:p>
              <a:pPr marL="169863" indent="-169863">
                <a:lnSpc>
                  <a:spcPct val="90000"/>
                </a:lnSpc>
                <a:spcBef>
                  <a:spcPts val="100"/>
                </a:spcBef>
                <a:spcAft>
                  <a:spcPts val="100"/>
                </a:spcAft>
                <a:buClr>
                  <a:schemeClr val="bg2"/>
                </a:buClr>
                <a:buFont typeface="Arial" pitchFamily="34" charset="0"/>
                <a:buChar char="•"/>
              </a:pPr>
              <a:r>
                <a:rPr lang="en-US" sz="1200" dirty="0" smtClean="0"/>
                <a:t>Manage policies &amp; users</a:t>
              </a:r>
            </a:p>
          </p:txBody>
        </p:sp>
      </p:grpSp>
    </p:spTree>
    <p:extLst>
      <p:ext uri="{BB962C8B-B14F-4D97-AF65-F5344CB8AC3E}">
        <p14:creationId xmlns:p14="http://schemas.microsoft.com/office/powerpoint/2010/main" val="3626744717"/>
      </p:ext>
    </p:extLst>
  </p:cSld>
  <p:clrMapOvr>
    <a:masterClrMapping/>
  </p:clrMapOvr>
  <p:transition spd="med">
    <p:wipe dir="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ounded Rectangle 9"/>
          <p:cNvSpPr/>
          <p:nvPr/>
        </p:nvSpPr>
        <p:spPr>
          <a:xfrm>
            <a:off x="4103698" y="1702995"/>
            <a:ext cx="4936075" cy="3420038"/>
          </a:xfrm>
          <a:prstGeom prst="roundRect">
            <a:avLst>
              <a:gd name="adj" fmla="val 5687"/>
            </a:avLst>
          </a:prstGeom>
        </p:spPr>
        <p:style>
          <a:lnRef idx="1">
            <a:schemeClr val="accent3"/>
          </a:lnRef>
          <a:fillRef idx="2">
            <a:schemeClr val="accent3"/>
          </a:fillRef>
          <a:effectRef idx="1">
            <a:schemeClr val="accent3"/>
          </a:effectRef>
          <a:fontRef idx="minor">
            <a:schemeClr val="dk1"/>
          </a:fontRef>
        </p:style>
        <p:txBody>
          <a:bodyPr wrap="square" rtlCol="0" anchor="t">
            <a:normAutofit/>
          </a:bodyPr>
          <a:lstStyle/>
          <a:p>
            <a:pPr algn="ctr">
              <a:lnSpc>
                <a:spcPct val="90000"/>
              </a:lnSpc>
              <a:spcBef>
                <a:spcPts val="100"/>
              </a:spcBef>
              <a:spcAft>
                <a:spcPts val="100"/>
              </a:spcAft>
            </a:pPr>
            <a:endParaRPr lang="en-US" sz="2000" kern="1200" dirty="0" err="1" smtClean="0">
              <a:solidFill>
                <a:schemeClr val="tx2"/>
              </a:solidFill>
              <a:latin typeface="+mn-lt"/>
              <a:ea typeface="+mn-ea"/>
              <a:cs typeface="+mn-cs"/>
            </a:endParaRPr>
          </a:p>
        </p:txBody>
      </p:sp>
      <p:sp>
        <p:nvSpPr>
          <p:cNvPr id="243" name="Rounded Rectangle 242"/>
          <p:cNvSpPr/>
          <p:nvPr/>
        </p:nvSpPr>
        <p:spPr>
          <a:xfrm>
            <a:off x="4358832" y="1026480"/>
            <a:ext cx="4333905" cy="320041"/>
          </a:xfrm>
          <a:prstGeom prst="roundRect">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sz="2000" dirty="0">
                <a:solidFill>
                  <a:srgbClr val="FFFFFF"/>
                </a:solidFill>
                <a:ea typeface="MingLiU_HKSCS-ExtB" pitchFamily="18" charset="-120"/>
              </a:rPr>
              <a:t>Data </a:t>
            </a:r>
            <a:r>
              <a:rPr lang="en-US" sz="2000" dirty="0" smtClean="0">
                <a:solidFill>
                  <a:srgbClr val="FFFFFF"/>
                </a:solidFill>
                <a:ea typeface="MingLiU_HKSCS-ExtB" pitchFamily="18" charset="-120"/>
              </a:rPr>
              <a:t>Center</a:t>
            </a:r>
            <a:endParaRPr lang="en-US" sz="2000" dirty="0">
              <a:solidFill>
                <a:srgbClr val="444444"/>
              </a:solidFill>
            </a:endParaRPr>
          </a:p>
        </p:txBody>
      </p:sp>
      <p:sp>
        <p:nvSpPr>
          <p:cNvPr id="56" name="Title 55"/>
          <p:cNvSpPr>
            <a:spLocks noGrp="1"/>
          </p:cNvSpPr>
          <p:nvPr>
            <p:ph type="title"/>
          </p:nvPr>
        </p:nvSpPr>
        <p:spPr>
          <a:xfrm>
            <a:off x="304800" y="304800"/>
            <a:ext cx="8575291" cy="795129"/>
          </a:xfrm>
        </p:spPr>
        <p:txBody>
          <a:bodyPr/>
          <a:lstStyle/>
          <a:p>
            <a:pPr>
              <a:tabLst>
                <a:tab pos="5203825" algn="l"/>
              </a:tabLst>
            </a:pPr>
            <a:r>
              <a:rPr lang="en-US" dirty="0" smtClean="0"/>
              <a:t>Dell Networking Enterprise Switch Positioning</a:t>
            </a:r>
            <a:br>
              <a:rPr lang="en-US" dirty="0" smtClean="0"/>
            </a:br>
            <a:endParaRPr lang="en-US" sz="2000" dirty="0">
              <a:solidFill>
                <a:schemeClr val="bg2"/>
              </a:solidFill>
            </a:endParaRPr>
          </a:p>
        </p:txBody>
      </p:sp>
      <p:grpSp>
        <p:nvGrpSpPr>
          <p:cNvPr id="3" name="Group 84"/>
          <p:cNvGrpSpPr/>
          <p:nvPr/>
        </p:nvGrpSpPr>
        <p:grpSpPr>
          <a:xfrm>
            <a:off x="3054431" y="3033449"/>
            <a:ext cx="748957" cy="452239"/>
            <a:chOff x="1295409" y="4188633"/>
            <a:chExt cx="561975" cy="367739"/>
          </a:xfrm>
        </p:grpSpPr>
        <p:pic>
          <p:nvPicPr>
            <p:cNvPr id="83" name="Picture 82" descr="8024F.jpg"/>
            <p:cNvPicPr>
              <a:picLocks noChangeAspect="1"/>
            </p:cNvPicPr>
            <p:nvPr/>
          </p:nvPicPr>
          <p:blipFill>
            <a:blip r:embed="rId3"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295409" y="4188633"/>
              <a:ext cx="561975" cy="253795"/>
            </a:xfrm>
            <a:prstGeom prst="rect">
              <a:avLst/>
            </a:prstGeom>
          </p:spPr>
        </p:pic>
        <p:sp>
          <p:nvSpPr>
            <p:cNvPr id="84" name="TextBox 83"/>
            <p:cNvSpPr txBox="1"/>
            <p:nvPr/>
          </p:nvSpPr>
          <p:spPr>
            <a:xfrm>
              <a:off x="1329100" y="4381183"/>
              <a:ext cx="494593" cy="175189"/>
            </a:xfrm>
            <a:prstGeom prst="rect">
              <a:avLst/>
            </a:prstGeom>
            <a:noFill/>
          </p:spPr>
          <p:txBody>
            <a:bodyPr wrap="none" rtlCol="0">
              <a:spAutoFit/>
            </a:bodyPr>
            <a:lstStyle/>
            <a:p>
              <a:r>
                <a:rPr lang="en-US" sz="800" b="1" dirty="0" smtClean="0">
                  <a:solidFill>
                    <a:srgbClr val="444444"/>
                  </a:solidFill>
                  <a:latin typeface="Museo Sans For Dell"/>
                </a:rPr>
                <a:t>PCT 8024</a:t>
              </a:r>
            </a:p>
          </p:txBody>
        </p:sp>
      </p:grpSp>
      <p:grpSp>
        <p:nvGrpSpPr>
          <p:cNvPr id="5" name="Group 104"/>
          <p:cNvGrpSpPr/>
          <p:nvPr/>
        </p:nvGrpSpPr>
        <p:grpSpPr>
          <a:xfrm>
            <a:off x="3054432" y="3518015"/>
            <a:ext cx="748957" cy="468830"/>
            <a:chOff x="1295400" y="4156279"/>
            <a:chExt cx="561975" cy="381230"/>
          </a:xfrm>
        </p:grpSpPr>
        <p:pic>
          <p:nvPicPr>
            <p:cNvPr id="106" name="Picture 105" descr="8024F.jpg"/>
            <p:cNvPicPr>
              <a:picLocks noChangeAspect="1"/>
            </p:cNvPicPr>
            <p:nvPr/>
          </p:nvPicPr>
          <p:blipFill>
            <a:blip r:embed="rId3"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295400" y="4156279"/>
              <a:ext cx="561975" cy="253795"/>
            </a:xfrm>
            <a:prstGeom prst="rect">
              <a:avLst/>
            </a:prstGeom>
          </p:spPr>
        </p:pic>
        <p:sp>
          <p:nvSpPr>
            <p:cNvPr id="107" name="TextBox 106"/>
            <p:cNvSpPr txBox="1"/>
            <p:nvPr/>
          </p:nvSpPr>
          <p:spPr>
            <a:xfrm>
              <a:off x="1329102" y="4362320"/>
              <a:ext cx="512635" cy="175189"/>
            </a:xfrm>
            <a:prstGeom prst="rect">
              <a:avLst/>
            </a:prstGeom>
            <a:noFill/>
          </p:spPr>
          <p:txBody>
            <a:bodyPr wrap="none" rtlCol="0">
              <a:spAutoFit/>
            </a:bodyPr>
            <a:lstStyle/>
            <a:p>
              <a:r>
                <a:rPr lang="en-US" sz="800" b="1" dirty="0" err="1" smtClean="0">
                  <a:solidFill>
                    <a:srgbClr val="444444"/>
                  </a:solidFill>
                  <a:latin typeface="Museo Sans For Dell"/>
                </a:rPr>
                <a:t>PCT</a:t>
              </a:r>
              <a:r>
                <a:rPr lang="en-US" sz="800" b="1" dirty="0" smtClean="0">
                  <a:solidFill>
                    <a:srgbClr val="444444"/>
                  </a:solidFill>
                  <a:latin typeface="Museo Sans For Dell"/>
                </a:rPr>
                <a:t> 7000</a:t>
              </a:r>
            </a:p>
          </p:txBody>
        </p:sp>
      </p:grpSp>
      <p:sp>
        <p:nvSpPr>
          <p:cNvPr id="183" name="Rounded Rectangle 182"/>
          <p:cNvSpPr/>
          <p:nvPr/>
        </p:nvSpPr>
        <p:spPr>
          <a:xfrm>
            <a:off x="641339" y="1026480"/>
            <a:ext cx="4339441" cy="320048"/>
          </a:xfrm>
          <a:prstGeom prst="roundRect">
            <a:avLst/>
          </a:prstGeom>
          <a:solidFill>
            <a:srgbClr val="ED6113">
              <a:alpha val="8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sz="2000" dirty="0" err="1" smtClean="0">
                <a:solidFill>
                  <a:srgbClr val="FFFFFF"/>
                </a:solidFill>
                <a:ea typeface="MingLiU_HKSCS-ExtB" pitchFamily="18" charset="-120"/>
              </a:rPr>
              <a:t>Ent</a:t>
            </a:r>
            <a:r>
              <a:rPr lang="en-US" sz="2000" dirty="0" smtClean="0">
                <a:solidFill>
                  <a:srgbClr val="FFFFFF"/>
                </a:solidFill>
                <a:ea typeface="MingLiU_HKSCS-ExtB" pitchFamily="18" charset="-120"/>
              </a:rPr>
              <a:t>. Campus LAN</a:t>
            </a:r>
            <a:endParaRPr lang="en-US" sz="2000" dirty="0">
              <a:solidFill>
                <a:srgbClr val="444444"/>
              </a:solidFill>
            </a:endParaRPr>
          </a:p>
        </p:txBody>
      </p:sp>
      <p:sp>
        <p:nvSpPr>
          <p:cNvPr id="43" name="Rounded Rectangle 42"/>
          <p:cNvSpPr/>
          <p:nvPr/>
        </p:nvSpPr>
        <p:spPr>
          <a:xfrm rot="16200000">
            <a:off x="-1583537" y="3517583"/>
            <a:ext cx="4114835" cy="305178"/>
          </a:xfrm>
          <a:prstGeom prst="roundRect">
            <a:avLst/>
          </a:prstGeom>
          <a:solidFill>
            <a:srgbClr val="7ABC32"/>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sz="2000" b="1" dirty="0" smtClean="0">
                <a:solidFill>
                  <a:srgbClr val="FFFFFF"/>
                </a:solidFill>
                <a:ea typeface="MingLiU_HKSCS-ExtB" pitchFamily="18" charset="-120"/>
              </a:rPr>
              <a:t>Price-Performance</a:t>
            </a:r>
            <a:endParaRPr lang="en-US" sz="2000" b="1" dirty="0">
              <a:solidFill>
                <a:srgbClr val="444444"/>
              </a:solidFill>
            </a:endParaRPr>
          </a:p>
        </p:txBody>
      </p:sp>
      <p:sp>
        <p:nvSpPr>
          <p:cNvPr id="2" name="Right Arrow 1"/>
          <p:cNvSpPr/>
          <p:nvPr/>
        </p:nvSpPr>
        <p:spPr>
          <a:xfrm rot="16200000">
            <a:off x="123899" y="1079401"/>
            <a:ext cx="713090" cy="645317"/>
          </a:xfrm>
          <a:prstGeom prst="rightArrow">
            <a:avLst>
              <a:gd name="adj1" fmla="val 50000"/>
              <a:gd name="adj2" fmla="val 110502"/>
            </a:avLst>
          </a:prstGeom>
          <a:solidFill>
            <a:srgbClr val="7ABC3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444444"/>
              </a:solidFill>
            </a:endParaRPr>
          </a:p>
        </p:txBody>
      </p:sp>
      <p:sp>
        <p:nvSpPr>
          <p:cNvPr id="45" name="Rounded Rectangle 44"/>
          <p:cNvSpPr/>
          <p:nvPr/>
        </p:nvSpPr>
        <p:spPr>
          <a:xfrm>
            <a:off x="321291" y="5727590"/>
            <a:ext cx="7773601" cy="320048"/>
          </a:xfrm>
          <a:prstGeom prst="roundRect">
            <a:avLst/>
          </a:prstGeom>
          <a:solidFill>
            <a:srgbClr val="444444"/>
          </a:solidFill>
          <a:ln>
            <a:noFill/>
          </a:ln>
        </p:spPr>
        <p:style>
          <a:lnRef idx="2">
            <a:schemeClr val="accent1">
              <a:shade val="50000"/>
            </a:schemeClr>
          </a:lnRef>
          <a:fillRef idx="1">
            <a:schemeClr val="accent1"/>
          </a:fillRef>
          <a:effectRef idx="0">
            <a:schemeClr val="accent1"/>
          </a:effectRef>
          <a:fontRef idx="minor">
            <a:schemeClr val="lt1"/>
          </a:fontRef>
        </p:style>
        <p:txBody>
          <a:bodyPr tIns="0" bIns="0" rtlCol="0" anchor="ctr"/>
          <a:lstStyle/>
          <a:p>
            <a:pPr algn="ctr"/>
            <a:r>
              <a:rPr lang="en-US" sz="2000" b="1" dirty="0" smtClean="0">
                <a:solidFill>
                  <a:srgbClr val="FFFFFF"/>
                </a:solidFill>
                <a:ea typeface="MingLiU_HKSCS-ExtB" pitchFamily="18" charset="-120"/>
              </a:rPr>
              <a:t>            Functionality</a:t>
            </a:r>
            <a:endParaRPr lang="en-US" sz="2000" b="1" dirty="0">
              <a:solidFill>
                <a:srgbClr val="444444"/>
              </a:solidFill>
            </a:endParaRPr>
          </a:p>
        </p:txBody>
      </p:sp>
      <p:sp>
        <p:nvSpPr>
          <p:cNvPr id="48" name="Right Arrow 47"/>
          <p:cNvSpPr/>
          <p:nvPr/>
        </p:nvSpPr>
        <p:spPr>
          <a:xfrm>
            <a:off x="8042071" y="5613402"/>
            <a:ext cx="713090" cy="645317"/>
          </a:xfrm>
          <a:prstGeom prst="rightArrow">
            <a:avLst>
              <a:gd name="adj1" fmla="val 50000"/>
              <a:gd name="adj2" fmla="val 110502"/>
            </a:avLst>
          </a:prstGeom>
          <a:solidFill>
            <a:srgbClr val="44444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444444"/>
              </a:solidFill>
            </a:endParaRPr>
          </a:p>
        </p:txBody>
      </p:sp>
      <p:pic>
        <p:nvPicPr>
          <p:cNvPr id="50" name="Picture 49" descr="F10_Z9000_front.jpg"/>
          <p:cNvPicPr>
            <a:picLocks noChangeAspect="1"/>
          </p:cNvPicPr>
          <p:nvPr/>
        </p:nvPicPr>
        <p:blipFill rotWithShape="1">
          <a:blip r:embed="rId4"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p:blipFill>
        <p:spPr>
          <a:xfrm>
            <a:off x="6617159" y="2963868"/>
            <a:ext cx="689854" cy="240069"/>
          </a:xfrm>
          <a:prstGeom prst="rect">
            <a:avLst/>
          </a:prstGeom>
          <a:ln>
            <a:noFill/>
          </a:ln>
        </p:spPr>
      </p:pic>
      <p:sp>
        <p:nvSpPr>
          <p:cNvPr id="63" name="TextBox 62"/>
          <p:cNvSpPr txBox="1"/>
          <p:nvPr/>
        </p:nvSpPr>
        <p:spPr>
          <a:xfrm>
            <a:off x="6701078" y="3132458"/>
            <a:ext cx="502061" cy="215444"/>
          </a:xfrm>
          <a:prstGeom prst="rect">
            <a:avLst/>
          </a:prstGeom>
          <a:noFill/>
        </p:spPr>
        <p:txBody>
          <a:bodyPr wrap="none" rtlCol="0">
            <a:spAutoFit/>
          </a:bodyPr>
          <a:lstStyle/>
          <a:p>
            <a:r>
              <a:rPr lang="en-US" sz="800" b="1" dirty="0" err="1" smtClean="0">
                <a:solidFill>
                  <a:srgbClr val="444444"/>
                </a:solidFill>
                <a:latin typeface="Museo Sans For Dell"/>
              </a:rPr>
              <a:t>Z9000</a:t>
            </a:r>
            <a:endParaRPr lang="en-US" sz="800" b="1" dirty="0" smtClean="0">
              <a:solidFill>
                <a:srgbClr val="444444"/>
              </a:solidFill>
              <a:latin typeface="Museo Sans For Dell"/>
            </a:endParaRPr>
          </a:p>
        </p:txBody>
      </p:sp>
      <p:pic>
        <p:nvPicPr>
          <p:cNvPr id="64" name="Picture 4" descr="http://www.force10networks.com/company/image_gallery/EthernetSwitchRouting/sseries/S50n_lg.jpg"/>
          <p:cNvPicPr>
            <a:picLocks noChangeAspect="1" noChangeArrowheads="1"/>
          </p:cNvPicPr>
          <p:nvPr/>
        </p:nvPicPr>
        <p:blipFill>
          <a:blip r:embed="rId5" cstate="email">
            <a:clrChange>
              <a:clrFrom>
                <a:srgbClr val="FEFEFE"/>
              </a:clrFrom>
              <a:clrTo>
                <a:srgbClr val="FEFEFE">
                  <a:alpha val="0"/>
                </a:srgbClr>
              </a:clrTo>
            </a:clrChange>
            <a:extLst>
              <a:ext uri="{28A0092B-C50C-407E-A947-70E740481C1C}">
                <a14:useLocalDpi xmlns:a14="http://schemas.microsoft.com/office/drawing/2010/main"/>
              </a:ext>
            </a:extLst>
          </a:blip>
          <a:srcRect/>
          <a:stretch>
            <a:fillRect/>
          </a:stretch>
        </p:blipFill>
        <p:spPr bwMode="auto">
          <a:xfrm>
            <a:off x="5060610" y="3850307"/>
            <a:ext cx="832675" cy="311571"/>
          </a:xfrm>
          <a:prstGeom prst="rect">
            <a:avLst/>
          </a:prstGeom>
          <a:noFill/>
          <a:ln w="9525">
            <a:noFill/>
            <a:miter lim="800000"/>
            <a:headEnd/>
            <a:tailEnd/>
          </a:ln>
        </p:spPr>
      </p:pic>
      <p:pic>
        <p:nvPicPr>
          <p:cNvPr id="65" name="Picture 11" descr="817DDE8B-00A9-4E9B-AB6D-183AF598D724@local"/>
          <p:cNvPicPr>
            <a:picLocks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5200731" y="3473949"/>
            <a:ext cx="740681" cy="278248"/>
          </a:xfrm>
          <a:prstGeom prst="rect">
            <a:avLst/>
          </a:prstGeom>
          <a:noFill/>
          <a:ln w="9525">
            <a:noFill/>
            <a:miter lim="800000"/>
            <a:headEnd/>
            <a:tailEnd/>
          </a:ln>
        </p:spPr>
      </p:pic>
      <p:sp>
        <p:nvSpPr>
          <p:cNvPr id="68" name="TextBox 67"/>
          <p:cNvSpPr txBox="1"/>
          <p:nvPr/>
        </p:nvSpPr>
        <p:spPr>
          <a:xfrm>
            <a:off x="5285795" y="4089000"/>
            <a:ext cx="356188" cy="215444"/>
          </a:xfrm>
          <a:prstGeom prst="rect">
            <a:avLst/>
          </a:prstGeom>
          <a:noFill/>
        </p:spPr>
        <p:txBody>
          <a:bodyPr wrap="none" rtlCol="0">
            <a:spAutoFit/>
          </a:bodyPr>
          <a:lstStyle/>
          <a:p>
            <a:r>
              <a:rPr lang="en-US" sz="800" b="1" dirty="0" err="1" smtClean="0">
                <a:solidFill>
                  <a:srgbClr val="444444"/>
                </a:solidFill>
                <a:latin typeface="Museo Sans For Dell"/>
              </a:rPr>
              <a:t>S55</a:t>
            </a:r>
            <a:endParaRPr lang="en-US" sz="800" b="1" dirty="0" smtClean="0">
              <a:solidFill>
                <a:srgbClr val="444444"/>
              </a:solidFill>
              <a:latin typeface="Museo Sans For Dell"/>
            </a:endParaRPr>
          </a:p>
        </p:txBody>
      </p:sp>
      <p:sp>
        <p:nvSpPr>
          <p:cNvPr id="69" name="TextBox 68"/>
          <p:cNvSpPr txBox="1"/>
          <p:nvPr/>
        </p:nvSpPr>
        <p:spPr>
          <a:xfrm>
            <a:off x="5388235" y="3704772"/>
            <a:ext cx="367408" cy="215444"/>
          </a:xfrm>
          <a:prstGeom prst="rect">
            <a:avLst/>
          </a:prstGeom>
          <a:noFill/>
        </p:spPr>
        <p:txBody>
          <a:bodyPr wrap="none" rtlCol="0">
            <a:spAutoFit/>
          </a:bodyPr>
          <a:lstStyle/>
          <a:p>
            <a:r>
              <a:rPr lang="en-US" sz="800" b="1" dirty="0" err="1" smtClean="0">
                <a:solidFill>
                  <a:srgbClr val="444444"/>
                </a:solidFill>
                <a:latin typeface="Museo Sans For Dell"/>
              </a:rPr>
              <a:t>S60</a:t>
            </a:r>
            <a:endParaRPr lang="en-US" sz="800" b="1" dirty="0" smtClean="0">
              <a:solidFill>
                <a:srgbClr val="444444"/>
              </a:solidFill>
              <a:latin typeface="Museo Sans For Dell"/>
            </a:endParaRPr>
          </a:p>
        </p:txBody>
      </p:sp>
      <p:sp>
        <p:nvSpPr>
          <p:cNvPr id="70" name="TextBox 69"/>
          <p:cNvSpPr txBox="1"/>
          <p:nvPr/>
        </p:nvSpPr>
        <p:spPr>
          <a:xfrm>
            <a:off x="6045069" y="3792984"/>
            <a:ext cx="484428" cy="215444"/>
          </a:xfrm>
          <a:prstGeom prst="rect">
            <a:avLst/>
          </a:prstGeom>
          <a:noFill/>
        </p:spPr>
        <p:txBody>
          <a:bodyPr wrap="none" rtlCol="0">
            <a:spAutoFit/>
          </a:bodyPr>
          <a:lstStyle/>
          <a:p>
            <a:r>
              <a:rPr lang="en-US" sz="800" b="1" dirty="0" err="1" smtClean="0">
                <a:solidFill>
                  <a:srgbClr val="444444"/>
                </a:solidFill>
                <a:latin typeface="Museo Sans For Dell"/>
              </a:rPr>
              <a:t>S4810</a:t>
            </a:r>
            <a:endParaRPr lang="en-US" sz="800" b="1" dirty="0" smtClean="0">
              <a:solidFill>
                <a:srgbClr val="444444"/>
              </a:solidFill>
              <a:latin typeface="Museo Sans For Dell"/>
            </a:endParaRPr>
          </a:p>
        </p:txBody>
      </p:sp>
      <p:pic>
        <p:nvPicPr>
          <p:cNvPr id="72" name="Picture 4" descr="S4810 High-Performance 10/40 GbE Top-of-Rack Switch"/>
          <p:cNvPicPr>
            <a:picLocks noChangeAspect="1" noChangeArrowheads="1"/>
          </p:cNvPicPr>
          <p:nvPr/>
        </p:nvPicPr>
        <p:blipFill>
          <a:blip r:embed="rId7"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5848924" y="3516879"/>
            <a:ext cx="848985" cy="359925"/>
          </a:xfrm>
          <a:prstGeom prst="rect">
            <a:avLst/>
          </a:prstGeom>
          <a:noFill/>
        </p:spPr>
      </p:pic>
      <p:pic>
        <p:nvPicPr>
          <p:cNvPr id="1027" name="Picture 3"/>
          <p:cNvPicPr>
            <a:picLocks noChangeAspect="1" noChangeArrowheads="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7630564" y="2047487"/>
            <a:ext cx="714375" cy="923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3" name="TextBox 72"/>
          <p:cNvSpPr txBox="1"/>
          <p:nvPr/>
        </p:nvSpPr>
        <p:spPr>
          <a:xfrm>
            <a:off x="7485430" y="2963868"/>
            <a:ext cx="587020" cy="338554"/>
          </a:xfrm>
          <a:prstGeom prst="rect">
            <a:avLst/>
          </a:prstGeom>
          <a:noFill/>
        </p:spPr>
        <p:txBody>
          <a:bodyPr wrap="none" rtlCol="0">
            <a:spAutoFit/>
          </a:bodyPr>
          <a:lstStyle/>
          <a:p>
            <a:r>
              <a:rPr lang="en-US" sz="800" b="1" dirty="0" smtClean="0">
                <a:solidFill>
                  <a:srgbClr val="444444"/>
                </a:solidFill>
                <a:latin typeface="Museo Sans For Dell"/>
              </a:rPr>
              <a:t>E600i &amp; </a:t>
            </a:r>
            <a:br>
              <a:rPr lang="en-US" sz="800" b="1" dirty="0" smtClean="0">
                <a:solidFill>
                  <a:srgbClr val="444444"/>
                </a:solidFill>
                <a:latin typeface="Museo Sans For Dell"/>
              </a:rPr>
            </a:br>
            <a:r>
              <a:rPr lang="en-US" sz="800" b="1" dirty="0" smtClean="0">
                <a:solidFill>
                  <a:srgbClr val="444444"/>
                </a:solidFill>
                <a:latin typeface="Museo Sans For Dell"/>
              </a:rPr>
              <a:t>E1200i</a:t>
            </a:r>
          </a:p>
        </p:txBody>
      </p:sp>
      <p:pic>
        <p:nvPicPr>
          <p:cNvPr id="1029" name="Picture 5"/>
          <p:cNvPicPr>
            <a:picLocks noChangeAspect="1" noChangeArrowheads="1"/>
          </p:cNvPicPr>
          <p:nvPr/>
        </p:nvPicPr>
        <p:blipFill>
          <a:blip r:embed="rId9"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4691705" y="2216140"/>
            <a:ext cx="740553" cy="4826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5" name="TextBox 74"/>
          <p:cNvSpPr txBox="1"/>
          <p:nvPr/>
        </p:nvSpPr>
        <p:spPr>
          <a:xfrm>
            <a:off x="4649601" y="2663784"/>
            <a:ext cx="662362" cy="215444"/>
          </a:xfrm>
          <a:prstGeom prst="rect">
            <a:avLst/>
          </a:prstGeom>
          <a:noFill/>
        </p:spPr>
        <p:txBody>
          <a:bodyPr wrap="none" rtlCol="0">
            <a:spAutoFit/>
          </a:bodyPr>
          <a:lstStyle/>
          <a:p>
            <a:r>
              <a:rPr lang="en-US" sz="800" b="1" dirty="0" smtClean="0">
                <a:solidFill>
                  <a:srgbClr val="444444"/>
                </a:solidFill>
                <a:latin typeface="Museo Sans For Dell"/>
              </a:rPr>
              <a:t>C150/300</a:t>
            </a:r>
          </a:p>
        </p:txBody>
      </p:sp>
      <p:pic>
        <p:nvPicPr>
          <p:cNvPr id="1031" name="Picture 7"/>
          <p:cNvPicPr>
            <a:picLocks noChangeAspect="1" noChangeArrowheads="1"/>
          </p:cNvPicPr>
          <p:nvPr/>
        </p:nvPicPr>
        <p:blipFill rotWithShape="1">
          <a:blip r:embed="rId10" cstate="email">
            <a:clrChange>
              <a:clrFrom>
                <a:srgbClr val="FFFFFF"/>
              </a:clrFrom>
              <a:clrTo>
                <a:srgbClr val="FFFFFF">
                  <a:alpha val="0"/>
                </a:srgbClr>
              </a:clrTo>
            </a:clrChange>
            <a:extLst>
              <a:ext uri="{28A0092B-C50C-407E-A947-70E740481C1C}">
                <a14:useLocalDpi xmlns:a14="http://schemas.microsoft.com/office/drawing/2010/main"/>
              </a:ext>
            </a:extLst>
          </a:blip>
          <a:srcRect l="7756"/>
          <a:stretch/>
        </p:blipFill>
        <p:spPr bwMode="auto">
          <a:xfrm>
            <a:off x="4324456" y="4427310"/>
            <a:ext cx="679251" cy="3693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8" name="TextBox 77"/>
          <p:cNvSpPr txBox="1"/>
          <p:nvPr/>
        </p:nvSpPr>
        <p:spPr>
          <a:xfrm>
            <a:off x="4324457" y="4717149"/>
            <a:ext cx="734496" cy="461665"/>
          </a:xfrm>
          <a:prstGeom prst="rect">
            <a:avLst/>
          </a:prstGeom>
          <a:noFill/>
        </p:spPr>
        <p:txBody>
          <a:bodyPr wrap="none" rtlCol="0">
            <a:spAutoFit/>
          </a:bodyPr>
          <a:lstStyle/>
          <a:p>
            <a:r>
              <a:rPr lang="en-US" sz="800" b="1" dirty="0" err="1" smtClean="0">
                <a:solidFill>
                  <a:srgbClr val="444444"/>
                </a:solidFill>
                <a:latin typeface="Museo Sans For Dell"/>
              </a:rPr>
              <a:t>S25N</a:t>
            </a:r>
            <a:r>
              <a:rPr lang="en-US" sz="800" b="1" dirty="0" smtClean="0">
                <a:solidFill>
                  <a:srgbClr val="444444"/>
                </a:solidFill>
                <a:latin typeface="Museo Sans For Dell"/>
              </a:rPr>
              <a:t>/</a:t>
            </a:r>
            <a:r>
              <a:rPr lang="en-US" sz="800" b="1" dirty="0" err="1" smtClean="0">
                <a:solidFill>
                  <a:srgbClr val="444444"/>
                </a:solidFill>
                <a:latin typeface="Museo Sans For Dell"/>
              </a:rPr>
              <a:t>S50N</a:t>
            </a:r>
            <a:r>
              <a:rPr lang="en-US" sz="800" b="1" dirty="0">
                <a:solidFill>
                  <a:srgbClr val="444444"/>
                </a:solidFill>
                <a:latin typeface="Museo Sans For Dell"/>
              </a:rPr>
              <a:t/>
            </a:r>
            <a:br>
              <a:rPr lang="en-US" sz="800" b="1" dirty="0">
                <a:solidFill>
                  <a:srgbClr val="444444"/>
                </a:solidFill>
                <a:latin typeface="Museo Sans For Dell"/>
              </a:rPr>
            </a:br>
            <a:r>
              <a:rPr lang="en-US" sz="800" b="1" dirty="0" err="1" smtClean="0">
                <a:solidFill>
                  <a:srgbClr val="444444"/>
                </a:solidFill>
                <a:latin typeface="Museo Sans For Dell"/>
              </a:rPr>
              <a:t>S25V</a:t>
            </a:r>
            <a:r>
              <a:rPr lang="en-US" sz="800" b="1" dirty="0" smtClean="0">
                <a:solidFill>
                  <a:srgbClr val="444444"/>
                </a:solidFill>
                <a:latin typeface="Museo Sans For Dell"/>
              </a:rPr>
              <a:t>/</a:t>
            </a:r>
            <a:r>
              <a:rPr lang="en-US" sz="800" b="1" dirty="0" err="1" smtClean="0">
                <a:solidFill>
                  <a:srgbClr val="444444"/>
                </a:solidFill>
                <a:latin typeface="Museo Sans For Dell"/>
              </a:rPr>
              <a:t>S50V</a:t>
            </a:r>
            <a:endParaRPr lang="en-US" sz="800" b="1" dirty="0">
              <a:solidFill>
                <a:srgbClr val="444444"/>
              </a:solidFill>
              <a:latin typeface="Museo Sans For Dell"/>
            </a:endParaRPr>
          </a:p>
          <a:p>
            <a:endParaRPr lang="en-US" sz="800" b="1" dirty="0" smtClean="0">
              <a:solidFill>
                <a:srgbClr val="444444"/>
              </a:solidFill>
              <a:latin typeface="Museo Sans For Dell"/>
            </a:endParaRPr>
          </a:p>
        </p:txBody>
      </p:sp>
      <p:pic>
        <p:nvPicPr>
          <p:cNvPr id="1036" name="Picture 12"/>
          <p:cNvPicPr>
            <a:picLocks noChangeAspect="1" noChangeArrowheads="1"/>
          </p:cNvPicPr>
          <p:nvPr/>
        </p:nvPicPr>
        <p:blipFill rotWithShape="1">
          <a:blip r:embed="rId11" cstate="email">
            <a:clrChange>
              <a:clrFrom>
                <a:srgbClr val="FFFFFF"/>
              </a:clrFrom>
              <a:clrTo>
                <a:srgbClr val="FFFFFF">
                  <a:alpha val="0"/>
                </a:srgbClr>
              </a:clrTo>
            </a:clrChange>
            <a:extLst>
              <a:ext uri="{28A0092B-C50C-407E-A947-70E740481C1C}">
                <a14:useLocalDpi xmlns:a14="http://schemas.microsoft.com/office/drawing/2010/main"/>
              </a:ext>
            </a:extLst>
          </a:blip>
          <a:srcRect l="4527"/>
          <a:stretch/>
        </p:blipFill>
        <p:spPr bwMode="auto">
          <a:xfrm>
            <a:off x="5285794" y="4505692"/>
            <a:ext cx="703027" cy="3145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2" name="TextBox 81"/>
          <p:cNvSpPr txBox="1"/>
          <p:nvPr/>
        </p:nvSpPr>
        <p:spPr>
          <a:xfrm>
            <a:off x="5391733" y="4753385"/>
            <a:ext cx="420308" cy="215444"/>
          </a:xfrm>
          <a:prstGeom prst="rect">
            <a:avLst/>
          </a:prstGeom>
          <a:noFill/>
        </p:spPr>
        <p:txBody>
          <a:bodyPr wrap="none" rtlCol="0">
            <a:spAutoFit/>
          </a:bodyPr>
          <a:lstStyle/>
          <a:p>
            <a:r>
              <a:rPr lang="en-US" sz="800" b="1" dirty="0" err="1" smtClean="0">
                <a:solidFill>
                  <a:srgbClr val="444444"/>
                </a:solidFill>
                <a:latin typeface="Museo Sans For Dell"/>
              </a:rPr>
              <a:t>S25P</a:t>
            </a:r>
            <a:endParaRPr lang="en-US" sz="800" b="1" dirty="0" smtClean="0">
              <a:solidFill>
                <a:srgbClr val="444444"/>
              </a:solidFill>
              <a:latin typeface="Museo Sans For Dell"/>
            </a:endParaRPr>
          </a:p>
        </p:txBody>
      </p:sp>
      <p:sp>
        <p:nvSpPr>
          <p:cNvPr id="4" name="Rounded Rectangle 3"/>
          <p:cNvSpPr/>
          <p:nvPr/>
        </p:nvSpPr>
        <p:spPr>
          <a:xfrm>
            <a:off x="639591" y="3467924"/>
            <a:ext cx="3464108" cy="1881248"/>
          </a:xfrm>
          <a:prstGeom prst="roundRect">
            <a:avLst>
              <a:gd name="adj" fmla="val 11659"/>
            </a:avLst>
          </a:prstGeom>
          <a:noFill/>
          <a:ln w="28575">
            <a:solidFill>
              <a:srgbClr val="FCA62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400" b="1" dirty="0" smtClean="0">
                <a:solidFill>
                  <a:srgbClr val="444444"/>
                </a:solidFill>
              </a:rPr>
              <a:t>Campus Edge</a:t>
            </a:r>
            <a:endParaRPr lang="en-US" sz="1400" b="1" dirty="0">
              <a:solidFill>
                <a:srgbClr val="444444"/>
              </a:solidFill>
            </a:endParaRPr>
          </a:p>
        </p:txBody>
      </p:sp>
      <p:sp>
        <p:nvSpPr>
          <p:cNvPr id="57" name="Rounded Rectangle 56"/>
          <p:cNvSpPr/>
          <p:nvPr/>
        </p:nvSpPr>
        <p:spPr>
          <a:xfrm>
            <a:off x="2527587" y="2493658"/>
            <a:ext cx="1576111" cy="1493188"/>
          </a:xfrm>
          <a:prstGeom prst="roundRect">
            <a:avLst/>
          </a:prstGeom>
          <a:noFill/>
          <a:ln w="28575">
            <a:solidFill>
              <a:srgbClr val="FCA62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400" b="1" dirty="0" smtClean="0">
                <a:solidFill>
                  <a:srgbClr val="444444"/>
                </a:solidFill>
              </a:rPr>
              <a:t>Fixed Port Campus </a:t>
            </a:r>
            <a:r>
              <a:rPr lang="en-US" sz="1400" b="1" dirty="0" err="1" smtClean="0">
                <a:solidFill>
                  <a:srgbClr val="444444"/>
                </a:solidFill>
              </a:rPr>
              <a:t>Agg</a:t>
            </a:r>
            <a:endParaRPr lang="en-US" sz="1400" b="1" dirty="0">
              <a:solidFill>
                <a:srgbClr val="444444"/>
              </a:solidFill>
            </a:endParaRPr>
          </a:p>
        </p:txBody>
      </p:sp>
      <p:sp>
        <p:nvSpPr>
          <p:cNvPr id="66" name="Rounded Rectangle 65"/>
          <p:cNvSpPr/>
          <p:nvPr/>
        </p:nvSpPr>
        <p:spPr>
          <a:xfrm>
            <a:off x="4103699" y="2943252"/>
            <a:ext cx="3249587" cy="2179782"/>
          </a:xfrm>
          <a:prstGeom prst="roundRect">
            <a:avLst>
              <a:gd name="adj" fmla="val 9447"/>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en-US" sz="1400" b="1" dirty="0" smtClean="0">
                <a:solidFill>
                  <a:srgbClr val="444444"/>
                </a:solidFill>
              </a:rPr>
              <a:t>DC / TOR</a:t>
            </a:r>
            <a:endParaRPr lang="en-US" sz="1400" b="1" dirty="0">
              <a:solidFill>
                <a:srgbClr val="444444"/>
              </a:solidFill>
            </a:endParaRPr>
          </a:p>
        </p:txBody>
      </p:sp>
      <p:sp>
        <p:nvSpPr>
          <p:cNvPr id="71" name="Rounded Rectangle 70"/>
          <p:cNvSpPr/>
          <p:nvPr/>
        </p:nvSpPr>
        <p:spPr>
          <a:xfrm>
            <a:off x="626470" y="5410200"/>
            <a:ext cx="7468422" cy="285009"/>
          </a:xfrm>
          <a:prstGeom prst="roundRect">
            <a:avLst/>
          </a:prstGeom>
          <a:gradFill>
            <a:gsLst>
              <a:gs pos="0">
                <a:schemeClr val="accent3">
                  <a:lumMod val="75000"/>
                </a:schemeClr>
              </a:gs>
              <a:gs pos="50000">
                <a:schemeClr val="accent3">
                  <a:lumMod val="60000"/>
                  <a:lumOff val="40000"/>
                </a:schemeClr>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smtClean="0">
                <a:solidFill>
                  <a:srgbClr val="FFFFFF"/>
                </a:solidFill>
              </a:rPr>
              <a:t>Open Management</a:t>
            </a:r>
            <a:endParaRPr lang="en-US" sz="2000" b="1" dirty="0">
              <a:solidFill>
                <a:srgbClr val="FFFFFF"/>
              </a:solidFill>
            </a:endParaRPr>
          </a:p>
        </p:txBody>
      </p:sp>
      <p:pic>
        <p:nvPicPr>
          <p:cNvPr id="11" name="Picture 4" descr="E1200"/>
          <p:cNvPicPr>
            <a:picLocks noChangeAspect="1" noChangeArrowheads="1"/>
          </p:cNvPicPr>
          <p:nvPr/>
        </p:nvPicPr>
        <p:blipFill>
          <a:blip r:embed="rId12" cstate="print">
            <a:extLst>
              <a:ext uri="{BEBA8EAE-BF5A-486C-A8C5-ECC9F3942E4B}">
                <a14:imgProps xmlns:a14="http://schemas.microsoft.com/office/drawing/2010/main">
                  <a14:imgLayer r:embed="rId13">
                    <a14:imgEffect>
                      <a14:backgroundRemoval t="10000" b="90000" l="10000" r="90000"/>
                    </a14:imgEffect>
                  </a14:imgLayer>
                </a14:imgProps>
              </a:ext>
              <a:ext uri="{28A0092B-C50C-407E-A947-70E740481C1C}">
                <a14:useLocalDpi xmlns:a14="http://schemas.microsoft.com/office/drawing/2010/main"/>
              </a:ext>
            </a:extLst>
          </a:blip>
          <a:srcRect/>
          <a:stretch>
            <a:fillRect/>
          </a:stretch>
        </p:blipFill>
        <p:spPr bwMode="auto">
          <a:xfrm>
            <a:off x="7128243" y="2098238"/>
            <a:ext cx="714375" cy="923925"/>
          </a:xfrm>
          <a:prstGeom prst="rect">
            <a:avLst/>
          </a:prstGeom>
          <a:noFill/>
          <a:extLst>
            <a:ext uri="{909E8E84-426E-40DD-AFC4-6F175D3DCCD1}">
              <a14:hiddenFill xmlns:a14="http://schemas.microsoft.com/office/drawing/2010/main">
                <a:solidFill>
                  <a:srgbClr val="FFFFFF"/>
                </a:solidFill>
              </a14:hiddenFill>
            </a:ext>
          </a:extLst>
        </p:spPr>
      </p:pic>
      <p:sp>
        <p:nvSpPr>
          <p:cNvPr id="79" name="Right Arrow 78"/>
          <p:cNvSpPr/>
          <p:nvPr/>
        </p:nvSpPr>
        <p:spPr>
          <a:xfrm>
            <a:off x="8042071" y="5222876"/>
            <a:ext cx="713090" cy="645317"/>
          </a:xfrm>
          <a:prstGeom prst="rightArrow">
            <a:avLst>
              <a:gd name="adj1" fmla="val 50000"/>
              <a:gd name="adj2" fmla="val 110502"/>
            </a:avLst>
          </a:prstGeom>
          <a:solidFill>
            <a:schemeClr val="accent3">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444444"/>
              </a:solidFill>
            </a:endParaRPr>
          </a:p>
        </p:txBody>
      </p:sp>
      <p:sp>
        <p:nvSpPr>
          <p:cNvPr id="61" name="Slide Number Placeholder 2"/>
          <p:cNvSpPr>
            <a:spLocks noGrp="1"/>
          </p:cNvSpPr>
          <p:nvPr>
            <p:ph type="sldNum" sz="quarter" idx="4"/>
          </p:nvPr>
        </p:nvSpPr>
        <p:spPr>
          <a:xfrm>
            <a:off x="349623" y="6565997"/>
            <a:ext cx="440391" cy="170979"/>
          </a:xfrm>
          <a:prstGeom prst="rect">
            <a:avLst/>
          </a:prstGeom>
        </p:spPr>
        <p:txBody>
          <a:bodyPr/>
          <a:lstStyle/>
          <a:p>
            <a:fld id="{DBD5246C-868F-410A-AE52-FE248EDADC46}" type="slidenum">
              <a:rPr lang="en-US" sz="1100" smtClean="0">
                <a:solidFill>
                  <a:srgbClr val="AAAAAA"/>
                </a:solidFill>
              </a:rPr>
              <a:pPr/>
              <a:t>14</a:t>
            </a:fld>
            <a:endParaRPr lang="en-US" sz="1100" dirty="0">
              <a:solidFill>
                <a:srgbClr val="AAAAAA"/>
              </a:solidFill>
            </a:endParaRPr>
          </a:p>
        </p:txBody>
      </p:sp>
      <p:sp>
        <p:nvSpPr>
          <p:cNvPr id="74" name="Footer Placeholder 3"/>
          <p:cNvSpPr>
            <a:spLocks noGrp="1"/>
          </p:cNvSpPr>
          <p:nvPr>
            <p:ph type="ftr" sz="quarter" idx="3"/>
          </p:nvPr>
        </p:nvSpPr>
        <p:spPr>
          <a:xfrm>
            <a:off x="742950" y="6563845"/>
            <a:ext cx="1885950" cy="152400"/>
          </a:xfrm>
          <a:prstGeom prst="rect">
            <a:avLst/>
          </a:prstGeom>
        </p:spPr>
        <p:txBody>
          <a:bodyPr/>
          <a:lstStyle/>
          <a:p>
            <a:r>
              <a:rPr lang="en-US" sz="1100" dirty="0" smtClean="0">
                <a:solidFill>
                  <a:srgbClr val="AAAAAA"/>
                </a:solidFill>
              </a:rPr>
              <a:t>Confidential</a:t>
            </a:r>
            <a:endParaRPr lang="en-US" sz="1100" dirty="0">
              <a:solidFill>
                <a:srgbClr val="AAAAAA"/>
              </a:solidFill>
            </a:endParaRPr>
          </a:p>
        </p:txBody>
      </p:sp>
      <p:sp>
        <p:nvSpPr>
          <p:cNvPr id="58" name="Rounded Rectangle 57"/>
          <p:cNvSpPr/>
          <p:nvPr/>
        </p:nvSpPr>
        <p:spPr>
          <a:xfrm>
            <a:off x="2876934" y="4284870"/>
            <a:ext cx="1226764" cy="1063639"/>
          </a:xfrm>
          <a:prstGeom prst="roundRect">
            <a:avLst/>
          </a:prstGeom>
          <a:noFill/>
          <a:ln w="28575">
            <a:solidFill>
              <a:srgbClr val="FCA62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endParaRPr lang="en-US" sz="1400" b="1" dirty="0">
              <a:solidFill>
                <a:srgbClr val="444444"/>
              </a:solidFill>
            </a:endParaRPr>
          </a:p>
        </p:txBody>
      </p:sp>
      <p:grpSp>
        <p:nvGrpSpPr>
          <p:cNvPr id="6" name="Group 125"/>
          <p:cNvGrpSpPr/>
          <p:nvPr/>
        </p:nvGrpSpPr>
        <p:grpSpPr>
          <a:xfrm>
            <a:off x="2958752" y="4908405"/>
            <a:ext cx="1104790" cy="488065"/>
            <a:chOff x="4355672" y="1358156"/>
            <a:chExt cx="1104790" cy="488063"/>
          </a:xfrm>
        </p:grpSpPr>
        <p:pic>
          <p:nvPicPr>
            <p:cNvPr id="87" name="Picture 1" descr="C:\Users\User\Desktop\Dog &amp; Pony Show\Juniper\Juniper Christina Khayat 4 decks\J-SRX100\J-SRX100\Low-Res_PNGs\J_SRX100_HeroL.png"/>
            <p:cNvPicPr>
              <a:picLocks noChangeAspect="1" noChangeArrowheads="1"/>
            </p:cNvPicPr>
            <p:nvPr/>
          </p:nvPicPr>
          <p:blipFill>
            <a:blip r:embed="rId14" cstate="email">
              <a:extLst>
                <a:ext uri="{28A0092B-C50C-407E-A947-70E740481C1C}">
                  <a14:useLocalDpi xmlns:a14="http://schemas.microsoft.com/office/drawing/2010/main"/>
                </a:ext>
              </a:extLst>
            </a:blip>
            <a:srcRect/>
            <a:stretch>
              <a:fillRect/>
            </a:stretch>
          </p:blipFill>
          <p:spPr bwMode="auto">
            <a:xfrm>
              <a:off x="4602535" y="1358156"/>
              <a:ext cx="540966" cy="186270"/>
            </a:xfrm>
            <a:prstGeom prst="rect">
              <a:avLst/>
            </a:prstGeom>
            <a:noFill/>
          </p:spPr>
        </p:pic>
        <p:pic>
          <p:nvPicPr>
            <p:cNvPr id="88" name="Picture 2" descr="C:\Users\User\Desktop\Dog &amp; Pony Show\Juniper\Juniper Christina Khayat 4 decks\J-SRX210\J-SRX210\Low-Res_PNGs\J_SRX210_HeroL.png"/>
            <p:cNvPicPr>
              <a:picLocks noChangeAspect="1" noChangeArrowheads="1"/>
            </p:cNvPicPr>
            <p:nvPr/>
          </p:nvPicPr>
          <p:blipFill>
            <a:blip r:embed="rId15" cstate="email">
              <a:extLst>
                <a:ext uri="{28A0092B-C50C-407E-A947-70E740481C1C}">
                  <a14:useLocalDpi xmlns:a14="http://schemas.microsoft.com/office/drawing/2010/main"/>
                </a:ext>
              </a:extLst>
            </a:blip>
            <a:srcRect/>
            <a:stretch>
              <a:fillRect/>
            </a:stretch>
          </p:blipFill>
          <p:spPr bwMode="auto">
            <a:xfrm>
              <a:off x="4612620" y="1447800"/>
              <a:ext cx="558051" cy="186017"/>
            </a:xfrm>
            <a:prstGeom prst="rect">
              <a:avLst/>
            </a:prstGeom>
            <a:noFill/>
          </p:spPr>
        </p:pic>
        <p:pic>
          <p:nvPicPr>
            <p:cNvPr id="89" name="Picture 3" descr="C:\Users\User\Desktop\Dog &amp; Pony Show\Juniper\Juniper Christina Khayat 4 decks\J-SRX240\J-SRX240\Low-Res_PNGs\J_SRX240_HeroL.png"/>
            <p:cNvPicPr>
              <a:picLocks noChangeAspect="1" noChangeArrowheads="1"/>
            </p:cNvPicPr>
            <p:nvPr/>
          </p:nvPicPr>
          <p:blipFill>
            <a:blip r:embed="rId16" cstate="email">
              <a:extLst>
                <a:ext uri="{28A0092B-C50C-407E-A947-70E740481C1C}">
                  <a14:useLocalDpi xmlns:a14="http://schemas.microsoft.com/office/drawing/2010/main"/>
                </a:ext>
              </a:extLst>
            </a:blip>
            <a:srcRect/>
            <a:stretch>
              <a:fillRect/>
            </a:stretch>
          </p:blipFill>
          <p:spPr bwMode="auto">
            <a:xfrm>
              <a:off x="4559018" y="1525813"/>
              <a:ext cx="746407" cy="234177"/>
            </a:xfrm>
            <a:prstGeom prst="rect">
              <a:avLst/>
            </a:prstGeom>
            <a:noFill/>
          </p:spPr>
        </p:pic>
        <p:sp>
          <p:nvSpPr>
            <p:cNvPr id="90" name="TextBox 89"/>
            <p:cNvSpPr txBox="1"/>
            <p:nvPr/>
          </p:nvSpPr>
          <p:spPr>
            <a:xfrm>
              <a:off x="4355672" y="1630776"/>
              <a:ext cx="1104790" cy="215443"/>
            </a:xfrm>
            <a:prstGeom prst="rect">
              <a:avLst/>
            </a:prstGeom>
            <a:noFill/>
          </p:spPr>
          <p:txBody>
            <a:bodyPr wrap="none" rtlCol="0">
              <a:spAutoFit/>
            </a:bodyPr>
            <a:lstStyle/>
            <a:p>
              <a:r>
                <a:rPr lang="en-US" sz="800" b="1" dirty="0" smtClean="0">
                  <a:solidFill>
                    <a:srgbClr val="444444"/>
                  </a:solidFill>
                  <a:latin typeface="Museo Sans For Dell"/>
                </a:rPr>
                <a:t>J-SRX100/210/240</a:t>
              </a:r>
            </a:p>
          </p:txBody>
        </p:sp>
      </p:grpSp>
      <p:grpSp>
        <p:nvGrpSpPr>
          <p:cNvPr id="7" name="Group 91"/>
          <p:cNvGrpSpPr/>
          <p:nvPr/>
        </p:nvGrpSpPr>
        <p:grpSpPr>
          <a:xfrm>
            <a:off x="3179985" y="4679997"/>
            <a:ext cx="978153" cy="318474"/>
            <a:chOff x="5556622" y="1799216"/>
            <a:chExt cx="978157" cy="318472"/>
          </a:xfrm>
        </p:grpSpPr>
        <p:pic>
          <p:nvPicPr>
            <p:cNvPr id="85" name="Picture 25" descr="C:\Users\Robert_Lesieur\Pictures\Juniper\srx240-left-low.png"/>
            <p:cNvPicPr>
              <a:picLocks noChangeAspect="1" noChangeArrowheads="1"/>
            </p:cNvPicPr>
            <p:nvPr/>
          </p:nvPicPr>
          <p:blipFill>
            <a:blip r:embed="rId17" cstate="email"/>
            <a:srcRect/>
            <a:stretch>
              <a:fillRect/>
            </a:stretch>
          </p:blipFill>
          <p:spPr bwMode="auto">
            <a:xfrm>
              <a:off x="5764025" y="1799216"/>
              <a:ext cx="581025" cy="162933"/>
            </a:xfrm>
            <a:prstGeom prst="rect">
              <a:avLst/>
            </a:prstGeom>
            <a:noFill/>
          </p:spPr>
        </p:pic>
        <p:sp>
          <p:nvSpPr>
            <p:cNvPr id="86" name="TextBox 85"/>
            <p:cNvSpPr txBox="1"/>
            <p:nvPr/>
          </p:nvSpPr>
          <p:spPr>
            <a:xfrm>
              <a:off x="5556622" y="1902245"/>
              <a:ext cx="978157" cy="215443"/>
            </a:xfrm>
            <a:prstGeom prst="rect">
              <a:avLst/>
            </a:prstGeom>
            <a:noFill/>
          </p:spPr>
          <p:txBody>
            <a:bodyPr wrap="none" rtlCol="0">
              <a:spAutoFit/>
            </a:bodyPr>
            <a:lstStyle/>
            <a:p>
              <a:r>
                <a:rPr lang="en-US" sz="800" b="1" dirty="0" smtClean="0">
                  <a:solidFill>
                    <a:srgbClr val="444444"/>
                  </a:solidFill>
                  <a:latin typeface="Museo Sans For Dell"/>
                </a:rPr>
                <a:t>J-SRX220 (FY13)</a:t>
              </a:r>
            </a:p>
          </p:txBody>
        </p:sp>
      </p:grpSp>
      <p:grpSp>
        <p:nvGrpSpPr>
          <p:cNvPr id="8" name="Group 85"/>
          <p:cNvGrpSpPr/>
          <p:nvPr/>
        </p:nvGrpSpPr>
        <p:grpSpPr>
          <a:xfrm>
            <a:off x="3204673" y="4359735"/>
            <a:ext cx="979755" cy="357948"/>
            <a:chOff x="5530344" y="1343025"/>
            <a:chExt cx="1183720" cy="421508"/>
          </a:xfrm>
        </p:grpSpPr>
        <p:pic>
          <p:nvPicPr>
            <p:cNvPr id="80" name="Picture 26" descr="C:\Users\Robert_Lesieur\Pictures\Juniper\srx650-left-low.png"/>
            <p:cNvPicPr>
              <a:picLocks noChangeAspect="1" noChangeArrowheads="1"/>
            </p:cNvPicPr>
            <p:nvPr/>
          </p:nvPicPr>
          <p:blipFill>
            <a:blip r:embed="rId18" cstate="email"/>
            <a:srcRect/>
            <a:stretch>
              <a:fillRect/>
            </a:stretch>
          </p:blipFill>
          <p:spPr bwMode="auto">
            <a:xfrm>
              <a:off x="5819542" y="1343025"/>
              <a:ext cx="688220" cy="238124"/>
            </a:xfrm>
            <a:prstGeom prst="rect">
              <a:avLst/>
            </a:prstGeom>
            <a:noFill/>
          </p:spPr>
        </p:pic>
        <p:sp>
          <p:nvSpPr>
            <p:cNvPr id="81" name="TextBox 80"/>
            <p:cNvSpPr txBox="1"/>
            <p:nvPr/>
          </p:nvSpPr>
          <p:spPr>
            <a:xfrm>
              <a:off x="5530344" y="1510833"/>
              <a:ext cx="1183720" cy="253700"/>
            </a:xfrm>
            <a:prstGeom prst="rect">
              <a:avLst/>
            </a:prstGeom>
            <a:noFill/>
          </p:spPr>
          <p:txBody>
            <a:bodyPr wrap="none" rtlCol="0">
              <a:spAutoFit/>
            </a:bodyPr>
            <a:lstStyle/>
            <a:p>
              <a:r>
                <a:rPr lang="en-US" sz="800" b="1" dirty="0" smtClean="0">
                  <a:solidFill>
                    <a:srgbClr val="444444"/>
                  </a:solidFill>
                  <a:latin typeface="Museo Sans For Dell"/>
                </a:rPr>
                <a:t>J-SRX650 (FY13)</a:t>
              </a:r>
            </a:p>
          </p:txBody>
        </p:sp>
      </p:grpSp>
      <p:grpSp>
        <p:nvGrpSpPr>
          <p:cNvPr id="9" name="Group 94"/>
          <p:cNvGrpSpPr/>
          <p:nvPr/>
        </p:nvGrpSpPr>
        <p:grpSpPr>
          <a:xfrm>
            <a:off x="2217779" y="4039047"/>
            <a:ext cx="698037" cy="404239"/>
            <a:chOff x="1988013" y="3998413"/>
            <a:chExt cx="698037" cy="404239"/>
          </a:xfrm>
        </p:grpSpPr>
        <p:pic>
          <p:nvPicPr>
            <p:cNvPr id="92" name="Picture 2" descr="C:\data\PowerConnect\Models\62xx Kinnick\Marcom Images\10060023-002_small.jpg"/>
            <p:cNvPicPr>
              <a:picLocks noChangeAspect="1" noChangeArrowheads="1"/>
            </p:cNvPicPr>
            <p:nvPr/>
          </p:nvPicPr>
          <p:blipFill>
            <a:blip r:embed="rId19" cstate="email">
              <a:clrChange>
                <a:clrFrom>
                  <a:srgbClr val="FFFFFF"/>
                </a:clrFrom>
                <a:clrTo>
                  <a:srgbClr val="FFFFFF">
                    <a:alpha val="0"/>
                  </a:srgbClr>
                </a:clrTo>
              </a:clrChange>
              <a:lum bright="10000"/>
              <a:extLst>
                <a:ext uri="{28A0092B-C50C-407E-A947-70E740481C1C}">
                  <a14:useLocalDpi xmlns:a14="http://schemas.microsoft.com/office/drawing/2010/main"/>
                </a:ext>
              </a:extLst>
            </a:blip>
            <a:srcRect/>
            <a:stretch>
              <a:fillRect/>
            </a:stretch>
          </p:blipFill>
          <p:spPr bwMode="auto">
            <a:xfrm>
              <a:off x="1990023" y="3998413"/>
              <a:ext cx="696027" cy="213521"/>
            </a:xfrm>
            <a:prstGeom prst="rect">
              <a:avLst/>
            </a:prstGeom>
            <a:noFill/>
          </p:spPr>
        </p:pic>
        <p:sp>
          <p:nvSpPr>
            <p:cNvPr id="95" name="TextBox 94"/>
            <p:cNvSpPr txBox="1"/>
            <p:nvPr/>
          </p:nvSpPr>
          <p:spPr>
            <a:xfrm>
              <a:off x="1988013" y="4187208"/>
              <a:ext cx="659155" cy="215444"/>
            </a:xfrm>
            <a:prstGeom prst="rect">
              <a:avLst/>
            </a:prstGeom>
            <a:noFill/>
          </p:spPr>
          <p:txBody>
            <a:bodyPr wrap="none" rtlCol="0">
              <a:spAutoFit/>
            </a:bodyPr>
            <a:lstStyle/>
            <a:p>
              <a:r>
                <a:rPr lang="en-US" sz="800" b="1" dirty="0" smtClean="0">
                  <a:solidFill>
                    <a:srgbClr val="444444"/>
                  </a:solidFill>
                  <a:latin typeface="Museo Sans For Dell"/>
                </a:rPr>
                <a:t>PCT 6200</a:t>
              </a:r>
            </a:p>
          </p:txBody>
        </p:sp>
      </p:grpSp>
      <p:grpSp>
        <p:nvGrpSpPr>
          <p:cNvPr id="12" name="Group 98"/>
          <p:cNvGrpSpPr/>
          <p:nvPr/>
        </p:nvGrpSpPr>
        <p:grpSpPr>
          <a:xfrm>
            <a:off x="1155400" y="4610043"/>
            <a:ext cx="685198" cy="454895"/>
            <a:chOff x="1976211" y="4424007"/>
            <a:chExt cx="685198" cy="454895"/>
          </a:xfrm>
        </p:grpSpPr>
        <p:pic>
          <p:nvPicPr>
            <p:cNvPr id="97" name="Picture 96" descr="10070025-012_small_crop.jpg"/>
            <p:cNvPicPr>
              <a:picLocks noChangeAspect="1"/>
            </p:cNvPicPr>
            <p:nvPr/>
          </p:nvPicPr>
          <p:blipFill>
            <a:blip r:embed="rId20"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976211" y="4424007"/>
              <a:ext cx="652689" cy="233663"/>
            </a:xfrm>
            <a:prstGeom prst="rect">
              <a:avLst/>
            </a:prstGeom>
          </p:spPr>
        </p:pic>
        <p:sp>
          <p:nvSpPr>
            <p:cNvPr id="98" name="TextBox 97"/>
            <p:cNvSpPr txBox="1"/>
            <p:nvPr/>
          </p:nvSpPr>
          <p:spPr>
            <a:xfrm>
              <a:off x="2007063" y="4663458"/>
              <a:ext cx="654346" cy="215444"/>
            </a:xfrm>
            <a:prstGeom prst="rect">
              <a:avLst/>
            </a:prstGeom>
            <a:noFill/>
          </p:spPr>
          <p:txBody>
            <a:bodyPr wrap="none" rtlCol="0">
              <a:spAutoFit/>
            </a:bodyPr>
            <a:lstStyle/>
            <a:p>
              <a:r>
                <a:rPr lang="en-US" sz="800" b="1" dirty="0" smtClean="0">
                  <a:solidFill>
                    <a:srgbClr val="444444"/>
                  </a:solidFill>
                  <a:latin typeface="Museo Sans For Dell"/>
                </a:rPr>
                <a:t>PCT 3500</a:t>
              </a:r>
            </a:p>
          </p:txBody>
        </p:sp>
      </p:grpSp>
      <p:grpSp>
        <p:nvGrpSpPr>
          <p:cNvPr id="13" name="Group 103"/>
          <p:cNvGrpSpPr/>
          <p:nvPr/>
        </p:nvGrpSpPr>
        <p:grpSpPr>
          <a:xfrm>
            <a:off x="626470" y="4864548"/>
            <a:ext cx="746042" cy="500266"/>
            <a:chOff x="1940008" y="5350186"/>
            <a:chExt cx="746042" cy="500266"/>
          </a:xfrm>
        </p:grpSpPr>
        <p:pic>
          <p:nvPicPr>
            <p:cNvPr id="104" name="Picture 1" descr="C:\data\PowerConnect\Models\27xx Bryant\Marcom\powerconnect_grp4_JE.jpg"/>
            <p:cNvPicPr>
              <a:picLocks noChangeAspect="1" noChangeArrowheads="1"/>
            </p:cNvPicPr>
            <p:nvPr/>
          </p:nvPicPr>
          <p:blipFill>
            <a:blip r:embed="rId21" cstate="email">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bwMode="auto">
            <a:xfrm>
              <a:off x="1940008" y="5350186"/>
              <a:ext cx="746042" cy="319116"/>
            </a:xfrm>
            <a:prstGeom prst="rect">
              <a:avLst/>
            </a:prstGeom>
            <a:noFill/>
          </p:spPr>
        </p:pic>
        <p:sp>
          <p:nvSpPr>
            <p:cNvPr id="105" name="TextBox 104"/>
            <p:cNvSpPr txBox="1"/>
            <p:nvPr/>
          </p:nvSpPr>
          <p:spPr>
            <a:xfrm>
              <a:off x="2016588" y="5635008"/>
              <a:ext cx="659155" cy="215444"/>
            </a:xfrm>
            <a:prstGeom prst="rect">
              <a:avLst/>
            </a:prstGeom>
            <a:noFill/>
          </p:spPr>
          <p:txBody>
            <a:bodyPr wrap="none" rtlCol="0">
              <a:spAutoFit/>
            </a:bodyPr>
            <a:lstStyle/>
            <a:p>
              <a:r>
                <a:rPr lang="en-US" sz="800" b="1" dirty="0" smtClean="0">
                  <a:solidFill>
                    <a:srgbClr val="444444"/>
                  </a:solidFill>
                  <a:latin typeface="Museo Sans For Dell"/>
                </a:rPr>
                <a:t>PCT 2800</a:t>
              </a:r>
            </a:p>
          </p:txBody>
        </p:sp>
      </p:grpSp>
      <p:grpSp>
        <p:nvGrpSpPr>
          <p:cNvPr id="14" name="Group 107"/>
          <p:cNvGrpSpPr/>
          <p:nvPr/>
        </p:nvGrpSpPr>
        <p:grpSpPr>
          <a:xfrm>
            <a:off x="1651944" y="4255581"/>
            <a:ext cx="779048" cy="454895"/>
            <a:chOff x="1976211" y="4424007"/>
            <a:chExt cx="779048" cy="454895"/>
          </a:xfrm>
        </p:grpSpPr>
        <p:pic>
          <p:nvPicPr>
            <p:cNvPr id="111" name="Picture 110" descr="10070025-012_small_crop.jpg"/>
            <p:cNvPicPr>
              <a:picLocks noChangeAspect="1"/>
            </p:cNvPicPr>
            <p:nvPr/>
          </p:nvPicPr>
          <p:blipFill>
            <a:blip r:embed="rId20" cstate="email">
              <a:clrChange>
                <a:clrFrom>
                  <a:srgbClr val="FFFFFF"/>
                </a:clrFrom>
                <a:clrTo>
                  <a:srgbClr val="FFFFFF">
                    <a:alpha val="0"/>
                  </a:srgbClr>
                </a:clrTo>
              </a:clrChange>
              <a:extLst>
                <a:ext uri="{28A0092B-C50C-407E-A947-70E740481C1C}">
                  <a14:useLocalDpi xmlns:a14="http://schemas.microsoft.com/office/drawing/2010/main"/>
                </a:ext>
              </a:extLst>
            </a:blip>
            <a:stretch>
              <a:fillRect/>
            </a:stretch>
          </p:blipFill>
          <p:spPr>
            <a:xfrm>
              <a:off x="1976211" y="4424007"/>
              <a:ext cx="652689" cy="233663"/>
            </a:xfrm>
            <a:prstGeom prst="rect">
              <a:avLst/>
            </a:prstGeom>
          </p:spPr>
        </p:pic>
        <p:sp>
          <p:nvSpPr>
            <p:cNvPr id="112" name="TextBox 111"/>
            <p:cNvSpPr txBox="1"/>
            <p:nvPr/>
          </p:nvSpPr>
          <p:spPr>
            <a:xfrm>
              <a:off x="2076868" y="4663458"/>
              <a:ext cx="678391" cy="215444"/>
            </a:xfrm>
            <a:prstGeom prst="rect">
              <a:avLst/>
            </a:prstGeom>
            <a:noFill/>
          </p:spPr>
          <p:txBody>
            <a:bodyPr wrap="none" rtlCol="0">
              <a:spAutoFit/>
            </a:bodyPr>
            <a:lstStyle/>
            <a:p>
              <a:r>
                <a:rPr lang="en-US" sz="800" b="1" dirty="0" err="1" smtClean="0">
                  <a:solidFill>
                    <a:srgbClr val="444444"/>
                  </a:solidFill>
                  <a:latin typeface="Museo Sans For Dell"/>
                </a:rPr>
                <a:t>PCT</a:t>
              </a:r>
              <a:r>
                <a:rPr lang="en-US" sz="800" b="1" dirty="0" smtClean="0">
                  <a:solidFill>
                    <a:srgbClr val="444444"/>
                  </a:solidFill>
                  <a:latin typeface="Museo Sans For Dell"/>
                </a:rPr>
                <a:t> 5500</a:t>
              </a:r>
            </a:p>
          </p:txBody>
        </p:sp>
      </p:grpSp>
      <p:sp>
        <p:nvSpPr>
          <p:cNvPr id="94" name="TextBox 93"/>
          <p:cNvSpPr txBox="1"/>
          <p:nvPr/>
        </p:nvSpPr>
        <p:spPr>
          <a:xfrm>
            <a:off x="6884571" y="4314313"/>
            <a:ext cx="650666" cy="215444"/>
          </a:xfrm>
          <a:prstGeom prst="rect">
            <a:avLst/>
          </a:prstGeom>
          <a:noFill/>
        </p:spPr>
        <p:txBody>
          <a:bodyPr wrap="square" rtlCol="0">
            <a:spAutoFit/>
          </a:bodyPr>
          <a:lstStyle/>
          <a:p>
            <a:r>
              <a:rPr lang="en-US" sz="800" b="1" dirty="0" smtClean="0">
                <a:solidFill>
                  <a:srgbClr val="444444"/>
                </a:solidFill>
                <a:latin typeface="Museo Sans For Dell"/>
              </a:rPr>
              <a:t>MXL</a:t>
            </a:r>
            <a:endParaRPr lang="en-US" sz="800" b="1" dirty="0" smtClean="0">
              <a:solidFill>
                <a:srgbClr val="444444"/>
              </a:solidFill>
              <a:latin typeface="Museo Sans For Dell"/>
            </a:endParaRPr>
          </a:p>
        </p:txBody>
      </p:sp>
      <p:pic>
        <p:nvPicPr>
          <p:cNvPr id="100" name="Picture 15"/>
          <p:cNvPicPr>
            <a:picLocks noChangeAspect="1" noChangeArrowheads="1"/>
          </p:cNvPicPr>
          <p:nvPr/>
        </p:nvPicPr>
        <p:blipFill>
          <a:blip r:embed="rId22" cstate="print">
            <a:clrChange>
              <a:clrFrom>
                <a:srgbClr val="FFFFFF"/>
              </a:clrFrom>
              <a:clrTo>
                <a:srgbClr val="FFFFFF">
                  <a:alpha val="0"/>
                </a:srgbClr>
              </a:clrTo>
            </a:clrChange>
            <a:extLst>
              <a:ext uri="{BEBA8EAE-BF5A-486C-A8C5-ECC9F3942E4B}">
                <a14:imgProps xmlns:a14="http://schemas.microsoft.com/office/drawing/2010/main">
                  <a14:imgLayer r:embed="rId23">
                    <a14:imgEffect>
                      <a14:saturation sat="400000"/>
                    </a14:imgEffect>
                  </a14:imgLayer>
                </a14:imgProps>
              </a:ext>
            </a:extLst>
          </a:blip>
          <a:srcRect/>
          <a:stretch>
            <a:fillRect/>
          </a:stretch>
        </p:blipFill>
        <p:spPr bwMode="auto">
          <a:xfrm flipH="1">
            <a:off x="6704156" y="4258954"/>
            <a:ext cx="202564" cy="696774"/>
          </a:xfrm>
          <a:prstGeom prst="rect">
            <a:avLst/>
          </a:prstGeom>
          <a:noFill/>
          <a:ln w="9525">
            <a:noFill/>
            <a:miter lim="800000"/>
            <a:headEnd/>
            <a:tailEnd/>
          </a:ln>
        </p:spPr>
      </p:pic>
      <p:sp>
        <p:nvSpPr>
          <p:cNvPr id="93" name="Rounded Rectangle 92"/>
          <p:cNvSpPr/>
          <p:nvPr/>
        </p:nvSpPr>
        <p:spPr>
          <a:xfrm>
            <a:off x="4103698" y="1721922"/>
            <a:ext cx="1746943" cy="1195842"/>
          </a:xfrm>
          <a:prstGeom prst="roundRect">
            <a:avLst/>
          </a:prstGeom>
          <a:noFill/>
          <a:ln w="28575">
            <a:gradFill flip="none" rotWithShape="1">
              <a:gsLst>
                <a:gs pos="0">
                  <a:schemeClr val="accent2"/>
                </a:gs>
                <a:gs pos="50000">
                  <a:schemeClr val="bg1"/>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400" b="1" dirty="0" smtClean="0">
                <a:solidFill>
                  <a:srgbClr val="444444"/>
                </a:solidFill>
              </a:rPr>
              <a:t>Chassis </a:t>
            </a:r>
            <a:r>
              <a:rPr lang="en-US" sz="1400" b="1" dirty="0" err="1" smtClean="0">
                <a:solidFill>
                  <a:srgbClr val="444444"/>
                </a:solidFill>
              </a:rPr>
              <a:t>Agg</a:t>
            </a:r>
            <a:endParaRPr lang="en-US" sz="1400" b="1" dirty="0">
              <a:solidFill>
                <a:srgbClr val="444444"/>
              </a:solidFill>
            </a:endParaRPr>
          </a:p>
        </p:txBody>
      </p:sp>
      <p:sp>
        <p:nvSpPr>
          <p:cNvPr id="101" name="Rounded Rectangle 100"/>
          <p:cNvSpPr/>
          <p:nvPr/>
        </p:nvSpPr>
        <p:spPr>
          <a:xfrm>
            <a:off x="5850641" y="1721922"/>
            <a:ext cx="3189132" cy="2283388"/>
          </a:xfrm>
          <a:prstGeom prst="roundRect">
            <a:avLst>
              <a:gd name="adj" fmla="val 7001"/>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en-US" sz="1400" b="1" dirty="0" smtClean="0">
                <a:solidFill>
                  <a:srgbClr val="444444"/>
                </a:solidFill>
              </a:rPr>
              <a:t>DC Core</a:t>
            </a:r>
            <a:endParaRPr lang="en-US" sz="1400" b="1" dirty="0">
              <a:solidFill>
                <a:srgbClr val="444444"/>
              </a:solidFill>
            </a:endParaRPr>
          </a:p>
        </p:txBody>
      </p:sp>
      <p:sp>
        <p:nvSpPr>
          <p:cNvPr id="102" name="Rounded Rectangle 101"/>
          <p:cNvSpPr/>
          <p:nvPr/>
        </p:nvSpPr>
        <p:spPr>
          <a:xfrm>
            <a:off x="7353286" y="4024694"/>
            <a:ext cx="1257314" cy="55949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00" b="1" dirty="0" smtClean="0">
                <a:solidFill>
                  <a:srgbClr val="FFFFFF"/>
                </a:solidFill>
              </a:rPr>
              <a:t>Force 10 OS </a:t>
            </a:r>
            <a:endParaRPr lang="en-US" sz="1800" b="1" dirty="0">
              <a:solidFill>
                <a:srgbClr val="FFFFFF"/>
              </a:solidFill>
            </a:endParaRPr>
          </a:p>
        </p:txBody>
      </p:sp>
    </p:spTree>
    <p:extLst>
      <p:ext uri="{BB962C8B-B14F-4D97-AF65-F5344CB8AC3E}">
        <p14:creationId xmlns:p14="http://schemas.microsoft.com/office/powerpoint/2010/main" val="29362541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circle(in)">
                                      <p:cBhvr>
                                        <p:cTn id="7"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
          <p:cNvSpPr/>
          <p:nvPr/>
        </p:nvSpPr>
        <p:spPr>
          <a:xfrm>
            <a:off x="2689424" y="1454269"/>
            <a:ext cx="5398392" cy="1543792"/>
          </a:xfrm>
          <a:prstGeom prst="roundRect">
            <a:avLst>
              <a:gd name="adj" fmla="val 3674"/>
            </a:avLst>
          </a:prstGeom>
          <a:solidFill>
            <a:schemeClr val="tx1"/>
          </a:solidFill>
          <a:effectLst/>
        </p:spPr>
        <p:txBody>
          <a:bodyPr wrap="square" rtlCol="0" anchor="t">
            <a:normAutofit/>
          </a:bodyPr>
          <a:lstStyle/>
          <a:p>
            <a:pPr algn="ctr">
              <a:lnSpc>
                <a:spcPct val="90000"/>
              </a:lnSpc>
              <a:spcBef>
                <a:spcPts val="100"/>
              </a:spcBef>
              <a:spcAft>
                <a:spcPts val="100"/>
              </a:spcAft>
            </a:pPr>
            <a:endParaRPr lang="en-US" sz="2000" dirty="0" smtClean="0">
              <a:solidFill>
                <a:srgbClr val="FFFFFF"/>
              </a:solidFill>
              <a:latin typeface="Museo Sans For Dell"/>
            </a:endParaRPr>
          </a:p>
        </p:txBody>
      </p:sp>
      <p:sp>
        <p:nvSpPr>
          <p:cNvPr id="24" name="TextBox 23"/>
          <p:cNvSpPr txBox="1"/>
          <p:nvPr/>
        </p:nvSpPr>
        <p:spPr>
          <a:xfrm>
            <a:off x="458657" y="1646268"/>
            <a:ext cx="2025222" cy="2108269"/>
          </a:xfrm>
          <a:prstGeom prst="rect">
            <a:avLst/>
          </a:prstGeom>
          <a:noFill/>
        </p:spPr>
        <p:txBody>
          <a:bodyPr wrap="square">
            <a:spAutoFit/>
          </a:bodyPr>
          <a:lstStyle/>
          <a:p>
            <a:pPr marL="274320" indent="-274320">
              <a:lnSpc>
                <a:spcPct val="150000"/>
              </a:lnSpc>
              <a:spcAft>
                <a:spcPts val="300"/>
              </a:spcAft>
              <a:buFont typeface="Wingdings" pitchFamily="2" charset="2"/>
              <a:buChar char="ü"/>
              <a:defRPr/>
            </a:pPr>
            <a:r>
              <a:rPr lang="en-US" sz="2800" b="1" dirty="0" smtClean="0">
                <a:solidFill>
                  <a:srgbClr val="0085C3"/>
                </a:solidFill>
                <a:latin typeface="Museo For Dell"/>
                <a:ea typeface="ＭＳ Ｐゴシック" charset="-128"/>
                <a:cs typeface="ＭＳ Ｐゴシック" charset="-128"/>
              </a:rPr>
              <a:t>Proven</a:t>
            </a:r>
          </a:p>
          <a:p>
            <a:pPr marL="274320" indent="-274320">
              <a:lnSpc>
                <a:spcPct val="150000"/>
              </a:lnSpc>
              <a:spcAft>
                <a:spcPts val="300"/>
              </a:spcAft>
              <a:buFont typeface="Wingdings" pitchFamily="2" charset="2"/>
              <a:buChar char="ü"/>
              <a:defRPr/>
            </a:pPr>
            <a:r>
              <a:rPr lang="en-US" sz="2800" b="1" dirty="0" smtClean="0">
                <a:solidFill>
                  <a:srgbClr val="0085C3"/>
                </a:solidFill>
                <a:latin typeface="Museo For Dell"/>
                <a:ea typeface="ＭＳ Ｐゴシック" charset="-128"/>
                <a:cs typeface="ＭＳ Ｐゴシック" charset="-128"/>
              </a:rPr>
              <a:t>Reliable</a:t>
            </a:r>
          </a:p>
          <a:p>
            <a:pPr marL="274320" indent="-274320">
              <a:lnSpc>
                <a:spcPct val="150000"/>
              </a:lnSpc>
              <a:spcAft>
                <a:spcPts val="300"/>
              </a:spcAft>
              <a:buFont typeface="Wingdings" pitchFamily="2" charset="2"/>
              <a:buChar char="ü"/>
              <a:defRPr/>
            </a:pPr>
            <a:r>
              <a:rPr lang="en-US" sz="2800" b="1" dirty="0" smtClean="0">
                <a:solidFill>
                  <a:srgbClr val="0085C3"/>
                </a:solidFill>
                <a:latin typeface="Museo For Dell"/>
                <a:ea typeface="ＭＳ Ｐゴシック" charset="-128"/>
                <a:cs typeface="ＭＳ Ｐゴシック" charset="-128"/>
              </a:rPr>
              <a:t>Flexible</a:t>
            </a:r>
            <a:endParaRPr lang="en-US" sz="2800" b="1" dirty="0">
              <a:solidFill>
                <a:srgbClr val="0085C3"/>
              </a:solidFill>
              <a:latin typeface="Museo For Dell"/>
              <a:ea typeface="ＭＳ Ｐゴシック" charset="-128"/>
              <a:cs typeface="ＭＳ Ｐゴシック" charset="-128"/>
            </a:endParaRPr>
          </a:p>
        </p:txBody>
      </p:sp>
      <p:sp>
        <p:nvSpPr>
          <p:cNvPr id="9" name="Title 8"/>
          <p:cNvSpPr>
            <a:spLocks noGrp="1"/>
          </p:cNvSpPr>
          <p:nvPr>
            <p:ph type="title"/>
          </p:nvPr>
        </p:nvSpPr>
        <p:spPr/>
        <p:txBody>
          <a:bodyPr/>
          <a:lstStyle/>
          <a:p>
            <a:r>
              <a:rPr lang="en-US" dirty="0">
                <a:solidFill>
                  <a:srgbClr val="0085C3"/>
                </a:solidFill>
              </a:rPr>
              <a:t>Feature-rich software innovation </a:t>
            </a:r>
            <a:br>
              <a:rPr lang="en-US" dirty="0">
                <a:solidFill>
                  <a:srgbClr val="0085C3"/>
                </a:solidFill>
              </a:rPr>
            </a:br>
            <a:r>
              <a:rPr lang="en-US" sz="2000" b="1" dirty="0">
                <a:solidFill>
                  <a:srgbClr val="444444"/>
                </a:solidFill>
              </a:rPr>
              <a:t>FTOS software maximizes data center networking </a:t>
            </a:r>
            <a:r>
              <a:rPr lang="en-US" sz="2000" b="1" dirty="0" smtClean="0">
                <a:solidFill>
                  <a:srgbClr val="444444"/>
                </a:solidFill>
              </a:rPr>
              <a:t>functionality</a:t>
            </a:r>
            <a:endParaRPr lang="en-US" sz="2000" b="1" dirty="0"/>
          </a:p>
        </p:txBody>
      </p:sp>
      <p:sp>
        <p:nvSpPr>
          <p:cNvPr id="33" name="Footer Placeholder 3"/>
          <p:cNvSpPr>
            <a:spLocks noGrp="1"/>
          </p:cNvSpPr>
          <p:nvPr>
            <p:ph type="ftr" sz="quarter" idx="3"/>
          </p:nvPr>
        </p:nvSpPr>
        <p:spPr/>
        <p:txBody>
          <a:bodyPr/>
          <a:lstStyle/>
          <a:p>
            <a:r>
              <a:rPr lang="en-US" dirty="0" smtClean="0">
                <a:solidFill>
                  <a:srgbClr val="000000">
                    <a:lumMod val="60000"/>
                    <a:lumOff val="40000"/>
                  </a:srgbClr>
                </a:solidFill>
              </a:rPr>
              <a:t>Confidential</a:t>
            </a:r>
            <a:endParaRPr lang="en-US" dirty="0">
              <a:solidFill>
                <a:srgbClr val="000000">
                  <a:lumMod val="60000"/>
                  <a:lumOff val="40000"/>
                </a:srgbClr>
              </a:solidFill>
            </a:endParaRPr>
          </a:p>
        </p:txBody>
      </p:sp>
      <p:sp>
        <p:nvSpPr>
          <p:cNvPr id="13" name="Slide Number Placeholder 5"/>
          <p:cNvSpPr>
            <a:spLocks noGrp="1"/>
          </p:cNvSpPr>
          <p:nvPr>
            <p:ph type="sldNum" sz="quarter" idx="4"/>
          </p:nvPr>
        </p:nvSpPr>
        <p:spPr>
          <a:prstGeom prst="rect">
            <a:avLst/>
          </a:prstGeom>
        </p:spPr>
        <p:txBody>
          <a:bodyPr vert="horz" lIns="0" tIns="0" rIns="91440" bIns="0" rtlCol="0" anchor="ctr"/>
          <a:lstStyle>
            <a:lvl1pPr algn="l">
              <a:defRPr sz="900">
                <a:solidFill>
                  <a:schemeClr val="bg2">
                    <a:lumMod val="60000"/>
                    <a:lumOff val="40000"/>
                  </a:schemeClr>
                </a:solidFill>
                <a:latin typeface="Museo Sans For Dell" pitchFamily="2" charset="0"/>
              </a:defRPr>
            </a:lvl1pPr>
          </a:lstStyle>
          <a:p>
            <a:fld id="{DBD5246C-868F-410A-AE52-FE248EDADC46}" type="slidenum">
              <a:rPr lang="en-US" smtClean="0">
                <a:solidFill>
                  <a:srgbClr val="000000">
                    <a:lumMod val="60000"/>
                    <a:lumOff val="40000"/>
                  </a:srgbClr>
                </a:solidFill>
              </a:rPr>
              <a:pPr/>
              <a:t>15</a:t>
            </a:fld>
            <a:endParaRPr lang="en-US" dirty="0">
              <a:solidFill>
                <a:srgbClr val="000000">
                  <a:lumMod val="60000"/>
                  <a:lumOff val="40000"/>
                </a:srgbClr>
              </a:solidFill>
            </a:endParaRPr>
          </a:p>
        </p:txBody>
      </p:sp>
      <p:sp>
        <p:nvSpPr>
          <p:cNvPr id="15" name="TextBox 14"/>
          <p:cNvSpPr txBox="1"/>
          <p:nvPr/>
        </p:nvSpPr>
        <p:spPr>
          <a:xfrm>
            <a:off x="4876035" y="4382136"/>
            <a:ext cx="1324402" cy="553998"/>
          </a:xfrm>
          <a:prstGeom prst="rect">
            <a:avLst/>
          </a:prstGeom>
          <a:noFill/>
        </p:spPr>
        <p:txBody>
          <a:bodyPr wrap="none" rtlCol="0">
            <a:spAutoFit/>
          </a:bodyPr>
          <a:lstStyle/>
          <a:p>
            <a:pPr algn="ctr" fontAlgn="auto">
              <a:lnSpc>
                <a:spcPts val="1800"/>
              </a:lnSpc>
              <a:spcBef>
                <a:spcPts val="0"/>
              </a:spcBef>
              <a:spcAft>
                <a:spcPts val="0"/>
              </a:spcAft>
              <a:defRPr/>
            </a:pPr>
            <a:r>
              <a:rPr lang="en-US" sz="2000" b="1" kern="0" dirty="0" smtClean="0">
                <a:solidFill>
                  <a:srgbClr val="0085C3"/>
                </a:solidFill>
                <a:latin typeface="Museo Sans For Dell"/>
                <a:cs typeface="Arial Black"/>
              </a:rPr>
              <a:t>E-Series</a:t>
            </a:r>
          </a:p>
          <a:p>
            <a:pPr algn="ctr" fontAlgn="auto">
              <a:lnSpc>
                <a:spcPts val="1800"/>
              </a:lnSpc>
              <a:spcBef>
                <a:spcPts val="0"/>
              </a:spcBef>
              <a:spcAft>
                <a:spcPts val="0"/>
              </a:spcAft>
              <a:defRPr/>
            </a:pPr>
            <a:r>
              <a:rPr lang="en-US" sz="1400" b="1" kern="0" dirty="0" smtClean="0">
                <a:solidFill>
                  <a:srgbClr val="0085C3"/>
                </a:solidFill>
                <a:latin typeface="Museo Sans For Dell"/>
              </a:rPr>
              <a:t>Core Systems</a:t>
            </a:r>
            <a:endParaRPr lang="en-US" sz="1400" b="1" kern="0" dirty="0">
              <a:solidFill>
                <a:srgbClr val="0085C3"/>
              </a:solidFill>
              <a:latin typeface="Museo Sans For Dell"/>
            </a:endParaRPr>
          </a:p>
        </p:txBody>
      </p:sp>
      <p:pic>
        <p:nvPicPr>
          <p:cNvPr id="16" name="Picture 15" descr="E_Group_bw_sm.png"/>
          <p:cNvPicPr>
            <a:picLocks noChangeAspect="1"/>
          </p:cNvPicPr>
          <p:nvPr/>
        </p:nvPicPr>
        <p:blipFill>
          <a:blip r:embed="rId3" cstate="print"/>
          <a:stretch>
            <a:fillRect/>
          </a:stretch>
        </p:blipFill>
        <p:spPr>
          <a:xfrm>
            <a:off x="5095074" y="4891686"/>
            <a:ext cx="886323" cy="846439"/>
          </a:xfrm>
          <a:prstGeom prst="rect">
            <a:avLst/>
          </a:prstGeom>
          <a:effectLst>
            <a:outerShdw blurRad="101600" dist="76200" dir="2700000" algn="tl" rotWithShape="0">
              <a:srgbClr val="000000">
                <a:alpha val="55000"/>
              </a:srgbClr>
            </a:outerShdw>
          </a:effectLst>
        </p:spPr>
      </p:pic>
      <p:sp>
        <p:nvSpPr>
          <p:cNvPr id="17" name="TextBox 16"/>
          <p:cNvSpPr txBox="1"/>
          <p:nvPr/>
        </p:nvSpPr>
        <p:spPr>
          <a:xfrm>
            <a:off x="739866" y="4382136"/>
            <a:ext cx="1933542" cy="553998"/>
          </a:xfrm>
          <a:prstGeom prst="rect">
            <a:avLst/>
          </a:prstGeom>
          <a:noFill/>
        </p:spPr>
        <p:txBody>
          <a:bodyPr wrap="none" rtlCol="0">
            <a:spAutoFit/>
          </a:bodyPr>
          <a:lstStyle/>
          <a:p>
            <a:pPr algn="ctr" fontAlgn="auto">
              <a:lnSpc>
                <a:spcPts val="1800"/>
              </a:lnSpc>
              <a:spcBef>
                <a:spcPts val="0"/>
              </a:spcBef>
              <a:spcAft>
                <a:spcPts val="0"/>
              </a:spcAft>
              <a:defRPr/>
            </a:pPr>
            <a:r>
              <a:rPr lang="en-US" sz="2000" b="1" kern="0" dirty="0" smtClean="0">
                <a:solidFill>
                  <a:srgbClr val="0085C3"/>
                </a:solidFill>
                <a:latin typeface="Museo Sans For Dell"/>
                <a:cs typeface="Arial Black"/>
              </a:rPr>
              <a:t>S-Series</a:t>
            </a:r>
          </a:p>
          <a:p>
            <a:pPr algn="ctr" fontAlgn="auto">
              <a:lnSpc>
                <a:spcPts val="1800"/>
              </a:lnSpc>
              <a:spcBef>
                <a:spcPts val="0"/>
              </a:spcBef>
              <a:spcAft>
                <a:spcPts val="0"/>
              </a:spcAft>
              <a:defRPr/>
            </a:pPr>
            <a:r>
              <a:rPr lang="en-US" sz="1400" b="1" kern="0" dirty="0" smtClean="0">
                <a:solidFill>
                  <a:srgbClr val="0085C3"/>
                </a:solidFill>
                <a:latin typeface="Museo Sans For Dell"/>
              </a:rPr>
              <a:t>TOR/Access Systems</a:t>
            </a:r>
            <a:endParaRPr lang="en-US" sz="1400" b="1" kern="0" dirty="0">
              <a:solidFill>
                <a:srgbClr val="0085C3"/>
              </a:solidFill>
              <a:latin typeface="Museo Sans For Dell"/>
            </a:endParaRPr>
          </a:p>
        </p:txBody>
      </p:sp>
      <p:sp>
        <p:nvSpPr>
          <p:cNvPr id="18" name="TextBox 17"/>
          <p:cNvSpPr txBox="1"/>
          <p:nvPr/>
        </p:nvSpPr>
        <p:spPr>
          <a:xfrm>
            <a:off x="2694688" y="4382136"/>
            <a:ext cx="1959191" cy="553998"/>
          </a:xfrm>
          <a:prstGeom prst="rect">
            <a:avLst/>
          </a:prstGeom>
          <a:noFill/>
        </p:spPr>
        <p:txBody>
          <a:bodyPr wrap="none" rtlCol="0">
            <a:spAutoFit/>
          </a:bodyPr>
          <a:lstStyle/>
          <a:p>
            <a:pPr algn="ctr" fontAlgn="auto">
              <a:lnSpc>
                <a:spcPts val="1800"/>
              </a:lnSpc>
              <a:spcBef>
                <a:spcPts val="0"/>
              </a:spcBef>
              <a:spcAft>
                <a:spcPts val="0"/>
              </a:spcAft>
              <a:defRPr/>
            </a:pPr>
            <a:r>
              <a:rPr lang="en-US" sz="2000" b="1" kern="0" dirty="0" smtClean="0">
                <a:solidFill>
                  <a:srgbClr val="0085C3"/>
                </a:solidFill>
                <a:latin typeface="Museo Sans For Dell"/>
                <a:cs typeface="Arial Black"/>
              </a:rPr>
              <a:t>C-Series</a:t>
            </a:r>
          </a:p>
          <a:p>
            <a:pPr algn="ctr" fontAlgn="auto">
              <a:lnSpc>
                <a:spcPts val="1800"/>
              </a:lnSpc>
              <a:spcBef>
                <a:spcPts val="0"/>
              </a:spcBef>
              <a:spcAft>
                <a:spcPts val="0"/>
              </a:spcAft>
              <a:defRPr/>
            </a:pPr>
            <a:r>
              <a:rPr lang="en-US" sz="1400" b="1" kern="0" dirty="0" smtClean="0">
                <a:solidFill>
                  <a:srgbClr val="0085C3"/>
                </a:solidFill>
                <a:latin typeface="Museo Sans For Dell"/>
              </a:rPr>
              <a:t>Aggregation Systems</a:t>
            </a:r>
            <a:endParaRPr lang="en-US" sz="1400" b="1" kern="0" dirty="0">
              <a:solidFill>
                <a:srgbClr val="0085C3"/>
              </a:solidFill>
              <a:latin typeface="Museo Sans For Dell"/>
            </a:endParaRPr>
          </a:p>
        </p:txBody>
      </p:sp>
      <p:pic>
        <p:nvPicPr>
          <p:cNvPr id="19" name="Picture 18" descr="C_Group_bw_sm.png"/>
          <p:cNvPicPr>
            <a:picLocks noChangeAspect="1"/>
          </p:cNvPicPr>
          <p:nvPr/>
        </p:nvPicPr>
        <p:blipFill>
          <a:blip r:embed="rId4" cstate="print"/>
          <a:stretch>
            <a:fillRect/>
          </a:stretch>
        </p:blipFill>
        <p:spPr>
          <a:xfrm>
            <a:off x="3206507" y="4957055"/>
            <a:ext cx="935554" cy="715700"/>
          </a:xfrm>
          <a:prstGeom prst="rect">
            <a:avLst/>
          </a:prstGeom>
          <a:noFill/>
          <a:ln>
            <a:noFill/>
          </a:ln>
        </p:spPr>
      </p:pic>
      <p:pic>
        <p:nvPicPr>
          <p:cNvPr id="23" name="Picture 22" descr="cloud_crop.jpg"/>
          <p:cNvPicPr>
            <a:picLocks noChangeAspect="1"/>
          </p:cNvPicPr>
          <p:nvPr/>
        </p:nvPicPr>
        <p:blipFill>
          <a:blip r:embed="rId5" cstate="screen">
            <a:duotone>
              <a:schemeClr val="accent5">
                <a:shade val="45000"/>
                <a:satMod val="135000"/>
              </a:schemeClr>
              <a:prstClr val="white"/>
            </a:duotone>
            <a:lum bright="6000" contrast="12000"/>
            <a:extLst>
              <a:ext uri="{BEBA8EAE-BF5A-486C-A8C5-ECC9F3942E4B}">
                <a14:imgProps xmlns:a14="http://schemas.microsoft.com/office/drawing/2010/main">
                  <a14:imgLayer r:embed="rId6">
                    <a14:imgEffect>
                      <a14:artisticPencilSketch/>
                    </a14:imgEffect>
                  </a14:imgLayer>
                </a14:imgProps>
              </a:ext>
            </a:extLst>
          </a:blip>
          <a:srcRect/>
          <a:stretch>
            <a:fillRect/>
          </a:stretch>
        </p:blipFill>
        <p:spPr bwMode="gray">
          <a:xfrm>
            <a:off x="7245728" y="4941158"/>
            <a:ext cx="1071508" cy="607570"/>
          </a:xfrm>
          <a:prstGeom prst="cloud">
            <a:avLst/>
          </a:prstGeom>
          <a:solidFill>
            <a:srgbClr val="FCA621"/>
          </a:solidFill>
          <a:ln w="101600" cap="flat" cmpd="sng" algn="ctr">
            <a:noFill/>
            <a:prstDash val="solid"/>
            <a:round/>
            <a:headEnd type="none" w="med" len="med"/>
            <a:tailEnd type="none" w="med" len="med"/>
          </a:ln>
          <a:effectLst>
            <a:innerShdw blurRad="317500" dir="16200000">
              <a:schemeClr val="accent5">
                <a:lumMod val="75000"/>
                <a:alpha val="50000"/>
              </a:schemeClr>
            </a:innerShdw>
          </a:effectLst>
        </p:spPr>
      </p:pic>
      <p:sp>
        <p:nvSpPr>
          <p:cNvPr id="27" name="TextBox 26"/>
          <p:cNvSpPr txBox="1"/>
          <p:nvPr/>
        </p:nvSpPr>
        <p:spPr>
          <a:xfrm>
            <a:off x="6320681" y="4382136"/>
            <a:ext cx="2310248" cy="553998"/>
          </a:xfrm>
          <a:prstGeom prst="rect">
            <a:avLst/>
          </a:prstGeom>
          <a:noFill/>
        </p:spPr>
        <p:txBody>
          <a:bodyPr wrap="none" rtlCol="0">
            <a:spAutoFit/>
          </a:bodyPr>
          <a:lstStyle/>
          <a:p>
            <a:pPr algn="ctr" fontAlgn="auto">
              <a:lnSpc>
                <a:spcPts val="1800"/>
              </a:lnSpc>
              <a:spcBef>
                <a:spcPts val="0"/>
              </a:spcBef>
              <a:spcAft>
                <a:spcPts val="0"/>
              </a:spcAft>
              <a:defRPr/>
            </a:pPr>
            <a:r>
              <a:rPr lang="en-US" sz="2000" b="1" kern="0" dirty="0" smtClean="0">
                <a:solidFill>
                  <a:srgbClr val="0085C3"/>
                </a:solidFill>
                <a:latin typeface="Museo Sans For Dell"/>
                <a:cs typeface="Arial Black"/>
              </a:rPr>
              <a:t>Z-Series</a:t>
            </a:r>
          </a:p>
          <a:p>
            <a:pPr algn="ctr" fontAlgn="auto">
              <a:lnSpc>
                <a:spcPts val="1800"/>
              </a:lnSpc>
              <a:spcBef>
                <a:spcPts val="0"/>
              </a:spcBef>
              <a:spcAft>
                <a:spcPts val="0"/>
              </a:spcAft>
              <a:defRPr/>
            </a:pPr>
            <a:r>
              <a:rPr lang="en-US" sz="1400" b="1" kern="0" dirty="0" smtClean="0">
                <a:solidFill>
                  <a:srgbClr val="0085C3"/>
                </a:solidFill>
                <a:latin typeface="Museo Sans For Dell"/>
              </a:rPr>
              <a:t>Distributed Core Systems</a:t>
            </a:r>
            <a:endParaRPr lang="en-US" sz="1400" b="1" kern="0" dirty="0">
              <a:solidFill>
                <a:srgbClr val="0085C3"/>
              </a:solidFill>
              <a:latin typeface="Museo Sans For Dell"/>
            </a:endParaRPr>
          </a:p>
        </p:txBody>
      </p:sp>
      <p:grpSp>
        <p:nvGrpSpPr>
          <p:cNvPr id="2" name="Group 27"/>
          <p:cNvGrpSpPr>
            <a:grpSpLocks noChangeAspect="1"/>
          </p:cNvGrpSpPr>
          <p:nvPr/>
        </p:nvGrpSpPr>
        <p:grpSpPr>
          <a:xfrm>
            <a:off x="929398" y="5036509"/>
            <a:ext cx="1554480" cy="556793"/>
            <a:chOff x="1084251" y="2859901"/>
            <a:chExt cx="1419993" cy="508621"/>
          </a:xfrm>
        </p:grpSpPr>
        <p:pic>
          <p:nvPicPr>
            <p:cNvPr id="29" name="Picture 4" descr="S4810 High-Performance 10/40 GbE Top-of-Rack Switch"/>
            <p:cNvPicPr>
              <a:picLocks noChangeAspect="1" noChangeArrowheads="1"/>
            </p:cNvPicPr>
            <p:nvPr/>
          </p:nvPicPr>
          <p:blipFill>
            <a:blip r:embed="rId7" cstate="screen">
              <a:clrChange>
                <a:clrFrom>
                  <a:srgbClr val="FFFFFF"/>
                </a:clrFrom>
                <a:clrTo>
                  <a:srgbClr val="FFFFFF">
                    <a:alpha val="0"/>
                  </a:srgbClr>
                </a:clrTo>
              </a:clrChange>
            </a:blip>
            <a:srcRect/>
            <a:stretch>
              <a:fillRect/>
            </a:stretch>
          </p:blipFill>
          <p:spPr bwMode="auto">
            <a:xfrm>
              <a:off x="1423857" y="2859901"/>
              <a:ext cx="750985" cy="302396"/>
            </a:xfrm>
            <a:prstGeom prst="rect">
              <a:avLst/>
            </a:prstGeom>
            <a:noFill/>
          </p:spPr>
        </p:pic>
        <p:pic>
          <p:nvPicPr>
            <p:cNvPr id="30" name="Picture 4" descr="http://www.force10networks.com/company/image_gallery/EthernetSwitchRouting/sseries/S50n_lg.jpg"/>
            <p:cNvPicPr>
              <a:picLocks noChangeAspect="1" noChangeArrowheads="1"/>
            </p:cNvPicPr>
            <p:nvPr/>
          </p:nvPicPr>
          <p:blipFill>
            <a:blip r:embed="rId8" cstate="screen">
              <a:clrChange>
                <a:clrFrom>
                  <a:srgbClr val="FEFEFE"/>
                </a:clrFrom>
                <a:clrTo>
                  <a:srgbClr val="FEFEFE">
                    <a:alpha val="0"/>
                  </a:srgbClr>
                </a:clrTo>
              </a:clrChange>
            </a:blip>
            <a:srcRect/>
            <a:stretch>
              <a:fillRect/>
            </a:stretch>
          </p:blipFill>
          <p:spPr bwMode="auto">
            <a:xfrm>
              <a:off x="1084251" y="3101624"/>
              <a:ext cx="750985" cy="266898"/>
            </a:xfrm>
            <a:prstGeom prst="rect">
              <a:avLst/>
            </a:prstGeom>
            <a:noFill/>
            <a:ln w="9525">
              <a:noFill/>
              <a:miter lim="800000"/>
              <a:headEnd/>
              <a:tailEnd/>
            </a:ln>
          </p:spPr>
        </p:pic>
        <p:pic>
          <p:nvPicPr>
            <p:cNvPr id="31" name="Picture 11" descr="817DDE8B-00A9-4E9B-AB6D-183AF598D724@local"/>
            <p:cNvPicPr>
              <a:picLocks noChangeAspect="1" noChangeArrowheads="1"/>
            </p:cNvPicPr>
            <p:nvPr/>
          </p:nvPicPr>
          <p:blipFill>
            <a:blip r:embed="rId9" cstate="screen"/>
            <a:srcRect/>
            <a:stretch>
              <a:fillRect/>
            </a:stretch>
          </p:blipFill>
          <p:spPr bwMode="auto">
            <a:xfrm>
              <a:off x="1753259" y="3100192"/>
              <a:ext cx="750985" cy="268330"/>
            </a:xfrm>
            <a:prstGeom prst="rect">
              <a:avLst/>
            </a:prstGeom>
            <a:noFill/>
            <a:ln w="9525">
              <a:noFill/>
              <a:miter lim="800000"/>
              <a:headEnd/>
              <a:tailEnd/>
            </a:ln>
          </p:spPr>
        </p:pic>
      </p:grpSp>
      <p:sp>
        <p:nvSpPr>
          <p:cNvPr id="32" name="Left-Right Arrow 31"/>
          <p:cNvSpPr/>
          <p:nvPr/>
        </p:nvSpPr>
        <p:spPr bwMode="auto">
          <a:xfrm>
            <a:off x="154383" y="5672755"/>
            <a:ext cx="8835235" cy="699947"/>
          </a:xfrm>
          <a:prstGeom prst="leftRightArrow">
            <a:avLst>
              <a:gd name="adj1" fmla="val 54167"/>
              <a:gd name="adj2" fmla="val 58333"/>
            </a:avLst>
          </a:prstGeom>
          <a:solidFill>
            <a:schemeClr val="bg1"/>
          </a:solidFill>
          <a:ln>
            <a:noFill/>
            <a:headEnd type="none" w="med" len="med"/>
            <a:tailEnd type="none" w="med" len="med"/>
          </a:ln>
        </p:spPr>
        <p:style>
          <a:lnRef idx="1">
            <a:schemeClr val="accent2"/>
          </a:lnRef>
          <a:fillRef idx="3">
            <a:schemeClr val="accent2"/>
          </a:fillRef>
          <a:effectRef idx="2">
            <a:schemeClr val="accent2"/>
          </a:effectRef>
          <a:fontRef idx="minor">
            <a:schemeClr val="lt1"/>
          </a:fontRef>
        </p:style>
        <p:txBody>
          <a:bodyPr vert="horz" wrap="square" lIns="91440" tIns="45720" rIns="91440" bIns="45720" numCol="1" rtlCol="0" anchor="ctr" anchorCtr="1" compatLnSpc="1">
            <a:prstTxWarp prst="textNoShape">
              <a:avLst/>
            </a:prstTxWarp>
          </a:bodyPr>
          <a:lstStyle/>
          <a:p>
            <a:pPr algn="ctr"/>
            <a:r>
              <a:rPr lang="en-US" b="1" dirty="0" smtClean="0">
                <a:solidFill>
                  <a:srgbClr val="FFFFFF"/>
                </a:solidFill>
                <a:latin typeface="Museo For Dell"/>
              </a:rPr>
              <a:t>Common software functionality across all platforms</a:t>
            </a:r>
          </a:p>
        </p:txBody>
      </p:sp>
      <p:sp>
        <p:nvSpPr>
          <p:cNvPr id="3" name="Rounded Rectangle 2"/>
          <p:cNvSpPr/>
          <p:nvPr/>
        </p:nvSpPr>
        <p:spPr>
          <a:xfrm rot="17700000">
            <a:off x="2816363" y="1969827"/>
            <a:ext cx="1539569" cy="365760"/>
          </a:xfrm>
          <a:prstGeom prst="roundRect">
            <a:avLst>
              <a:gd name="adj" fmla="val 10938"/>
            </a:avLst>
          </a:prstGeom>
          <a:solidFill>
            <a:srgbClr val="AAAAAA"/>
          </a:solidFill>
          <a:effectLst/>
        </p:spPr>
        <p:txBody>
          <a:bodyPr wrap="square" rtlCol="0" anchor="ctr">
            <a:normAutofit/>
          </a:bodyPr>
          <a:lstStyle/>
          <a:p>
            <a:pPr algn="ctr">
              <a:lnSpc>
                <a:spcPct val="90000"/>
              </a:lnSpc>
              <a:spcBef>
                <a:spcPts val="100"/>
              </a:spcBef>
              <a:spcAft>
                <a:spcPts val="100"/>
              </a:spcAft>
            </a:pPr>
            <a:r>
              <a:rPr lang="en-US" sz="1600" dirty="0" smtClean="0">
                <a:solidFill>
                  <a:srgbClr val="FFFFFF"/>
                </a:solidFill>
                <a:latin typeface="Museo Sans For Dell"/>
              </a:rPr>
              <a:t>Switching</a:t>
            </a:r>
          </a:p>
        </p:txBody>
      </p:sp>
      <p:sp>
        <p:nvSpPr>
          <p:cNvPr id="34" name="Rounded Rectangle 33"/>
          <p:cNvSpPr/>
          <p:nvPr/>
        </p:nvSpPr>
        <p:spPr>
          <a:xfrm rot="17700000">
            <a:off x="3502036" y="1969826"/>
            <a:ext cx="1539569" cy="365760"/>
          </a:xfrm>
          <a:prstGeom prst="roundRect">
            <a:avLst>
              <a:gd name="adj" fmla="val 10938"/>
            </a:avLst>
          </a:prstGeom>
          <a:solidFill>
            <a:srgbClr val="AAAAAA"/>
          </a:solidFill>
          <a:effectLst/>
        </p:spPr>
        <p:txBody>
          <a:bodyPr wrap="square" rtlCol="0" anchor="ctr">
            <a:normAutofit/>
          </a:bodyPr>
          <a:lstStyle/>
          <a:p>
            <a:pPr algn="ctr">
              <a:lnSpc>
                <a:spcPct val="90000"/>
              </a:lnSpc>
              <a:spcBef>
                <a:spcPts val="100"/>
              </a:spcBef>
              <a:spcAft>
                <a:spcPts val="100"/>
              </a:spcAft>
            </a:pPr>
            <a:r>
              <a:rPr lang="en-US" sz="1600" dirty="0" smtClean="0">
                <a:solidFill>
                  <a:srgbClr val="FFFFFF"/>
                </a:solidFill>
                <a:latin typeface="Museo Sans For Dell"/>
              </a:rPr>
              <a:t>Routing</a:t>
            </a:r>
          </a:p>
        </p:txBody>
      </p:sp>
      <p:sp>
        <p:nvSpPr>
          <p:cNvPr id="35" name="Rounded Rectangle 34"/>
          <p:cNvSpPr/>
          <p:nvPr/>
        </p:nvSpPr>
        <p:spPr>
          <a:xfrm rot="17700000">
            <a:off x="4218700" y="1969826"/>
            <a:ext cx="1539569" cy="365760"/>
          </a:xfrm>
          <a:prstGeom prst="roundRect">
            <a:avLst>
              <a:gd name="adj" fmla="val 8073"/>
            </a:avLst>
          </a:prstGeom>
          <a:solidFill>
            <a:srgbClr val="AAAAAA"/>
          </a:solidFill>
          <a:effectLst/>
        </p:spPr>
        <p:txBody>
          <a:bodyPr wrap="square" rtlCol="0" anchor="ctr">
            <a:normAutofit/>
          </a:bodyPr>
          <a:lstStyle/>
          <a:p>
            <a:pPr algn="ctr">
              <a:lnSpc>
                <a:spcPct val="90000"/>
              </a:lnSpc>
              <a:spcBef>
                <a:spcPts val="100"/>
              </a:spcBef>
              <a:spcAft>
                <a:spcPts val="100"/>
              </a:spcAft>
            </a:pPr>
            <a:r>
              <a:rPr lang="en-US" sz="1600" dirty="0" smtClean="0">
                <a:solidFill>
                  <a:srgbClr val="FFFFFF"/>
                </a:solidFill>
                <a:latin typeface="Museo Sans For Dell"/>
              </a:rPr>
              <a:t>Management</a:t>
            </a:r>
          </a:p>
        </p:txBody>
      </p:sp>
      <p:sp>
        <p:nvSpPr>
          <p:cNvPr id="36" name="Rounded Rectangle 35"/>
          <p:cNvSpPr/>
          <p:nvPr/>
        </p:nvSpPr>
        <p:spPr>
          <a:xfrm rot="17700000">
            <a:off x="4939232" y="1969827"/>
            <a:ext cx="1539569" cy="365760"/>
          </a:xfrm>
          <a:prstGeom prst="roundRect">
            <a:avLst>
              <a:gd name="adj" fmla="val 10938"/>
            </a:avLst>
          </a:prstGeom>
          <a:solidFill>
            <a:srgbClr val="AAAAAA"/>
          </a:solidFill>
          <a:effectLst/>
        </p:spPr>
        <p:txBody>
          <a:bodyPr wrap="square" rtlCol="0" anchor="ctr">
            <a:normAutofit/>
          </a:bodyPr>
          <a:lstStyle/>
          <a:p>
            <a:pPr algn="ctr">
              <a:lnSpc>
                <a:spcPct val="90000"/>
              </a:lnSpc>
              <a:spcBef>
                <a:spcPts val="100"/>
              </a:spcBef>
              <a:spcAft>
                <a:spcPts val="100"/>
              </a:spcAft>
            </a:pPr>
            <a:r>
              <a:rPr lang="en-US" sz="1600" dirty="0" smtClean="0">
                <a:solidFill>
                  <a:srgbClr val="FFFFFF"/>
                </a:solidFill>
                <a:latin typeface="Museo Sans For Dell"/>
              </a:rPr>
              <a:t>Security</a:t>
            </a:r>
          </a:p>
        </p:txBody>
      </p:sp>
      <p:sp>
        <p:nvSpPr>
          <p:cNvPr id="37" name="Rounded Rectangle 36"/>
          <p:cNvSpPr/>
          <p:nvPr/>
        </p:nvSpPr>
        <p:spPr>
          <a:xfrm rot="17700000">
            <a:off x="5664714" y="1969827"/>
            <a:ext cx="1539569" cy="365760"/>
          </a:xfrm>
          <a:prstGeom prst="roundRect">
            <a:avLst>
              <a:gd name="adj" fmla="val 6641"/>
            </a:avLst>
          </a:prstGeom>
          <a:solidFill>
            <a:srgbClr val="AAAAAA"/>
          </a:solidFill>
          <a:effectLst/>
        </p:spPr>
        <p:txBody>
          <a:bodyPr wrap="square" rtlCol="0" anchor="ctr">
            <a:normAutofit/>
          </a:bodyPr>
          <a:lstStyle/>
          <a:p>
            <a:pPr algn="ctr">
              <a:lnSpc>
                <a:spcPct val="90000"/>
              </a:lnSpc>
              <a:spcBef>
                <a:spcPts val="100"/>
              </a:spcBef>
              <a:spcAft>
                <a:spcPts val="100"/>
              </a:spcAft>
            </a:pPr>
            <a:r>
              <a:rPr lang="en-US" sz="1600" dirty="0" smtClean="0">
                <a:solidFill>
                  <a:srgbClr val="FFFFFF"/>
                </a:solidFill>
                <a:latin typeface="Museo Sans For Dell"/>
              </a:rPr>
              <a:t>Virtualization</a:t>
            </a:r>
          </a:p>
        </p:txBody>
      </p:sp>
      <p:sp>
        <p:nvSpPr>
          <p:cNvPr id="38" name="Rounded Rectangle 37"/>
          <p:cNvSpPr/>
          <p:nvPr/>
        </p:nvSpPr>
        <p:spPr>
          <a:xfrm rot="17700000">
            <a:off x="6432877" y="1969827"/>
            <a:ext cx="1539569" cy="365760"/>
          </a:xfrm>
          <a:prstGeom prst="roundRect">
            <a:avLst>
              <a:gd name="adj" fmla="val 9506"/>
            </a:avLst>
          </a:prstGeom>
          <a:solidFill>
            <a:srgbClr val="AAAAAA"/>
          </a:solidFill>
          <a:effectLst>
            <a:outerShdw blurRad="76200" dir="18900000" sy="23000" kx="-1200000" algn="bl" rotWithShape="0">
              <a:prstClr val="black">
                <a:alpha val="20000"/>
              </a:prstClr>
            </a:outerShdw>
          </a:effectLst>
        </p:spPr>
        <p:txBody>
          <a:bodyPr wrap="square" rtlCol="0" anchor="ctr">
            <a:normAutofit/>
          </a:bodyPr>
          <a:lstStyle/>
          <a:p>
            <a:pPr algn="ctr">
              <a:lnSpc>
                <a:spcPct val="90000"/>
              </a:lnSpc>
              <a:spcBef>
                <a:spcPts val="100"/>
              </a:spcBef>
              <a:spcAft>
                <a:spcPts val="100"/>
              </a:spcAft>
            </a:pPr>
            <a:r>
              <a:rPr lang="en-US" sz="1600" dirty="0" smtClean="0">
                <a:solidFill>
                  <a:srgbClr val="FFFFFF"/>
                </a:solidFill>
                <a:latin typeface="Museo Sans For Dell"/>
              </a:rPr>
              <a:t>3</a:t>
            </a:r>
            <a:r>
              <a:rPr lang="en-US" sz="1600" baseline="30000" dirty="0" smtClean="0">
                <a:solidFill>
                  <a:srgbClr val="FFFFFF"/>
                </a:solidFill>
                <a:latin typeface="Museo Sans For Dell"/>
              </a:rPr>
              <a:t>rd</a:t>
            </a:r>
            <a:r>
              <a:rPr lang="en-US" sz="1600" dirty="0" smtClean="0">
                <a:solidFill>
                  <a:srgbClr val="FFFFFF"/>
                </a:solidFill>
                <a:latin typeface="Museo Sans For Dell"/>
              </a:rPr>
              <a:t> party apps</a:t>
            </a:r>
          </a:p>
        </p:txBody>
      </p:sp>
      <p:sp>
        <p:nvSpPr>
          <p:cNvPr id="5" name="Rounded Rectangle 4"/>
          <p:cNvSpPr/>
          <p:nvPr/>
        </p:nvSpPr>
        <p:spPr>
          <a:xfrm>
            <a:off x="2691140" y="3051244"/>
            <a:ext cx="5394960" cy="424090"/>
          </a:xfrm>
          <a:prstGeom prst="roundRect">
            <a:avLst>
              <a:gd name="adj" fmla="val 8266"/>
            </a:avLst>
          </a:prstGeom>
          <a:solidFill>
            <a:schemeClr val="accent2"/>
          </a:solidFill>
          <a:effectLst/>
        </p:spPr>
        <p:txBody>
          <a:bodyPr wrap="square" rtlCol="0" anchor="ctr">
            <a:normAutofit/>
          </a:bodyPr>
          <a:lstStyle/>
          <a:p>
            <a:pPr algn="ctr">
              <a:lnSpc>
                <a:spcPct val="90000"/>
              </a:lnSpc>
              <a:spcBef>
                <a:spcPts val="100"/>
              </a:spcBef>
              <a:spcAft>
                <a:spcPts val="100"/>
              </a:spcAft>
            </a:pPr>
            <a:r>
              <a:rPr lang="en-US" sz="2000" b="1" dirty="0" smtClean="0">
                <a:solidFill>
                  <a:srgbClr val="FFFFFF"/>
                </a:solidFill>
                <a:latin typeface="Museo Sans For Dell"/>
              </a:rPr>
              <a:t>Modular FTOS</a:t>
            </a:r>
          </a:p>
        </p:txBody>
      </p:sp>
      <p:sp>
        <p:nvSpPr>
          <p:cNvPr id="6" name="Right Arrow Callout 5"/>
          <p:cNvSpPr/>
          <p:nvPr/>
        </p:nvSpPr>
        <p:spPr>
          <a:xfrm rot="5400000">
            <a:off x="7240440" y="3461169"/>
            <a:ext cx="243815" cy="332508"/>
          </a:xfrm>
          <a:prstGeom prst="rightArrowCallout">
            <a:avLst/>
          </a:prstGeom>
          <a:solidFill>
            <a:schemeClr val="accent1"/>
          </a:solidFill>
          <a:effectLst/>
        </p:spPr>
        <p:txBody>
          <a:bodyPr wrap="square" rtlCol="0" anchor="t">
            <a:normAutofit fontScale="92500" lnSpcReduction="10000"/>
          </a:bodyPr>
          <a:lstStyle/>
          <a:p>
            <a:pPr algn="ctr">
              <a:lnSpc>
                <a:spcPct val="90000"/>
              </a:lnSpc>
              <a:spcBef>
                <a:spcPts val="100"/>
              </a:spcBef>
              <a:spcAft>
                <a:spcPts val="100"/>
              </a:spcAft>
            </a:pPr>
            <a:endParaRPr lang="en-US" sz="2000" dirty="0" smtClean="0">
              <a:solidFill>
                <a:srgbClr val="FFFFFF"/>
              </a:solidFill>
              <a:latin typeface="Museo Sans For Dell"/>
            </a:endParaRPr>
          </a:p>
        </p:txBody>
      </p:sp>
      <p:sp>
        <p:nvSpPr>
          <p:cNvPr id="40" name="Right Arrow Callout 39"/>
          <p:cNvSpPr/>
          <p:nvPr/>
        </p:nvSpPr>
        <p:spPr>
          <a:xfrm rot="5400000">
            <a:off x="6481454" y="3461169"/>
            <a:ext cx="243815" cy="332508"/>
          </a:xfrm>
          <a:prstGeom prst="rightArrowCallout">
            <a:avLst/>
          </a:prstGeom>
          <a:solidFill>
            <a:schemeClr val="accent1"/>
          </a:solidFill>
          <a:effectLst/>
        </p:spPr>
        <p:txBody>
          <a:bodyPr wrap="square" rtlCol="0" anchor="t">
            <a:normAutofit fontScale="92500" lnSpcReduction="10000"/>
          </a:bodyPr>
          <a:lstStyle/>
          <a:p>
            <a:pPr algn="ctr">
              <a:lnSpc>
                <a:spcPct val="90000"/>
              </a:lnSpc>
              <a:spcBef>
                <a:spcPts val="100"/>
              </a:spcBef>
              <a:spcAft>
                <a:spcPts val="100"/>
              </a:spcAft>
            </a:pPr>
            <a:endParaRPr lang="en-US" sz="2000" dirty="0" smtClean="0">
              <a:solidFill>
                <a:srgbClr val="FFFFFF"/>
              </a:solidFill>
              <a:latin typeface="Museo Sans For Dell"/>
            </a:endParaRPr>
          </a:p>
        </p:txBody>
      </p:sp>
      <p:sp>
        <p:nvSpPr>
          <p:cNvPr id="7" name="Pentagon 6"/>
          <p:cNvSpPr/>
          <p:nvPr/>
        </p:nvSpPr>
        <p:spPr>
          <a:xfrm rot="5400000">
            <a:off x="5181011" y="1263860"/>
            <a:ext cx="415219" cy="5436475"/>
          </a:xfrm>
          <a:prstGeom prst="homePlate">
            <a:avLst>
              <a:gd name="adj" fmla="val 0"/>
            </a:avLst>
          </a:prstGeom>
          <a:solidFill>
            <a:schemeClr val="accent1"/>
          </a:solidFill>
          <a:effectLst/>
        </p:spPr>
        <p:txBody>
          <a:bodyPr vert="vert270" wrap="square" rtlCol="0" anchor="ctr">
            <a:normAutofit/>
          </a:bodyPr>
          <a:lstStyle/>
          <a:p>
            <a:pPr algn="ctr">
              <a:lnSpc>
                <a:spcPct val="90000"/>
              </a:lnSpc>
              <a:spcBef>
                <a:spcPts val="100"/>
              </a:spcBef>
              <a:spcAft>
                <a:spcPts val="100"/>
              </a:spcAft>
            </a:pPr>
            <a:r>
              <a:rPr lang="en-US" sz="1600" b="1" dirty="0" smtClean="0">
                <a:solidFill>
                  <a:srgbClr val="FFFFFF"/>
                </a:solidFill>
                <a:latin typeface="Museo Sans For Dell"/>
              </a:rPr>
              <a:t>Hardware abstraction layer</a:t>
            </a:r>
          </a:p>
        </p:txBody>
      </p:sp>
      <p:sp>
        <p:nvSpPr>
          <p:cNvPr id="41" name="Right Arrow Callout 40"/>
          <p:cNvSpPr/>
          <p:nvPr/>
        </p:nvSpPr>
        <p:spPr>
          <a:xfrm rot="5400000">
            <a:off x="5722469" y="3461167"/>
            <a:ext cx="243812" cy="332508"/>
          </a:xfrm>
          <a:prstGeom prst="rightArrowCallout">
            <a:avLst/>
          </a:prstGeom>
          <a:solidFill>
            <a:schemeClr val="accent1"/>
          </a:solidFill>
          <a:effectLst/>
        </p:spPr>
        <p:txBody>
          <a:bodyPr wrap="square" rtlCol="0" anchor="t">
            <a:normAutofit fontScale="92500" lnSpcReduction="10000"/>
          </a:bodyPr>
          <a:lstStyle/>
          <a:p>
            <a:pPr algn="ctr">
              <a:lnSpc>
                <a:spcPct val="90000"/>
              </a:lnSpc>
              <a:spcBef>
                <a:spcPts val="100"/>
              </a:spcBef>
              <a:spcAft>
                <a:spcPts val="100"/>
              </a:spcAft>
            </a:pPr>
            <a:endParaRPr lang="en-US" sz="2000" dirty="0" smtClean="0">
              <a:solidFill>
                <a:srgbClr val="FFFFFF"/>
              </a:solidFill>
              <a:latin typeface="Museo Sans For Dell"/>
            </a:endParaRPr>
          </a:p>
        </p:txBody>
      </p:sp>
      <p:sp>
        <p:nvSpPr>
          <p:cNvPr id="43" name="Right Arrow Callout 42"/>
          <p:cNvSpPr/>
          <p:nvPr/>
        </p:nvSpPr>
        <p:spPr>
          <a:xfrm rot="5400000">
            <a:off x="4963480" y="3461169"/>
            <a:ext cx="243815" cy="332508"/>
          </a:xfrm>
          <a:prstGeom prst="rightArrowCallout">
            <a:avLst/>
          </a:prstGeom>
          <a:solidFill>
            <a:schemeClr val="accent1"/>
          </a:solidFill>
          <a:effectLst/>
        </p:spPr>
        <p:txBody>
          <a:bodyPr wrap="square" rtlCol="0" anchor="t">
            <a:normAutofit fontScale="92500" lnSpcReduction="10000"/>
          </a:bodyPr>
          <a:lstStyle/>
          <a:p>
            <a:pPr algn="ctr">
              <a:lnSpc>
                <a:spcPct val="90000"/>
              </a:lnSpc>
              <a:spcBef>
                <a:spcPts val="100"/>
              </a:spcBef>
              <a:spcAft>
                <a:spcPts val="100"/>
              </a:spcAft>
            </a:pPr>
            <a:endParaRPr lang="en-US" sz="2000" dirty="0" smtClean="0">
              <a:solidFill>
                <a:srgbClr val="FFFFFF"/>
              </a:solidFill>
              <a:latin typeface="Museo Sans For Dell"/>
            </a:endParaRPr>
          </a:p>
        </p:txBody>
      </p:sp>
      <p:sp>
        <p:nvSpPr>
          <p:cNvPr id="45" name="Right Arrow Callout 44"/>
          <p:cNvSpPr/>
          <p:nvPr/>
        </p:nvSpPr>
        <p:spPr>
          <a:xfrm rot="5400000">
            <a:off x="4204493" y="3461169"/>
            <a:ext cx="243815" cy="332508"/>
          </a:xfrm>
          <a:prstGeom prst="rightArrowCallout">
            <a:avLst/>
          </a:prstGeom>
          <a:solidFill>
            <a:schemeClr val="accent1"/>
          </a:solidFill>
          <a:effectLst/>
        </p:spPr>
        <p:txBody>
          <a:bodyPr wrap="square" rtlCol="0" anchor="t">
            <a:normAutofit fontScale="92500" lnSpcReduction="10000"/>
          </a:bodyPr>
          <a:lstStyle/>
          <a:p>
            <a:pPr algn="ctr">
              <a:lnSpc>
                <a:spcPct val="90000"/>
              </a:lnSpc>
              <a:spcBef>
                <a:spcPts val="100"/>
              </a:spcBef>
              <a:spcAft>
                <a:spcPts val="100"/>
              </a:spcAft>
            </a:pPr>
            <a:endParaRPr lang="en-US" sz="2000" dirty="0" smtClean="0">
              <a:solidFill>
                <a:srgbClr val="FFFFFF"/>
              </a:solidFill>
              <a:latin typeface="Museo Sans For Dell"/>
            </a:endParaRPr>
          </a:p>
        </p:txBody>
      </p:sp>
      <p:sp>
        <p:nvSpPr>
          <p:cNvPr id="46" name="Right Arrow Callout 45"/>
          <p:cNvSpPr/>
          <p:nvPr/>
        </p:nvSpPr>
        <p:spPr>
          <a:xfrm rot="5400000">
            <a:off x="3445506" y="3461169"/>
            <a:ext cx="243815" cy="332508"/>
          </a:xfrm>
          <a:prstGeom prst="rightArrowCallout">
            <a:avLst/>
          </a:prstGeom>
          <a:solidFill>
            <a:schemeClr val="accent1"/>
          </a:solidFill>
          <a:effectLst/>
        </p:spPr>
        <p:txBody>
          <a:bodyPr wrap="square" rtlCol="0" anchor="t">
            <a:normAutofit fontScale="92500" lnSpcReduction="10000"/>
          </a:bodyPr>
          <a:lstStyle/>
          <a:p>
            <a:pPr algn="ctr">
              <a:lnSpc>
                <a:spcPct val="90000"/>
              </a:lnSpc>
              <a:spcBef>
                <a:spcPts val="100"/>
              </a:spcBef>
              <a:spcAft>
                <a:spcPts val="100"/>
              </a:spcAft>
            </a:pPr>
            <a:endParaRPr lang="en-US" sz="2000" dirty="0" smtClean="0">
              <a:solidFill>
                <a:srgbClr val="FFFFFF"/>
              </a:solidFill>
              <a:latin typeface="Museo Sans For Dell"/>
            </a:endParaRPr>
          </a:p>
        </p:txBody>
      </p:sp>
      <p:grpSp>
        <p:nvGrpSpPr>
          <p:cNvPr id="8" name="Group 48"/>
          <p:cNvGrpSpPr/>
          <p:nvPr/>
        </p:nvGrpSpPr>
        <p:grpSpPr>
          <a:xfrm>
            <a:off x="6651674" y="5019144"/>
            <a:ext cx="1520248" cy="674861"/>
            <a:chOff x="6651674" y="4688058"/>
            <a:chExt cx="1520248" cy="674861"/>
          </a:xfrm>
        </p:grpSpPr>
        <p:pic>
          <p:nvPicPr>
            <p:cNvPr id="44" name="Picture 43" descr="Z9000 New Image.JPG"/>
            <p:cNvPicPr>
              <a:picLocks noChangeAspect="1"/>
            </p:cNvPicPr>
            <p:nvPr/>
          </p:nvPicPr>
          <p:blipFill>
            <a:blip r:embed="rId10" cstate="print">
              <a:clrChange>
                <a:clrFrom>
                  <a:srgbClr val="FFFFFF"/>
                </a:clrFrom>
                <a:clrTo>
                  <a:srgbClr val="FFFFFF">
                    <a:alpha val="0"/>
                  </a:srgbClr>
                </a:clrTo>
              </a:clrChange>
            </a:blip>
            <a:stretch>
              <a:fillRect/>
            </a:stretch>
          </p:blipFill>
          <p:spPr>
            <a:xfrm>
              <a:off x="6651674" y="4969412"/>
              <a:ext cx="1024128" cy="393507"/>
            </a:xfrm>
            <a:prstGeom prst="rect">
              <a:avLst/>
            </a:prstGeom>
          </p:spPr>
        </p:pic>
        <p:pic>
          <p:nvPicPr>
            <p:cNvPr id="47" name="Picture 46" descr="Z9000 New Image.JPG"/>
            <p:cNvPicPr>
              <a:picLocks noChangeAspect="1"/>
            </p:cNvPicPr>
            <p:nvPr/>
          </p:nvPicPr>
          <p:blipFill>
            <a:blip r:embed="rId11" cstate="print">
              <a:clrChange>
                <a:clrFrom>
                  <a:srgbClr val="FFFFFF"/>
                </a:clrFrom>
                <a:clrTo>
                  <a:srgbClr val="FFFFFF">
                    <a:alpha val="0"/>
                  </a:srgbClr>
                </a:clrTo>
              </a:clrChange>
            </a:blip>
            <a:stretch>
              <a:fillRect/>
            </a:stretch>
          </p:blipFill>
          <p:spPr>
            <a:xfrm>
              <a:off x="7378503" y="4688058"/>
              <a:ext cx="512064" cy="196754"/>
            </a:xfrm>
            <a:prstGeom prst="rect">
              <a:avLst/>
            </a:prstGeom>
          </p:spPr>
        </p:pic>
        <p:pic>
          <p:nvPicPr>
            <p:cNvPr id="48" name="Picture 47" descr="Z9000 New Image.JPG"/>
            <p:cNvPicPr>
              <a:picLocks noChangeAspect="1"/>
            </p:cNvPicPr>
            <p:nvPr/>
          </p:nvPicPr>
          <p:blipFill>
            <a:blip r:embed="rId11" cstate="print">
              <a:clrChange>
                <a:clrFrom>
                  <a:srgbClr val="FFFFFF"/>
                </a:clrFrom>
                <a:clrTo>
                  <a:srgbClr val="FFFFFF">
                    <a:alpha val="0"/>
                  </a:srgbClr>
                </a:clrTo>
              </a:clrChange>
            </a:blip>
            <a:stretch>
              <a:fillRect/>
            </a:stretch>
          </p:blipFill>
          <p:spPr>
            <a:xfrm>
              <a:off x="7659858" y="4899075"/>
              <a:ext cx="512064" cy="196754"/>
            </a:xfrm>
            <a:prstGeom prst="rect">
              <a:avLst/>
            </a:prstGeom>
          </p:spPr>
        </p:pic>
      </p:grpSp>
    </p:spTree>
    <p:extLst>
      <p:ext uri="{BB962C8B-B14F-4D97-AF65-F5344CB8AC3E}">
        <p14:creationId xmlns:p14="http://schemas.microsoft.com/office/powerpoint/2010/main" val="2465999906"/>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Slide Number Placeholder 5"/>
          <p:cNvSpPr>
            <a:spLocks noGrp="1"/>
          </p:cNvSpPr>
          <p:nvPr>
            <p:ph type="sldNum" sz="quarter" idx="4"/>
          </p:nvPr>
        </p:nvSpPr>
        <p:spPr>
          <a:xfrm>
            <a:off x="435536" y="6431527"/>
            <a:ext cx="260349" cy="152399"/>
          </a:xfrm>
          <a:prstGeom prst="rect">
            <a:avLst/>
          </a:prstGeom>
        </p:spPr>
        <p:txBody>
          <a:bodyPr vert="horz" lIns="0" tIns="0" rIns="91440" bIns="0" rtlCol="0" anchor="ctr"/>
          <a:lstStyle>
            <a:lvl1pPr algn="l">
              <a:defRPr sz="900">
                <a:solidFill>
                  <a:schemeClr val="bg2">
                    <a:lumMod val="60000"/>
                    <a:lumOff val="40000"/>
                  </a:schemeClr>
                </a:solidFill>
                <a:latin typeface="Museo Sans For Dell" pitchFamily="2" charset="0"/>
              </a:defRPr>
            </a:lvl1pPr>
          </a:lstStyle>
          <a:p>
            <a:fld id="{DBD5246C-868F-410A-AE52-FE248EDADC46}" type="slidenum">
              <a:rPr lang="en-US" smtClean="0">
                <a:solidFill>
                  <a:srgbClr val="000000">
                    <a:lumMod val="60000"/>
                    <a:lumOff val="40000"/>
                  </a:srgbClr>
                </a:solidFill>
              </a:rPr>
              <a:pPr/>
              <a:t>16</a:t>
            </a:fld>
            <a:endParaRPr lang="en-US" dirty="0">
              <a:solidFill>
                <a:srgbClr val="000000">
                  <a:lumMod val="60000"/>
                  <a:lumOff val="40000"/>
                </a:srgbClr>
              </a:solidFill>
            </a:endParaRPr>
          </a:p>
        </p:txBody>
      </p:sp>
      <p:sp>
        <p:nvSpPr>
          <p:cNvPr id="17" name="Title 2"/>
          <p:cNvSpPr txBox="1">
            <a:spLocks/>
          </p:cNvSpPr>
          <p:nvPr/>
        </p:nvSpPr>
        <p:spPr bwMode="auto">
          <a:xfrm>
            <a:off x="353206" y="180701"/>
            <a:ext cx="8686799" cy="882683"/>
          </a:xfrm>
          <a:prstGeom prst="rect">
            <a:avLst/>
          </a:prstGeom>
          <a:noFill/>
          <a:ln w="9525">
            <a:noFill/>
            <a:miter lim="800000"/>
            <a:headEnd/>
            <a:tailEnd/>
          </a:ln>
        </p:spPr>
        <p:txBody>
          <a:bodyPr vert="horz" wrap="square" lIns="0" tIns="0" rIns="0" bIns="0" numCol="1" anchor="t" anchorCtr="0" compatLnSpc="1">
            <a:prstTxWarp prst="textNoShape">
              <a:avLst/>
            </a:prstTxWarp>
            <a:noAutofit/>
          </a:bodyPr>
          <a:lstStyle/>
          <a:p>
            <a:pPr>
              <a:lnSpc>
                <a:spcPct val="90000"/>
              </a:lnSpc>
              <a:defRPr/>
            </a:pPr>
            <a:r>
              <a:rPr lang="en-US" sz="3200" kern="0" dirty="0" smtClean="0">
                <a:solidFill>
                  <a:srgbClr val="0085C3"/>
                </a:solidFill>
                <a:latin typeface="Museo For Dell" pitchFamily="2" charset="0"/>
                <a:ea typeface="Museo For Dell" pitchFamily="2" charset="0"/>
              </a:rPr>
              <a:t>Open Automation framework</a:t>
            </a:r>
            <a:br>
              <a:rPr lang="en-US" sz="3200" kern="0" dirty="0" smtClean="0">
                <a:solidFill>
                  <a:srgbClr val="0085C3"/>
                </a:solidFill>
                <a:latin typeface="Museo For Dell" pitchFamily="2" charset="0"/>
                <a:ea typeface="Museo For Dell" pitchFamily="2" charset="0"/>
              </a:rPr>
            </a:br>
            <a:r>
              <a:rPr lang="en-US" sz="2000" kern="0" dirty="0" smtClean="0">
                <a:solidFill>
                  <a:srgbClr val="444444"/>
                </a:solidFill>
                <a:latin typeface="Museo For Dell" pitchFamily="2" charset="0"/>
                <a:ea typeface="Museo For Dell" pitchFamily="2" charset="0"/>
              </a:rPr>
              <a:t>Simplifying the complex</a:t>
            </a:r>
            <a:endParaRPr lang="en-US" sz="2000" kern="0" dirty="0">
              <a:solidFill>
                <a:srgbClr val="444444"/>
              </a:solidFill>
              <a:latin typeface="Museo For Dell" pitchFamily="2" charset="0"/>
              <a:ea typeface="Museo For Dell" pitchFamily="2" charset="0"/>
            </a:endParaRPr>
          </a:p>
        </p:txBody>
      </p:sp>
      <p:sp>
        <p:nvSpPr>
          <p:cNvPr id="42" name="Footer Placeholder 3"/>
          <p:cNvSpPr>
            <a:spLocks noGrp="1"/>
          </p:cNvSpPr>
          <p:nvPr>
            <p:ph type="ftr" sz="quarter" idx="3"/>
          </p:nvPr>
        </p:nvSpPr>
        <p:spPr>
          <a:xfrm>
            <a:off x="742950" y="6431526"/>
            <a:ext cx="1885950" cy="152400"/>
          </a:xfrm>
        </p:spPr>
        <p:txBody>
          <a:bodyPr/>
          <a:lstStyle/>
          <a:p>
            <a:r>
              <a:rPr lang="en-US" dirty="0" smtClean="0">
                <a:solidFill>
                  <a:srgbClr val="000000">
                    <a:lumMod val="60000"/>
                    <a:lumOff val="40000"/>
                  </a:srgbClr>
                </a:solidFill>
              </a:rPr>
              <a:t>Confidential</a:t>
            </a:r>
            <a:endParaRPr lang="en-US" dirty="0">
              <a:solidFill>
                <a:srgbClr val="000000">
                  <a:lumMod val="60000"/>
                  <a:lumOff val="40000"/>
                </a:srgbClr>
              </a:solidFill>
            </a:endParaRPr>
          </a:p>
        </p:txBody>
      </p:sp>
      <p:sp>
        <p:nvSpPr>
          <p:cNvPr id="51" name="TextBox 50"/>
          <p:cNvSpPr txBox="1"/>
          <p:nvPr/>
        </p:nvSpPr>
        <p:spPr>
          <a:xfrm>
            <a:off x="477019" y="1234414"/>
            <a:ext cx="3682611" cy="369332"/>
          </a:xfrm>
          <a:prstGeom prst="rect">
            <a:avLst/>
          </a:prstGeom>
          <a:noFill/>
        </p:spPr>
        <p:txBody>
          <a:bodyPr wrap="none" rtlCol="0">
            <a:spAutoFit/>
          </a:bodyPr>
          <a:lstStyle/>
          <a:p>
            <a:pPr marL="233363" indent="-233363" fontAlgn="base">
              <a:lnSpc>
                <a:spcPct val="90000"/>
              </a:lnSpc>
              <a:spcBef>
                <a:spcPts val="100"/>
              </a:spcBef>
              <a:spcAft>
                <a:spcPts val="100"/>
              </a:spcAft>
              <a:buClr>
                <a:srgbClr val="0085C3"/>
              </a:buClr>
            </a:pPr>
            <a:r>
              <a:rPr lang="en-US" sz="2000" b="1" dirty="0" smtClean="0">
                <a:solidFill>
                  <a:schemeClr val="accent6"/>
                </a:solidFill>
                <a:latin typeface="Museo For Dell" pitchFamily="2" charset="0"/>
                <a:ea typeface="Museo For Dell" pitchFamily="2" charset="0"/>
              </a:rPr>
              <a:t>BARE METAL PROVISIONING</a:t>
            </a:r>
            <a:endParaRPr lang="en-US" sz="2000" b="1" dirty="0">
              <a:solidFill>
                <a:schemeClr val="accent6"/>
              </a:solidFill>
              <a:latin typeface="Museo For Dell" pitchFamily="2" charset="0"/>
              <a:ea typeface="Museo For Dell" pitchFamily="2" charset="0"/>
            </a:endParaRPr>
          </a:p>
        </p:txBody>
      </p:sp>
      <p:sp>
        <p:nvSpPr>
          <p:cNvPr id="52" name="TextBox 51"/>
          <p:cNvSpPr txBox="1"/>
          <p:nvPr/>
        </p:nvSpPr>
        <p:spPr>
          <a:xfrm>
            <a:off x="5030454" y="1234414"/>
            <a:ext cx="3382464" cy="369332"/>
          </a:xfrm>
          <a:prstGeom prst="rect">
            <a:avLst/>
          </a:prstGeom>
          <a:noFill/>
        </p:spPr>
        <p:txBody>
          <a:bodyPr wrap="none" rtlCol="0">
            <a:spAutoFit/>
          </a:bodyPr>
          <a:lstStyle/>
          <a:p>
            <a:pPr marL="233363" indent="-233363" fontAlgn="base">
              <a:lnSpc>
                <a:spcPct val="90000"/>
              </a:lnSpc>
              <a:spcBef>
                <a:spcPts val="100"/>
              </a:spcBef>
              <a:spcAft>
                <a:spcPts val="100"/>
              </a:spcAft>
              <a:buClr>
                <a:srgbClr val="0085C3"/>
              </a:buClr>
            </a:pPr>
            <a:r>
              <a:rPr lang="en-US" sz="2000" b="1" dirty="0" smtClean="0">
                <a:solidFill>
                  <a:schemeClr val="accent6"/>
                </a:solidFill>
                <a:latin typeface="Museo For Dell" pitchFamily="2" charset="0"/>
                <a:ea typeface="Museo For Dell" pitchFamily="2" charset="0"/>
              </a:rPr>
              <a:t>Virtual Server Networking</a:t>
            </a:r>
            <a:endParaRPr lang="en-US" sz="2000" b="1" dirty="0">
              <a:solidFill>
                <a:schemeClr val="accent6"/>
              </a:solidFill>
              <a:latin typeface="Museo For Dell" pitchFamily="2" charset="0"/>
              <a:ea typeface="Museo For Dell" pitchFamily="2" charset="0"/>
            </a:endParaRPr>
          </a:p>
        </p:txBody>
      </p:sp>
      <p:sp>
        <p:nvSpPr>
          <p:cNvPr id="53" name="TextBox 52"/>
          <p:cNvSpPr txBox="1"/>
          <p:nvPr/>
        </p:nvSpPr>
        <p:spPr>
          <a:xfrm>
            <a:off x="1079748" y="5685898"/>
            <a:ext cx="2477152" cy="369332"/>
          </a:xfrm>
          <a:prstGeom prst="rect">
            <a:avLst/>
          </a:prstGeom>
          <a:noFill/>
        </p:spPr>
        <p:txBody>
          <a:bodyPr wrap="none" rtlCol="0">
            <a:spAutoFit/>
          </a:bodyPr>
          <a:lstStyle/>
          <a:p>
            <a:pPr marL="233363" indent="-233363" algn="ctr" fontAlgn="base">
              <a:lnSpc>
                <a:spcPct val="90000"/>
              </a:lnSpc>
              <a:spcBef>
                <a:spcPts val="100"/>
              </a:spcBef>
              <a:spcAft>
                <a:spcPts val="100"/>
              </a:spcAft>
              <a:buClr>
                <a:srgbClr val="0085C3"/>
              </a:buClr>
            </a:pPr>
            <a:r>
              <a:rPr lang="en-US" sz="2000" b="1" dirty="0" smtClean="0">
                <a:solidFill>
                  <a:schemeClr val="accent6"/>
                </a:solidFill>
                <a:latin typeface="Museo For Dell" pitchFamily="2" charset="0"/>
                <a:ea typeface="Museo For Dell" pitchFamily="2" charset="0"/>
              </a:rPr>
              <a:t>SMART SCRIPTING</a:t>
            </a:r>
            <a:endParaRPr lang="en-US" sz="2000" b="1" dirty="0">
              <a:solidFill>
                <a:schemeClr val="accent6"/>
              </a:solidFill>
              <a:latin typeface="Museo For Dell" pitchFamily="2" charset="0"/>
              <a:ea typeface="Museo For Dell" pitchFamily="2" charset="0"/>
            </a:endParaRPr>
          </a:p>
        </p:txBody>
      </p:sp>
      <p:sp>
        <p:nvSpPr>
          <p:cNvPr id="54" name="TextBox 53"/>
          <p:cNvSpPr txBox="1"/>
          <p:nvPr/>
        </p:nvSpPr>
        <p:spPr>
          <a:xfrm>
            <a:off x="4684998" y="5685898"/>
            <a:ext cx="4168705" cy="369332"/>
          </a:xfrm>
          <a:prstGeom prst="rect">
            <a:avLst/>
          </a:prstGeom>
          <a:noFill/>
        </p:spPr>
        <p:txBody>
          <a:bodyPr wrap="none" rtlCol="0">
            <a:spAutoFit/>
          </a:bodyPr>
          <a:lstStyle/>
          <a:p>
            <a:pPr marL="233363" indent="-233363" fontAlgn="base">
              <a:lnSpc>
                <a:spcPct val="90000"/>
              </a:lnSpc>
              <a:spcBef>
                <a:spcPts val="100"/>
              </a:spcBef>
              <a:spcAft>
                <a:spcPts val="100"/>
              </a:spcAft>
              <a:buClr>
                <a:srgbClr val="0085C3"/>
              </a:buClr>
            </a:pPr>
            <a:r>
              <a:rPr lang="en-US" sz="2000" b="1" dirty="0" smtClean="0">
                <a:solidFill>
                  <a:schemeClr val="accent6"/>
                </a:solidFill>
                <a:latin typeface="Museo For Dell" pitchFamily="2" charset="0"/>
                <a:ea typeface="Museo For Dell" pitchFamily="2" charset="0"/>
              </a:rPr>
              <a:t>PROGRAMMATIC MANAGEMENT</a:t>
            </a:r>
            <a:endParaRPr lang="en-US" sz="2000" b="1" dirty="0">
              <a:solidFill>
                <a:schemeClr val="accent6"/>
              </a:solidFill>
              <a:latin typeface="Museo For Dell" pitchFamily="2" charset="0"/>
              <a:ea typeface="Museo For Dell" pitchFamily="2" charset="0"/>
            </a:endParaRPr>
          </a:p>
        </p:txBody>
      </p:sp>
      <p:cxnSp>
        <p:nvCxnSpPr>
          <p:cNvPr id="55" name="Straight Connector 54"/>
          <p:cNvCxnSpPr/>
          <p:nvPr/>
        </p:nvCxnSpPr>
        <p:spPr>
          <a:xfrm>
            <a:off x="4565176" y="1173714"/>
            <a:ext cx="0" cy="1828800"/>
          </a:xfrm>
          <a:prstGeom prst="line">
            <a:avLst/>
          </a:prstGeom>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109184" y="3650779"/>
            <a:ext cx="3291840" cy="0"/>
          </a:xfrm>
          <a:prstGeom prst="line">
            <a:avLst/>
          </a:prstGeom>
        </p:spPr>
        <p:style>
          <a:lnRef idx="1">
            <a:schemeClr val="accent1"/>
          </a:lnRef>
          <a:fillRef idx="0">
            <a:schemeClr val="accent1"/>
          </a:fillRef>
          <a:effectRef idx="0">
            <a:schemeClr val="accent1"/>
          </a:effectRef>
          <a:fontRef idx="minor">
            <a:schemeClr val="tx1"/>
          </a:fontRef>
        </p:style>
      </p:cxnSp>
      <p:sp>
        <p:nvSpPr>
          <p:cNvPr id="57" name="TextBox 56"/>
          <p:cNvSpPr txBox="1"/>
          <p:nvPr/>
        </p:nvSpPr>
        <p:spPr>
          <a:xfrm>
            <a:off x="242072" y="4484899"/>
            <a:ext cx="4152504" cy="757130"/>
          </a:xfrm>
          <a:prstGeom prst="rect">
            <a:avLst/>
          </a:prstGeom>
          <a:noFill/>
        </p:spPr>
        <p:txBody>
          <a:bodyPr wrap="square" rtlCol="0">
            <a:spAutoFit/>
          </a:bodyPr>
          <a:lstStyle/>
          <a:p>
            <a:pPr marL="1588" indent="-1588" algn="ctr" fontAlgn="base">
              <a:lnSpc>
                <a:spcPct val="90000"/>
              </a:lnSpc>
              <a:spcBef>
                <a:spcPts val="100"/>
              </a:spcBef>
              <a:spcAft>
                <a:spcPts val="100"/>
              </a:spcAft>
              <a:buClr>
                <a:srgbClr val="0085C3"/>
              </a:buClr>
            </a:pPr>
            <a:r>
              <a:rPr lang="en-US" sz="2400" b="1" dirty="0" smtClean="0">
                <a:solidFill>
                  <a:schemeClr val="bg1"/>
                </a:solidFill>
                <a:latin typeface="+mn-lt"/>
                <a:ea typeface="Museo For Dell" pitchFamily="2" charset="0"/>
              </a:rPr>
              <a:t>Run Perl &amp; Python scripts on network switches</a:t>
            </a:r>
            <a:endParaRPr lang="en-US" sz="2400" b="1" dirty="0">
              <a:solidFill>
                <a:schemeClr val="bg1"/>
              </a:solidFill>
              <a:latin typeface="+mn-lt"/>
              <a:ea typeface="Museo For Dell" pitchFamily="2" charset="0"/>
            </a:endParaRPr>
          </a:p>
        </p:txBody>
      </p:sp>
      <p:sp>
        <p:nvSpPr>
          <p:cNvPr id="58" name="TextBox 57"/>
          <p:cNvSpPr txBox="1"/>
          <p:nvPr/>
        </p:nvSpPr>
        <p:spPr>
          <a:xfrm>
            <a:off x="244344" y="2003235"/>
            <a:ext cx="4152504" cy="757130"/>
          </a:xfrm>
          <a:prstGeom prst="rect">
            <a:avLst/>
          </a:prstGeom>
          <a:noFill/>
        </p:spPr>
        <p:txBody>
          <a:bodyPr wrap="square" rtlCol="0">
            <a:spAutoFit/>
          </a:bodyPr>
          <a:lstStyle/>
          <a:p>
            <a:pPr marL="1588" indent="-1588" algn="ctr" fontAlgn="base">
              <a:lnSpc>
                <a:spcPct val="90000"/>
              </a:lnSpc>
              <a:spcBef>
                <a:spcPts val="100"/>
              </a:spcBef>
              <a:spcAft>
                <a:spcPts val="100"/>
              </a:spcAft>
              <a:buClr>
                <a:srgbClr val="0085C3"/>
              </a:buClr>
            </a:pPr>
            <a:r>
              <a:rPr lang="en-US" sz="2400" b="1" dirty="0" smtClean="0">
                <a:solidFill>
                  <a:schemeClr val="bg1"/>
                </a:solidFill>
                <a:latin typeface="+mn-lt"/>
                <a:ea typeface="Museo For Dell" pitchFamily="2" charset="0"/>
              </a:rPr>
              <a:t>Automatically configure network switches</a:t>
            </a:r>
            <a:endParaRPr lang="en-US" sz="2400" b="1" dirty="0">
              <a:solidFill>
                <a:schemeClr val="bg1"/>
              </a:solidFill>
              <a:latin typeface="+mn-lt"/>
              <a:ea typeface="Museo For Dell" pitchFamily="2" charset="0"/>
            </a:endParaRPr>
          </a:p>
        </p:txBody>
      </p:sp>
      <p:sp>
        <p:nvSpPr>
          <p:cNvPr id="59" name="TextBox 58"/>
          <p:cNvSpPr txBox="1"/>
          <p:nvPr/>
        </p:nvSpPr>
        <p:spPr>
          <a:xfrm>
            <a:off x="4677594" y="4484899"/>
            <a:ext cx="4152504" cy="757130"/>
          </a:xfrm>
          <a:prstGeom prst="rect">
            <a:avLst/>
          </a:prstGeom>
          <a:noFill/>
        </p:spPr>
        <p:txBody>
          <a:bodyPr wrap="square" rtlCol="0">
            <a:spAutoFit/>
          </a:bodyPr>
          <a:lstStyle/>
          <a:p>
            <a:pPr marL="1588" indent="-1588" algn="ctr" fontAlgn="base">
              <a:lnSpc>
                <a:spcPct val="90000"/>
              </a:lnSpc>
              <a:spcBef>
                <a:spcPts val="100"/>
              </a:spcBef>
              <a:spcAft>
                <a:spcPts val="100"/>
              </a:spcAft>
              <a:buClr>
                <a:srgbClr val="0085C3"/>
              </a:buClr>
            </a:pPr>
            <a:r>
              <a:rPr lang="en-US" sz="2400" b="1" dirty="0" smtClean="0">
                <a:solidFill>
                  <a:schemeClr val="bg1"/>
                </a:solidFill>
                <a:latin typeface="+mn-lt"/>
                <a:ea typeface="Museo For Dell" pitchFamily="2" charset="0"/>
              </a:rPr>
              <a:t>Enable 3</a:t>
            </a:r>
            <a:r>
              <a:rPr lang="en-US" sz="2400" b="1" baseline="30000" dirty="0" smtClean="0">
                <a:solidFill>
                  <a:schemeClr val="bg1"/>
                </a:solidFill>
                <a:latin typeface="+mn-lt"/>
                <a:ea typeface="Museo For Dell" pitchFamily="2" charset="0"/>
              </a:rPr>
              <a:t>rd</a:t>
            </a:r>
            <a:r>
              <a:rPr lang="en-US" sz="2400" b="1" dirty="0" smtClean="0">
                <a:solidFill>
                  <a:schemeClr val="bg1"/>
                </a:solidFill>
                <a:latin typeface="+mn-lt"/>
                <a:ea typeface="Museo For Dell" pitchFamily="2" charset="0"/>
              </a:rPr>
              <a:t> party management tool sets</a:t>
            </a:r>
            <a:endParaRPr lang="en-US" sz="2400" b="1" dirty="0">
              <a:solidFill>
                <a:schemeClr val="bg1"/>
              </a:solidFill>
              <a:latin typeface="+mn-lt"/>
              <a:ea typeface="Museo For Dell" pitchFamily="2" charset="0"/>
            </a:endParaRPr>
          </a:p>
        </p:txBody>
      </p:sp>
      <p:sp>
        <p:nvSpPr>
          <p:cNvPr id="60" name="TextBox 59"/>
          <p:cNvSpPr txBox="1"/>
          <p:nvPr/>
        </p:nvSpPr>
        <p:spPr>
          <a:xfrm>
            <a:off x="4679866" y="2003235"/>
            <a:ext cx="4152504" cy="757130"/>
          </a:xfrm>
          <a:prstGeom prst="rect">
            <a:avLst/>
          </a:prstGeom>
          <a:noFill/>
        </p:spPr>
        <p:txBody>
          <a:bodyPr wrap="square" rtlCol="0">
            <a:spAutoFit/>
          </a:bodyPr>
          <a:lstStyle/>
          <a:p>
            <a:pPr marL="1588" indent="-1588" algn="ctr" fontAlgn="base">
              <a:lnSpc>
                <a:spcPct val="90000"/>
              </a:lnSpc>
              <a:spcBef>
                <a:spcPts val="100"/>
              </a:spcBef>
              <a:spcAft>
                <a:spcPts val="100"/>
              </a:spcAft>
              <a:buClr>
                <a:srgbClr val="0085C3"/>
              </a:buClr>
            </a:pPr>
            <a:r>
              <a:rPr lang="en-US" sz="2400" b="1" dirty="0" smtClean="0">
                <a:solidFill>
                  <a:schemeClr val="bg1"/>
                </a:solidFill>
                <a:latin typeface="+mn-lt"/>
                <a:ea typeface="Museo For Dell" pitchFamily="2" charset="0"/>
              </a:rPr>
              <a:t>Automate VM/VLAN migration</a:t>
            </a:r>
            <a:endParaRPr lang="en-US" sz="2400" b="1" dirty="0">
              <a:solidFill>
                <a:schemeClr val="bg1"/>
              </a:solidFill>
              <a:latin typeface="+mn-lt"/>
              <a:ea typeface="Museo For Dell" pitchFamily="2" charset="0"/>
            </a:endParaRPr>
          </a:p>
        </p:txBody>
      </p:sp>
      <p:cxnSp>
        <p:nvCxnSpPr>
          <p:cNvPr id="61" name="Straight Connector 60"/>
          <p:cNvCxnSpPr/>
          <p:nvPr/>
        </p:nvCxnSpPr>
        <p:spPr>
          <a:xfrm>
            <a:off x="4553800" y="4219490"/>
            <a:ext cx="0" cy="1828800"/>
          </a:xfrm>
          <a:prstGeom prst="line">
            <a:avLst/>
          </a:prstGeom>
        </p:spPr>
        <p:style>
          <a:lnRef idx="1">
            <a:schemeClr val="accent1"/>
          </a:lnRef>
          <a:fillRef idx="0">
            <a:schemeClr val="accent1"/>
          </a:fillRef>
          <a:effectRef idx="0">
            <a:schemeClr val="accent1"/>
          </a:effectRef>
          <a:fontRef idx="minor">
            <a:schemeClr val="tx1"/>
          </a:fontRef>
        </p:style>
      </p:cxnSp>
      <p:sp>
        <p:nvSpPr>
          <p:cNvPr id="62" name="Oval 61"/>
          <p:cNvSpPr/>
          <p:nvPr/>
        </p:nvSpPr>
        <p:spPr>
          <a:xfrm>
            <a:off x="2879682" y="2811439"/>
            <a:ext cx="3357348" cy="1651379"/>
          </a:xfrm>
          <a:prstGeom prst="ellipse">
            <a:avLst/>
          </a:prstGeom>
          <a:solidFill>
            <a:schemeClr val="accent1"/>
          </a:solidFill>
          <a:effectLst/>
        </p:spPr>
        <p:txBody>
          <a:bodyPr wrap="square" rtlCol="0" anchor="t">
            <a:normAutofit/>
          </a:bodyPr>
          <a:lstStyle/>
          <a:p>
            <a:pPr algn="ctr">
              <a:lnSpc>
                <a:spcPct val="90000"/>
              </a:lnSpc>
              <a:spcBef>
                <a:spcPts val="100"/>
              </a:spcBef>
              <a:spcAft>
                <a:spcPts val="100"/>
              </a:spcAft>
            </a:pPr>
            <a:endParaRPr lang="en-US" sz="2000" kern="1200" dirty="0" smtClean="0">
              <a:solidFill>
                <a:schemeClr val="tx2"/>
              </a:solidFill>
              <a:latin typeface="+mn-lt"/>
              <a:ea typeface="+mn-ea"/>
              <a:cs typeface="+mn-cs"/>
            </a:endParaRPr>
          </a:p>
        </p:txBody>
      </p:sp>
      <p:pic>
        <p:nvPicPr>
          <p:cNvPr id="63" name="Picture 4" descr="C:\Documents and Settings\nsheth\Desktop\Force10\Dell\Dell Templates\Dell F10\iconsdec2011\Icons\3-D\Raster\High Resolution png\S4810_Black.png"/>
          <p:cNvPicPr>
            <a:picLocks noChangeAspect="1" noChangeArrowheads="1"/>
          </p:cNvPicPr>
          <p:nvPr/>
        </p:nvPicPr>
        <p:blipFill>
          <a:blip r:embed="rId3" cstate="print"/>
          <a:srcRect/>
          <a:stretch>
            <a:fillRect/>
          </a:stretch>
        </p:blipFill>
        <p:spPr bwMode="auto">
          <a:xfrm>
            <a:off x="3233583" y="3313807"/>
            <a:ext cx="2651760" cy="746608"/>
          </a:xfrm>
          <a:prstGeom prst="rect">
            <a:avLst/>
          </a:prstGeom>
          <a:noFill/>
        </p:spPr>
      </p:pic>
      <p:cxnSp>
        <p:nvCxnSpPr>
          <p:cNvPr id="64" name="Straight Connector 63"/>
          <p:cNvCxnSpPr/>
          <p:nvPr/>
        </p:nvCxnSpPr>
        <p:spPr>
          <a:xfrm>
            <a:off x="5707136" y="3650779"/>
            <a:ext cx="3291840" cy="0"/>
          </a:xfrm>
          <a:prstGeom prst="line">
            <a:avLst/>
          </a:prstGeom>
        </p:spPr>
        <p:style>
          <a:lnRef idx="1">
            <a:schemeClr val="accent1"/>
          </a:lnRef>
          <a:fillRef idx="0">
            <a:schemeClr val="accent1"/>
          </a:fillRef>
          <a:effectRef idx="0">
            <a:schemeClr val="accent1"/>
          </a:effectRef>
          <a:fontRef idx="minor">
            <a:schemeClr val="tx1"/>
          </a:fontRef>
        </p:style>
      </p:cxnSp>
      <p:sp>
        <p:nvSpPr>
          <p:cNvPr id="65" name="TextBox 64"/>
          <p:cNvSpPr txBox="1"/>
          <p:nvPr/>
        </p:nvSpPr>
        <p:spPr>
          <a:xfrm>
            <a:off x="3590331" y="2919909"/>
            <a:ext cx="1937024" cy="480131"/>
          </a:xfrm>
          <a:prstGeom prst="rect">
            <a:avLst/>
          </a:prstGeom>
          <a:noFill/>
        </p:spPr>
        <p:txBody>
          <a:bodyPr wrap="square" rtlCol="0">
            <a:spAutoFit/>
          </a:bodyPr>
          <a:lstStyle/>
          <a:p>
            <a:pPr marL="1588" indent="-1588" algn="ctr" fontAlgn="base">
              <a:lnSpc>
                <a:spcPct val="90000"/>
              </a:lnSpc>
              <a:spcBef>
                <a:spcPts val="100"/>
              </a:spcBef>
              <a:spcAft>
                <a:spcPts val="100"/>
              </a:spcAft>
              <a:buClr>
                <a:srgbClr val="0085C3"/>
              </a:buClr>
            </a:pPr>
            <a:r>
              <a:rPr lang="en-US" sz="2800" b="1" dirty="0" smtClean="0">
                <a:solidFill>
                  <a:schemeClr val="tx2"/>
                </a:solidFill>
                <a:latin typeface="+mn-lt"/>
                <a:ea typeface="Museo For Dell" pitchFamily="2" charset="0"/>
              </a:rPr>
              <a:t>1-2-3</a:t>
            </a:r>
            <a:endParaRPr lang="en-US" sz="2800" b="1" dirty="0">
              <a:solidFill>
                <a:schemeClr val="tx2"/>
              </a:solidFill>
              <a:latin typeface="+mn-lt"/>
              <a:ea typeface="Museo For Dell" pitchFamily="2" charset="0"/>
            </a:endParaRPr>
          </a:p>
        </p:txBody>
      </p:sp>
    </p:spTree>
    <p:extLst>
      <p:ext uri="{BB962C8B-B14F-4D97-AF65-F5344CB8AC3E}">
        <p14:creationId xmlns:p14="http://schemas.microsoft.com/office/powerpoint/2010/main" val="2462455601"/>
      </p:ext>
    </p:extLst>
  </p:cSld>
  <p:clrMapOvr>
    <a:masterClrMapping/>
  </p:clrMapOvr>
  <p:transition spd="med">
    <p:wipe dir="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Isosceles Triangle 52"/>
          <p:cNvSpPr/>
          <p:nvPr/>
        </p:nvSpPr>
        <p:spPr>
          <a:xfrm>
            <a:off x="362468" y="1550374"/>
            <a:ext cx="8324332" cy="4209136"/>
          </a:xfrm>
          <a:prstGeom prst="triangle">
            <a:avLst>
              <a:gd name="adj" fmla="val 100000"/>
            </a:avLst>
          </a:prstGeom>
          <a:solidFill>
            <a:schemeClr val="tx2">
              <a:lumMod val="8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0" dirty="0">
              <a:solidFill>
                <a:srgbClr val="444444"/>
              </a:solidFill>
            </a:endParaRPr>
          </a:p>
        </p:txBody>
      </p:sp>
      <p:sp>
        <p:nvSpPr>
          <p:cNvPr id="23" name="Slide Number Placeholder 5"/>
          <p:cNvSpPr>
            <a:spLocks noGrp="1"/>
          </p:cNvSpPr>
          <p:nvPr>
            <p:ph type="sldNum" sz="quarter" idx="4"/>
          </p:nvPr>
        </p:nvSpPr>
        <p:spPr>
          <a:xfrm>
            <a:off x="435536" y="6431527"/>
            <a:ext cx="260349" cy="152399"/>
          </a:xfrm>
          <a:prstGeom prst="rect">
            <a:avLst/>
          </a:prstGeom>
        </p:spPr>
        <p:txBody>
          <a:bodyPr vert="horz" lIns="0" tIns="0" rIns="91440" bIns="0" rtlCol="0" anchor="ctr"/>
          <a:lstStyle>
            <a:lvl1pPr algn="l">
              <a:defRPr sz="900">
                <a:solidFill>
                  <a:schemeClr val="bg2">
                    <a:lumMod val="60000"/>
                    <a:lumOff val="40000"/>
                  </a:schemeClr>
                </a:solidFill>
                <a:latin typeface="Museo Sans For Dell" pitchFamily="2" charset="0"/>
              </a:defRPr>
            </a:lvl1pPr>
          </a:lstStyle>
          <a:p>
            <a:fld id="{DBD5246C-868F-410A-AE52-FE248EDADC46}" type="slidenum">
              <a:rPr lang="en-US" smtClean="0">
                <a:solidFill>
                  <a:srgbClr val="000000">
                    <a:lumMod val="60000"/>
                    <a:lumOff val="40000"/>
                  </a:srgbClr>
                </a:solidFill>
              </a:rPr>
              <a:pPr/>
              <a:t>17</a:t>
            </a:fld>
            <a:endParaRPr lang="en-US" dirty="0">
              <a:solidFill>
                <a:srgbClr val="000000">
                  <a:lumMod val="60000"/>
                  <a:lumOff val="40000"/>
                </a:srgbClr>
              </a:solidFill>
            </a:endParaRPr>
          </a:p>
        </p:txBody>
      </p:sp>
      <p:sp>
        <p:nvSpPr>
          <p:cNvPr id="20" name="Title 4"/>
          <p:cNvSpPr>
            <a:spLocks noGrp="1"/>
          </p:cNvSpPr>
          <p:nvPr>
            <p:ph type="title"/>
          </p:nvPr>
        </p:nvSpPr>
        <p:spPr>
          <a:xfrm>
            <a:off x="338450" y="261562"/>
            <a:ext cx="8239126" cy="853560"/>
          </a:xfrm>
        </p:spPr>
        <p:txBody>
          <a:bodyPr/>
          <a:lstStyle/>
          <a:p>
            <a:r>
              <a:rPr lang="en-US" dirty="0" smtClean="0">
                <a:solidFill>
                  <a:schemeClr val="bg1"/>
                </a:solidFill>
              </a:rPr>
              <a:t>Force10 Product Family</a:t>
            </a:r>
            <a:endParaRPr lang="en-US" sz="2800" dirty="0">
              <a:solidFill>
                <a:schemeClr val="bg1"/>
              </a:solidFill>
            </a:endParaRPr>
          </a:p>
        </p:txBody>
      </p:sp>
      <p:sp>
        <p:nvSpPr>
          <p:cNvPr id="32" name="Footer Placeholder 3"/>
          <p:cNvSpPr>
            <a:spLocks noGrp="1"/>
          </p:cNvSpPr>
          <p:nvPr>
            <p:ph type="ftr" sz="quarter" idx="3"/>
          </p:nvPr>
        </p:nvSpPr>
        <p:spPr>
          <a:xfrm>
            <a:off x="742950" y="6431526"/>
            <a:ext cx="1885950" cy="152400"/>
          </a:xfrm>
        </p:spPr>
        <p:txBody>
          <a:bodyPr/>
          <a:lstStyle/>
          <a:p>
            <a:r>
              <a:rPr lang="en-US" dirty="0" smtClean="0">
                <a:solidFill>
                  <a:srgbClr val="000000">
                    <a:lumMod val="60000"/>
                    <a:lumOff val="40000"/>
                  </a:srgbClr>
                </a:solidFill>
              </a:rPr>
              <a:t>Confidential</a:t>
            </a:r>
            <a:endParaRPr lang="en-US" dirty="0">
              <a:solidFill>
                <a:srgbClr val="000000">
                  <a:lumMod val="60000"/>
                  <a:lumOff val="40000"/>
                </a:srgbClr>
              </a:solidFill>
            </a:endParaRPr>
          </a:p>
        </p:txBody>
      </p:sp>
      <p:grpSp>
        <p:nvGrpSpPr>
          <p:cNvPr id="8" name="Group 7"/>
          <p:cNvGrpSpPr/>
          <p:nvPr/>
        </p:nvGrpSpPr>
        <p:grpSpPr>
          <a:xfrm>
            <a:off x="47577" y="1228763"/>
            <a:ext cx="640080" cy="4906991"/>
            <a:chOff x="47577" y="1228763"/>
            <a:chExt cx="640080" cy="4906991"/>
          </a:xfrm>
        </p:grpSpPr>
        <p:sp>
          <p:nvSpPr>
            <p:cNvPr id="33" name="Down Arrow 32"/>
            <p:cNvSpPr>
              <a:spLocks noChangeArrowheads="1"/>
            </p:cNvSpPr>
            <p:nvPr/>
          </p:nvSpPr>
          <p:spPr bwMode="auto">
            <a:xfrm rot="10800000">
              <a:off x="47577" y="1228763"/>
              <a:ext cx="640080" cy="4906991"/>
            </a:xfrm>
            <a:prstGeom prst="downArrow">
              <a:avLst>
                <a:gd name="adj1" fmla="val 62074"/>
                <a:gd name="adj2" fmla="val 49990"/>
              </a:avLst>
            </a:prstGeom>
            <a:solidFill>
              <a:schemeClr val="bg1"/>
            </a:solidFill>
            <a:ln w="9525">
              <a:noFill/>
              <a:miter lim="800000"/>
              <a:headEnd/>
              <a:tailEnd/>
            </a:ln>
            <a:effectLst>
              <a:outerShdw dist="23000" dir="5400000" rotWithShape="0">
                <a:srgbClr val="808080">
                  <a:alpha val="34998"/>
                </a:srgbClr>
              </a:outerShdw>
            </a:effectLst>
          </p:spPr>
          <p:txBody>
            <a:bodyPr anchor="ctr"/>
            <a:lstStyle/>
            <a:p>
              <a:pPr algn="ctr">
                <a:defRPr/>
              </a:pPr>
              <a:endParaRPr lang="en-US" dirty="0">
                <a:solidFill>
                  <a:srgbClr val="444444"/>
                </a:solidFill>
                <a:latin typeface="Museo For Dell"/>
                <a:ea typeface="Arial" pitchFamily="-112" charset="-52"/>
                <a:cs typeface="Arial" pitchFamily="-112" charset="-52"/>
              </a:endParaRPr>
            </a:p>
          </p:txBody>
        </p:sp>
        <p:sp>
          <p:nvSpPr>
            <p:cNvPr id="40" name="TextBox 39"/>
            <p:cNvSpPr txBox="1"/>
            <p:nvPr/>
          </p:nvSpPr>
          <p:spPr>
            <a:xfrm rot="16200000">
              <a:off x="-1150242" y="3469892"/>
              <a:ext cx="3035719" cy="424732"/>
            </a:xfrm>
            <a:prstGeom prst="rect">
              <a:avLst/>
            </a:prstGeom>
            <a:noFill/>
          </p:spPr>
          <p:txBody>
            <a:bodyPr wrap="square" rtlCol="0">
              <a:spAutoFit/>
            </a:bodyPr>
            <a:lstStyle/>
            <a:p>
              <a:pPr algn="ctr">
                <a:lnSpc>
                  <a:spcPct val="90000"/>
                </a:lnSpc>
                <a:spcBef>
                  <a:spcPts val="100"/>
                </a:spcBef>
                <a:spcAft>
                  <a:spcPts val="100"/>
                </a:spcAft>
                <a:buClr>
                  <a:srgbClr val="0085C3"/>
                </a:buClr>
              </a:pPr>
              <a:r>
                <a:rPr lang="en-US" b="1" dirty="0" smtClean="0">
                  <a:solidFill>
                    <a:srgbClr val="FFFFFF"/>
                  </a:solidFill>
                  <a:latin typeface="Museo Sans For Dell"/>
                </a:rPr>
                <a:t>Data Center Size</a:t>
              </a:r>
            </a:p>
          </p:txBody>
        </p:sp>
      </p:grpSp>
      <p:sp>
        <p:nvSpPr>
          <p:cNvPr id="38" name="Rectangle 37"/>
          <p:cNvSpPr/>
          <p:nvPr/>
        </p:nvSpPr>
        <p:spPr>
          <a:xfrm>
            <a:off x="2894073" y="342897"/>
            <a:ext cx="5535961" cy="542737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baseline="0" dirty="0">
              <a:solidFill>
                <a:srgbClr val="444444"/>
              </a:solidFill>
            </a:endParaRPr>
          </a:p>
        </p:txBody>
      </p:sp>
      <p:grpSp>
        <p:nvGrpSpPr>
          <p:cNvPr id="4" name="Group 3"/>
          <p:cNvGrpSpPr/>
          <p:nvPr/>
        </p:nvGrpSpPr>
        <p:grpSpPr>
          <a:xfrm>
            <a:off x="699755" y="1645958"/>
            <a:ext cx="1920240" cy="4114350"/>
            <a:chOff x="699755" y="1645958"/>
            <a:chExt cx="1920240" cy="4114350"/>
          </a:xfrm>
        </p:grpSpPr>
        <p:sp>
          <p:nvSpPr>
            <p:cNvPr id="44" name="TextBox 43"/>
            <p:cNvSpPr txBox="1"/>
            <p:nvPr/>
          </p:nvSpPr>
          <p:spPr>
            <a:xfrm>
              <a:off x="699755" y="3267318"/>
              <a:ext cx="1920240" cy="2492990"/>
            </a:xfrm>
            <a:prstGeom prst="rect">
              <a:avLst/>
            </a:prstGeom>
            <a:noFill/>
          </p:spPr>
          <p:txBody>
            <a:bodyPr wrap="square" rtlCol="0">
              <a:spAutoFit/>
            </a:bodyPr>
            <a:lstStyle/>
            <a:p>
              <a:pPr marL="111125" indent="-111125">
                <a:buFont typeface="Arial" pitchFamily="34" charset="0"/>
                <a:buChar char="•"/>
              </a:pPr>
              <a:r>
                <a:rPr lang="en-US" sz="1200" baseline="0" dirty="0" smtClean="0">
                  <a:latin typeface="Museo Sans For Dell"/>
                  <a:ea typeface="+mn-ea"/>
                  <a:cs typeface="+mn-cs"/>
                </a:rPr>
                <a:t>Top-Of-Rack Switches</a:t>
              </a:r>
            </a:p>
            <a:p>
              <a:pPr marL="111125" indent="-111125">
                <a:buFont typeface="Arial" pitchFamily="34" charset="0"/>
                <a:buChar char="•"/>
              </a:pPr>
              <a:r>
                <a:rPr lang="en-US" sz="1200" baseline="0" dirty="0" smtClean="0">
                  <a:latin typeface="Museo Sans For Dell"/>
                  <a:ea typeface="+mn-ea"/>
                  <a:cs typeface="+mn-cs"/>
                </a:rPr>
                <a:t>1/10Gb Ethernet</a:t>
              </a:r>
            </a:p>
            <a:p>
              <a:pPr marL="111125" indent="-111125">
                <a:buFont typeface="Arial" pitchFamily="34" charset="0"/>
                <a:buChar char="•"/>
              </a:pPr>
              <a:r>
                <a:rPr lang="en-US" sz="1200" baseline="0" dirty="0" smtClean="0">
                  <a:latin typeface="Museo Sans For Dell"/>
                  <a:ea typeface="+mn-ea"/>
                  <a:cs typeface="+mn-cs"/>
                </a:rPr>
                <a:t>Up to 48 Ports</a:t>
              </a:r>
            </a:p>
            <a:p>
              <a:pPr marL="111125" indent="-111125">
                <a:buFont typeface="Arial" pitchFamily="34" charset="0"/>
                <a:buChar char="•"/>
              </a:pPr>
              <a:r>
                <a:rPr lang="en-US" sz="1200" baseline="0" dirty="0" smtClean="0">
                  <a:latin typeface="Museo Sans For Dell"/>
                  <a:ea typeface="+mn-ea"/>
                  <a:cs typeface="+mn-cs"/>
                </a:rPr>
                <a:t>Stacking Capabilities</a:t>
              </a:r>
            </a:p>
            <a:p>
              <a:pPr marL="111125" indent="-111125">
                <a:buFont typeface="Arial" pitchFamily="34" charset="0"/>
                <a:buChar char="•"/>
              </a:pPr>
              <a:r>
                <a:rPr lang="en-US" sz="1200" baseline="0" dirty="0" err="1" smtClean="0">
                  <a:latin typeface="Museo Sans For Dell"/>
                  <a:ea typeface="+mn-ea"/>
                  <a:cs typeface="+mn-cs"/>
                </a:rPr>
                <a:t>PoE</a:t>
              </a:r>
              <a:r>
                <a:rPr lang="en-US" sz="1200" baseline="0" dirty="0" smtClean="0">
                  <a:latin typeface="Museo Sans For Dell"/>
                  <a:ea typeface="+mn-ea"/>
                  <a:cs typeface="+mn-cs"/>
                </a:rPr>
                <a:t> Capabilities</a:t>
              </a:r>
            </a:p>
            <a:p>
              <a:pPr marL="111125" indent="-111125">
                <a:buFont typeface="Arial" pitchFamily="34" charset="0"/>
                <a:buChar char="•"/>
              </a:pPr>
              <a:r>
                <a:rPr lang="en-US" sz="1200" baseline="0" dirty="0" smtClean="0">
                  <a:latin typeface="Museo Sans For Dell"/>
                  <a:ea typeface="+mn-ea"/>
                  <a:cs typeface="+mn-cs"/>
                </a:rPr>
                <a:t>Layer 3</a:t>
              </a:r>
            </a:p>
            <a:p>
              <a:pPr marL="111125" indent="-111125">
                <a:buFont typeface="Arial" pitchFamily="34" charset="0"/>
                <a:buChar char="•"/>
              </a:pPr>
              <a:r>
                <a:rPr lang="en-US" sz="1200" baseline="0" dirty="0" smtClean="0">
                  <a:latin typeface="Museo Sans For Dell"/>
                  <a:ea typeface="+mn-ea"/>
                  <a:cs typeface="+mn-cs"/>
                </a:rPr>
                <a:t>Up to 4000 VLANs</a:t>
              </a:r>
            </a:p>
            <a:p>
              <a:pPr marL="111125" indent="-111125">
                <a:buFont typeface="Arial" pitchFamily="34" charset="0"/>
                <a:buChar char="•"/>
              </a:pPr>
              <a:r>
                <a:rPr lang="en-US" sz="1200" baseline="0" dirty="0" smtClean="0">
                  <a:latin typeface="Museo Sans For Dell"/>
                  <a:ea typeface="+mn-ea"/>
                  <a:cs typeface="+mn-cs"/>
                </a:rPr>
                <a:t>Ultra-Low Latency</a:t>
              </a:r>
            </a:p>
            <a:p>
              <a:pPr marL="111125" indent="-111125">
                <a:buFont typeface="Arial" pitchFamily="34" charset="0"/>
                <a:buChar char="•"/>
              </a:pPr>
              <a:r>
                <a:rPr lang="en-US" sz="1200" baseline="0" dirty="0" smtClean="0">
                  <a:latin typeface="Museo Sans For Dell"/>
                  <a:ea typeface="+mn-ea"/>
                  <a:cs typeface="+mn-cs"/>
                </a:rPr>
                <a:t>Ultra Deep Buffer</a:t>
              </a:r>
            </a:p>
            <a:p>
              <a:pPr marL="111125" indent="-111125">
                <a:buFont typeface="Arial" pitchFamily="34" charset="0"/>
                <a:buChar char="•"/>
              </a:pPr>
              <a:r>
                <a:rPr lang="en-US" sz="1200" baseline="0" dirty="0">
                  <a:ea typeface="+mn-ea"/>
                  <a:cs typeface="+mn-cs"/>
                </a:rPr>
                <a:t>Routing: RIP, OSPF, BGP, IGMP, </a:t>
              </a:r>
              <a:r>
                <a:rPr lang="en-US" sz="1200" baseline="0" dirty="0" smtClean="0">
                  <a:ea typeface="+mn-ea"/>
                  <a:cs typeface="+mn-cs"/>
                </a:rPr>
                <a:t>PIM</a:t>
              </a:r>
            </a:p>
            <a:p>
              <a:pPr marL="111125" indent="-111125">
                <a:buFont typeface="Arial" pitchFamily="34" charset="0"/>
                <a:buChar char="•"/>
              </a:pPr>
              <a:r>
                <a:rPr lang="en-US" sz="1200" baseline="0" dirty="0" smtClean="0">
                  <a:ea typeface="+mn-ea"/>
                  <a:cs typeface="+mn-cs"/>
                </a:rPr>
                <a:t>Redundant Power Options</a:t>
              </a:r>
              <a:endParaRPr lang="en-US" sz="1200" baseline="0" dirty="0">
                <a:ea typeface="+mn-ea"/>
                <a:cs typeface="+mn-cs"/>
              </a:endParaRPr>
            </a:p>
          </p:txBody>
        </p:sp>
        <p:sp>
          <p:nvSpPr>
            <p:cNvPr id="45" name="TextBox 44"/>
            <p:cNvSpPr txBox="1"/>
            <p:nvPr/>
          </p:nvSpPr>
          <p:spPr>
            <a:xfrm>
              <a:off x="699755" y="1645958"/>
              <a:ext cx="1920240" cy="769441"/>
            </a:xfrm>
            <a:prstGeom prst="rect">
              <a:avLst/>
            </a:prstGeom>
            <a:noFill/>
          </p:spPr>
          <p:txBody>
            <a:bodyPr wrap="square" rtlCol="0" anchor="ctr">
              <a:spAutoFit/>
            </a:bodyPr>
            <a:lstStyle/>
            <a:p>
              <a:pPr algn="ctr"/>
              <a:r>
                <a:rPr lang="en-US" sz="2000" b="1" baseline="0" dirty="0">
                  <a:latin typeface="Museo Sans For Dell"/>
                  <a:ea typeface="+mn-ea"/>
                  <a:cs typeface="+mn-cs"/>
                </a:rPr>
                <a:t>S</a:t>
              </a:r>
              <a:r>
                <a:rPr lang="en-US" sz="2000" b="1" baseline="0" dirty="0" smtClean="0">
                  <a:latin typeface="Museo Sans For Dell"/>
                  <a:ea typeface="+mn-ea"/>
                  <a:cs typeface="+mn-cs"/>
                </a:rPr>
                <a:t>-Series</a:t>
              </a:r>
              <a:endParaRPr lang="en-US" sz="2000" baseline="0" dirty="0" smtClean="0">
                <a:latin typeface="Museo Sans For Dell"/>
                <a:ea typeface="+mn-ea"/>
                <a:cs typeface="+mn-cs"/>
              </a:endParaRPr>
            </a:p>
            <a:p>
              <a:r>
                <a:rPr lang="en-US" sz="1200" baseline="0" dirty="0" smtClean="0">
                  <a:latin typeface="Museo Sans For Dell"/>
                  <a:ea typeface="+mn-ea"/>
                  <a:cs typeface="+mn-cs"/>
                </a:rPr>
                <a:t>Entry/Top-Of-Rack</a:t>
              </a:r>
            </a:p>
            <a:p>
              <a:r>
                <a:rPr lang="en-US" sz="1200" baseline="0" dirty="0" smtClean="0">
                  <a:latin typeface="Museo Sans For Dell"/>
                  <a:ea typeface="+mn-ea"/>
                  <a:cs typeface="+mn-cs"/>
                </a:rPr>
                <a:t>Relevance:  All Networks</a:t>
              </a:r>
            </a:p>
          </p:txBody>
        </p:sp>
        <p:pic>
          <p:nvPicPr>
            <p:cNvPr id="48" name="Picture 47" descr="S_Group_bw_sm.png"/>
            <p:cNvPicPr>
              <a:picLocks noChangeAspect="1"/>
            </p:cNvPicPr>
            <p:nvPr/>
          </p:nvPicPr>
          <p:blipFill>
            <a:blip r:embed="rId2" cstate="print"/>
            <a:stretch>
              <a:fillRect/>
            </a:stretch>
          </p:blipFill>
          <p:spPr>
            <a:xfrm>
              <a:off x="1156955" y="2523232"/>
              <a:ext cx="1005840" cy="701569"/>
            </a:xfrm>
            <a:prstGeom prst="rect">
              <a:avLst/>
            </a:prstGeom>
            <a:effectLst>
              <a:outerShdw blurRad="101600" dist="76200" dir="2700000" algn="tl" rotWithShape="0">
                <a:srgbClr val="000000">
                  <a:alpha val="55000"/>
                </a:srgbClr>
              </a:outerShdw>
            </a:effectLst>
          </p:spPr>
        </p:pic>
      </p:grpSp>
      <p:grpSp>
        <p:nvGrpSpPr>
          <p:cNvPr id="5" name="Group 4"/>
          <p:cNvGrpSpPr/>
          <p:nvPr/>
        </p:nvGrpSpPr>
        <p:grpSpPr>
          <a:xfrm>
            <a:off x="2631679" y="1384860"/>
            <a:ext cx="1920240" cy="4175313"/>
            <a:chOff x="2631679" y="1384860"/>
            <a:chExt cx="1920240" cy="4175313"/>
          </a:xfrm>
        </p:grpSpPr>
        <p:sp>
          <p:nvSpPr>
            <p:cNvPr id="31" name="TextBox 30"/>
            <p:cNvSpPr txBox="1"/>
            <p:nvPr/>
          </p:nvSpPr>
          <p:spPr>
            <a:xfrm>
              <a:off x="2631679" y="3251849"/>
              <a:ext cx="1920240" cy="2308324"/>
            </a:xfrm>
            <a:prstGeom prst="rect">
              <a:avLst/>
            </a:prstGeom>
            <a:noFill/>
          </p:spPr>
          <p:txBody>
            <a:bodyPr wrap="square" rtlCol="0">
              <a:spAutoFit/>
            </a:bodyPr>
            <a:lstStyle/>
            <a:p>
              <a:pPr marL="111125" indent="-111125">
                <a:buFont typeface="Arial" pitchFamily="34" charset="0"/>
                <a:buChar char="•"/>
              </a:pPr>
              <a:r>
                <a:rPr lang="en-US" sz="1200" baseline="0" dirty="0" smtClean="0">
                  <a:latin typeface="Museo Sans For Dell"/>
                  <a:ea typeface="+mn-ea"/>
                  <a:cs typeface="+mn-cs"/>
                </a:rPr>
                <a:t>Entry to Mid level Chassis Switching</a:t>
              </a:r>
            </a:p>
            <a:p>
              <a:pPr marL="111125" indent="-111125">
                <a:buFont typeface="Arial" pitchFamily="34" charset="0"/>
                <a:buChar char="•"/>
              </a:pPr>
              <a:r>
                <a:rPr lang="en-US" sz="1200" baseline="0" dirty="0" smtClean="0">
                  <a:latin typeface="Museo Sans For Dell"/>
                  <a:ea typeface="+mn-ea"/>
                  <a:cs typeface="+mn-cs"/>
                </a:rPr>
                <a:t>1/10Gb Ethernet</a:t>
              </a:r>
            </a:p>
            <a:p>
              <a:pPr marL="111125" indent="-111125">
                <a:buFont typeface="Arial" pitchFamily="34" charset="0"/>
                <a:buChar char="•"/>
              </a:pPr>
              <a:r>
                <a:rPr lang="en-US" sz="1200" baseline="0" dirty="0" smtClean="0">
                  <a:latin typeface="Museo Sans For Dell"/>
                  <a:ea typeface="+mn-ea"/>
                  <a:cs typeface="+mn-cs"/>
                </a:rPr>
                <a:t>Up to 384 Ports</a:t>
              </a:r>
            </a:p>
            <a:p>
              <a:pPr marL="111125" indent="-111125">
                <a:buFont typeface="Arial" pitchFamily="34" charset="0"/>
                <a:buChar char="•"/>
              </a:pPr>
              <a:r>
                <a:rPr lang="en-US" sz="1200" baseline="0" dirty="0" smtClean="0">
                  <a:latin typeface="Museo Sans For Dell"/>
                  <a:ea typeface="+mn-ea"/>
                  <a:cs typeface="+mn-cs"/>
                </a:rPr>
                <a:t>Layer 3</a:t>
              </a:r>
            </a:p>
            <a:p>
              <a:pPr marL="111125" indent="-111125">
                <a:buFont typeface="Arial" pitchFamily="34" charset="0"/>
                <a:buChar char="•"/>
              </a:pPr>
              <a:r>
                <a:rPr lang="en-US" sz="1200" baseline="0" dirty="0" smtClean="0">
                  <a:latin typeface="Museo Sans For Dell"/>
                  <a:ea typeface="+mn-ea"/>
                  <a:cs typeface="+mn-cs"/>
                </a:rPr>
                <a:t>Up to 1.5Tbps switching capacity</a:t>
              </a:r>
            </a:p>
            <a:p>
              <a:pPr marL="111125" indent="-111125">
                <a:buFont typeface="Arial" pitchFamily="34" charset="0"/>
                <a:buChar char="•"/>
              </a:pPr>
              <a:r>
                <a:rPr lang="en-US" sz="1200" baseline="0" dirty="0" err="1" smtClean="0">
                  <a:latin typeface="Museo Sans For Dell"/>
                  <a:ea typeface="+mn-ea"/>
                  <a:cs typeface="+mn-cs"/>
                </a:rPr>
                <a:t>PoE</a:t>
              </a:r>
              <a:r>
                <a:rPr lang="en-US" sz="1200" baseline="0" dirty="0" smtClean="0">
                  <a:latin typeface="Museo Sans For Dell"/>
                  <a:ea typeface="+mn-ea"/>
                  <a:cs typeface="+mn-cs"/>
                </a:rPr>
                <a:t> Capabilities</a:t>
              </a:r>
            </a:p>
            <a:p>
              <a:pPr marL="111125" indent="-111125">
                <a:buFont typeface="Arial" pitchFamily="34" charset="0"/>
                <a:buChar char="•"/>
              </a:pPr>
              <a:r>
                <a:rPr lang="en-US" sz="1200" baseline="0" dirty="0" smtClean="0">
                  <a:latin typeface="Museo Sans For Dell"/>
                  <a:ea typeface="+mn-ea"/>
                  <a:cs typeface="+mn-cs"/>
                </a:rPr>
                <a:t>Up to 4000 VLANs</a:t>
              </a:r>
            </a:p>
            <a:p>
              <a:pPr marL="111125" indent="-111125">
                <a:buFont typeface="Arial" pitchFamily="34" charset="0"/>
                <a:buChar char="•"/>
              </a:pPr>
              <a:r>
                <a:rPr lang="en-US" sz="1200" baseline="0" dirty="0" smtClean="0">
                  <a:latin typeface="Museo Sans For Dell"/>
                  <a:ea typeface="+mn-ea"/>
                  <a:cs typeface="+mn-cs"/>
                </a:rPr>
                <a:t>Routing: RIP, OSPF, BGP, IGMP, PIM</a:t>
              </a:r>
            </a:p>
            <a:p>
              <a:pPr marL="111125" indent="-111125">
                <a:buFont typeface="Arial" pitchFamily="34" charset="0"/>
                <a:buChar char="•"/>
              </a:pPr>
              <a:endParaRPr lang="en-US" sz="1200" baseline="0" dirty="0">
                <a:solidFill>
                  <a:srgbClr val="444444"/>
                </a:solidFill>
                <a:latin typeface="Museo Sans For Dell"/>
                <a:ea typeface="+mn-ea"/>
                <a:cs typeface="+mn-cs"/>
              </a:endParaRPr>
            </a:p>
          </p:txBody>
        </p:sp>
        <p:sp>
          <p:nvSpPr>
            <p:cNvPr id="42" name="TextBox 41"/>
            <p:cNvSpPr txBox="1"/>
            <p:nvPr/>
          </p:nvSpPr>
          <p:spPr>
            <a:xfrm>
              <a:off x="2631679" y="1384860"/>
              <a:ext cx="1920240" cy="923330"/>
            </a:xfrm>
            <a:prstGeom prst="rect">
              <a:avLst/>
            </a:prstGeom>
            <a:noFill/>
          </p:spPr>
          <p:txBody>
            <a:bodyPr wrap="square" rtlCol="0" anchor="ctr">
              <a:spAutoFit/>
            </a:bodyPr>
            <a:lstStyle/>
            <a:p>
              <a:pPr algn="ctr"/>
              <a:r>
                <a:rPr lang="en-US" sz="1800" b="1" baseline="0" dirty="0" smtClean="0">
                  <a:latin typeface="Museo Sans For Dell"/>
                  <a:ea typeface="+mn-ea"/>
                  <a:cs typeface="+mn-cs"/>
                </a:rPr>
                <a:t>C-Series</a:t>
              </a:r>
              <a:endParaRPr lang="en-US" sz="1800" baseline="0" dirty="0" smtClean="0">
                <a:latin typeface="Museo Sans For Dell"/>
                <a:ea typeface="+mn-ea"/>
                <a:cs typeface="+mn-cs"/>
              </a:endParaRPr>
            </a:p>
            <a:p>
              <a:r>
                <a:rPr lang="en-US" sz="1200" baseline="0" dirty="0" smtClean="0">
                  <a:latin typeface="Museo Sans For Dell"/>
                  <a:ea typeface="+mn-ea"/>
                  <a:cs typeface="+mn-cs"/>
                </a:rPr>
                <a:t>Mid-Range Enterprise</a:t>
              </a:r>
            </a:p>
            <a:p>
              <a:r>
                <a:rPr lang="en-US" sz="1200" baseline="0" dirty="0" smtClean="0">
                  <a:latin typeface="Museo Sans For Dell"/>
                  <a:ea typeface="+mn-ea"/>
                  <a:cs typeface="+mn-cs"/>
                </a:rPr>
                <a:t>Relevance: Med-Sized Datacenter Core</a:t>
              </a:r>
              <a:endParaRPr lang="en-US" sz="1200" baseline="0" dirty="0">
                <a:latin typeface="Museo Sans For Dell"/>
                <a:ea typeface="+mn-ea"/>
                <a:cs typeface="+mn-cs"/>
              </a:endParaRPr>
            </a:p>
          </p:txBody>
        </p:sp>
        <p:pic>
          <p:nvPicPr>
            <p:cNvPr id="49" name="Picture 48" descr="C_Group_bw_sm.png"/>
            <p:cNvPicPr>
              <a:picLocks noChangeAspect="1"/>
            </p:cNvPicPr>
            <p:nvPr/>
          </p:nvPicPr>
          <p:blipFill>
            <a:blip r:embed="rId3" cstate="print"/>
            <a:stretch>
              <a:fillRect/>
            </a:stretch>
          </p:blipFill>
          <p:spPr>
            <a:xfrm>
              <a:off x="3088879" y="2395283"/>
              <a:ext cx="1005840" cy="769472"/>
            </a:xfrm>
            <a:prstGeom prst="rect">
              <a:avLst/>
            </a:prstGeom>
            <a:noFill/>
            <a:ln>
              <a:noFill/>
            </a:ln>
          </p:spPr>
        </p:pic>
      </p:grpSp>
      <p:grpSp>
        <p:nvGrpSpPr>
          <p:cNvPr id="6" name="Group 5"/>
          <p:cNvGrpSpPr/>
          <p:nvPr/>
        </p:nvGrpSpPr>
        <p:grpSpPr>
          <a:xfrm>
            <a:off x="4755704" y="1088708"/>
            <a:ext cx="1920240" cy="4264639"/>
            <a:chOff x="4755704" y="1088708"/>
            <a:chExt cx="1920240" cy="4264639"/>
          </a:xfrm>
        </p:grpSpPr>
        <p:sp>
          <p:nvSpPr>
            <p:cNvPr id="41" name="TextBox 40"/>
            <p:cNvSpPr txBox="1"/>
            <p:nvPr/>
          </p:nvSpPr>
          <p:spPr>
            <a:xfrm>
              <a:off x="4755704" y="1088708"/>
              <a:ext cx="1920240" cy="923330"/>
            </a:xfrm>
            <a:prstGeom prst="rect">
              <a:avLst/>
            </a:prstGeom>
            <a:noFill/>
          </p:spPr>
          <p:txBody>
            <a:bodyPr wrap="square" rtlCol="0">
              <a:spAutoFit/>
            </a:bodyPr>
            <a:lstStyle/>
            <a:p>
              <a:pPr algn="ctr"/>
              <a:r>
                <a:rPr lang="en-US" sz="1800" b="1" baseline="0" dirty="0" smtClean="0">
                  <a:latin typeface="Museo Sans For Dell"/>
                  <a:ea typeface="+mn-ea"/>
                  <a:cs typeface="+mn-cs"/>
                </a:rPr>
                <a:t>E-Series</a:t>
              </a:r>
            </a:p>
            <a:p>
              <a:r>
                <a:rPr lang="en-US" sz="1200" baseline="0" dirty="0" smtClean="0">
                  <a:latin typeface="Museo Sans For Dell"/>
                  <a:ea typeface="+mn-ea"/>
                  <a:cs typeface="+mn-cs"/>
                </a:rPr>
                <a:t>Large Chassis</a:t>
              </a:r>
            </a:p>
            <a:p>
              <a:r>
                <a:rPr lang="en-US" sz="1200" baseline="0" dirty="0" smtClean="0">
                  <a:latin typeface="Museo Sans For Dell"/>
                  <a:ea typeface="+mn-ea"/>
                  <a:cs typeface="+mn-cs"/>
                </a:rPr>
                <a:t>Relevance: Large Datacenter Core</a:t>
              </a:r>
              <a:endParaRPr lang="en-US" sz="1200" baseline="0" dirty="0">
                <a:latin typeface="Museo Sans For Dell"/>
                <a:ea typeface="+mn-ea"/>
                <a:cs typeface="+mn-cs"/>
              </a:endParaRPr>
            </a:p>
          </p:txBody>
        </p:sp>
        <p:sp>
          <p:nvSpPr>
            <p:cNvPr id="46" name="TextBox 45"/>
            <p:cNvSpPr txBox="1"/>
            <p:nvPr/>
          </p:nvSpPr>
          <p:spPr>
            <a:xfrm>
              <a:off x="4755704" y="3045023"/>
              <a:ext cx="1920240" cy="2308324"/>
            </a:xfrm>
            <a:prstGeom prst="rect">
              <a:avLst/>
            </a:prstGeom>
            <a:noFill/>
          </p:spPr>
          <p:txBody>
            <a:bodyPr wrap="square" rtlCol="0">
              <a:spAutoFit/>
            </a:bodyPr>
            <a:lstStyle/>
            <a:p>
              <a:pPr marL="111125" indent="-111125">
                <a:buFont typeface="Arial" pitchFamily="34" charset="0"/>
                <a:buChar char="•"/>
              </a:pPr>
              <a:r>
                <a:rPr lang="en-US" sz="1200" baseline="0" dirty="0" smtClean="0">
                  <a:latin typeface="Museo Sans For Dell"/>
                  <a:ea typeface="+mn-ea"/>
                  <a:cs typeface="+mn-cs"/>
                </a:rPr>
                <a:t>Mid to High level Chassis Switching</a:t>
              </a:r>
            </a:p>
            <a:p>
              <a:pPr marL="111125" indent="-111125">
                <a:buFont typeface="Arial" pitchFamily="34" charset="0"/>
                <a:buChar char="•"/>
              </a:pPr>
              <a:r>
                <a:rPr lang="en-US" sz="1200" baseline="0" dirty="0" smtClean="0">
                  <a:latin typeface="Museo Sans For Dell"/>
                  <a:ea typeface="+mn-ea"/>
                  <a:cs typeface="+mn-cs"/>
                </a:rPr>
                <a:t>1/10/40Gb Ethernet</a:t>
              </a:r>
            </a:p>
            <a:p>
              <a:pPr marL="111125" indent="-111125">
                <a:buFont typeface="Arial" pitchFamily="34" charset="0"/>
                <a:buChar char="•"/>
              </a:pPr>
              <a:r>
                <a:rPr lang="en-US" sz="1200" baseline="0" dirty="0" smtClean="0">
                  <a:latin typeface="Museo Sans For Dell"/>
                  <a:ea typeface="+mn-ea"/>
                  <a:cs typeface="+mn-cs"/>
                </a:rPr>
                <a:t>Up to 1260 ports</a:t>
              </a:r>
            </a:p>
            <a:p>
              <a:pPr marL="111125" indent="-111125">
                <a:buFont typeface="Arial" pitchFamily="34" charset="0"/>
                <a:buChar char="•"/>
              </a:pPr>
              <a:r>
                <a:rPr lang="en-US" sz="1200" baseline="0" dirty="0" smtClean="0">
                  <a:latin typeface="Museo Sans For Dell"/>
                  <a:ea typeface="+mn-ea"/>
                  <a:cs typeface="+mn-cs"/>
                </a:rPr>
                <a:t>Layer 3</a:t>
              </a:r>
            </a:p>
            <a:p>
              <a:pPr marL="111125" indent="-111125">
                <a:buFont typeface="Arial" pitchFamily="34" charset="0"/>
                <a:buChar char="•"/>
              </a:pPr>
              <a:r>
                <a:rPr lang="en-US" sz="1200" baseline="0" dirty="0" smtClean="0">
                  <a:latin typeface="Museo Sans For Dell"/>
                  <a:ea typeface="+mn-ea"/>
                  <a:cs typeface="+mn-cs"/>
                </a:rPr>
                <a:t>Up to 3.5Tbps switching capacity</a:t>
              </a:r>
            </a:p>
            <a:p>
              <a:pPr marL="111125" indent="-111125">
                <a:buFont typeface="Arial" pitchFamily="34" charset="0"/>
                <a:buChar char="•"/>
              </a:pPr>
              <a:r>
                <a:rPr lang="en-US" sz="1200" baseline="0" dirty="0" smtClean="0">
                  <a:latin typeface="Museo Sans For Dell"/>
                  <a:ea typeface="+mn-ea"/>
                  <a:cs typeface="+mn-cs"/>
                </a:rPr>
                <a:t>Up to 4000 VLANs</a:t>
              </a:r>
            </a:p>
            <a:p>
              <a:pPr marL="111125" indent="-111125">
                <a:buFont typeface="Arial" pitchFamily="34" charset="0"/>
                <a:buChar char="•"/>
              </a:pPr>
              <a:r>
                <a:rPr lang="en-US" sz="1200" baseline="0" dirty="0" smtClean="0">
                  <a:latin typeface="Museo Sans For Dell"/>
                  <a:ea typeface="+mn-ea"/>
                  <a:cs typeface="+mn-cs"/>
                </a:rPr>
                <a:t>Routing: RIP, OSPF, IS-IS, BGP, IGMP, MLD, PIM, MSDP, RSVP-TE, LDP</a:t>
              </a:r>
              <a:endParaRPr lang="en-US" sz="1200" baseline="0" dirty="0">
                <a:latin typeface="Museo Sans For Dell"/>
                <a:ea typeface="+mn-ea"/>
                <a:cs typeface="+mn-cs"/>
              </a:endParaRPr>
            </a:p>
          </p:txBody>
        </p:sp>
        <p:pic>
          <p:nvPicPr>
            <p:cNvPr id="50" name="Picture 49" descr="E_Group_bw_sm.png"/>
            <p:cNvPicPr>
              <a:picLocks noChangeAspect="1"/>
            </p:cNvPicPr>
            <p:nvPr/>
          </p:nvPicPr>
          <p:blipFill>
            <a:blip r:embed="rId4" cstate="print"/>
            <a:stretch>
              <a:fillRect/>
            </a:stretch>
          </p:blipFill>
          <p:spPr>
            <a:xfrm>
              <a:off x="5212904" y="2048243"/>
              <a:ext cx="1005840" cy="960575"/>
            </a:xfrm>
            <a:prstGeom prst="rect">
              <a:avLst/>
            </a:prstGeom>
            <a:effectLst>
              <a:outerShdw blurRad="101600" dist="76200" dir="2700000" algn="tl" rotWithShape="0">
                <a:srgbClr val="000000">
                  <a:alpha val="55000"/>
                </a:srgbClr>
              </a:outerShdw>
            </a:effectLst>
          </p:spPr>
        </p:pic>
      </p:grpSp>
      <p:grpSp>
        <p:nvGrpSpPr>
          <p:cNvPr id="7" name="Group 6"/>
          <p:cNvGrpSpPr/>
          <p:nvPr/>
        </p:nvGrpSpPr>
        <p:grpSpPr>
          <a:xfrm>
            <a:off x="6657604" y="776112"/>
            <a:ext cx="1920240" cy="5041228"/>
            <a:chOff x="6657604" y="776112"/>
            <a:chExt cx="1920240" cy="5041228"/>
          </a:xfrm>
        </p:grpSpPr>
        <p:sp>
          <p:nvSpPr>
            <p:cNvPr id="43" name="TextBox 42"/>
            <p:cNvSpPr txBox="1"/>
            <p:nvPr/>
          </p:nvSpPr>
          <p:spPr>
            <a:xfrm>
              <a:off x="6657604" y="776112"/>
              <a:ext cx="1920240" cy="1107996"/>
            </a:xfrm>
            <a:prstGeom prst="rect">
              <a:avLst/>
            </a:prstGeom>
            <a:noFill/>
          </p:spPr>
          <p:txBody>
            <a:bodyPr wrap="square" rtlCol="0">
              <a:spAutoFit/>
            </a:bodyPr>
            <a:lstStyle/>
            <a:p>
              <a:pPr algn="ctr"/>
              <a:r>
                <a:rPr lang="en-US" sz="1800" b="1" baseline="0" dirty="0">
                  <a:latin typeface="Museo Sans For Dell"/>
                  <a:ea typeface="+mn-ea"/>
                  <a:cs typeface="+mn-cs"/>
                </a:rPr>
                <a:t>Z</a:t>
              </a:r>
              <a:r>
                <a:rPr lang="en-US" sz="1800" b="1" baseline="0" dirty="0" smtClean="0">
                  <a:latin typeface="Museo Sans For Dell"/>
                  <a:ea typeface="+mn-ea"/>
                  <a:cs typeface="+mn-cs"/>
                </a:rPr>
                <a:t>-Series</a:t>
              </a:r>
            </a:p>
            <a:p>
              <a:r>
                <a:rPr lang="en-US" sz="1200" baseline="0" dirty="0" smtClean="0">
                  <a:latin typeface="Museo Sans For Dell"/>
                  <a:ea typeface="+mn-ea"/>
                  <a:cs typeface="+mn-cs"/>
                </a:rPr>
                <a:t>Large </a:t>
              </a:r>
              <a:r>
                <a:rPr lang="en-US" sz="1200" baseline="0" dirty="0" err="1" smtClean="0">
                  <a:latin typeface="Museo Sans For Dell"/>
                  <a:ea typeface="+mn-ea"/>
                  <a:cs typeface="+mn-cs"/>
                </a:rPr>
                <a:t>DataCenter</a:t>
              </a:r>
              <a:endParaRPr lang="en-US" sz="1200" baseline="0" dirty="0" smtClean="0">
                <a:latin typeface="Museo Sans For Dell"/>
                <a:ea typeface="+mn-ea"/>
                <a:cs typeface="+mn-cs"/>
              </a:endParaRPr>
            </a:p>
            <a:p>
              <a:r>
                <a:rPr lang="en-US" sz="1200" baseline="0" dirty="0" smtClean="0">
                  <a:latin typeface="Museo Sans For Dell"/>
                  <a:ea typeface="+mn-ea"/>
                  <a:cs typeface="+mn-cs"/>
                </a:rPr>
                <a:t>Relevance: Large Core; ultimate scalability and TCO</a:t>
              </a:r>
              <a:endParaRPr lang="en-US" sz="1200" baseline="0" dirty="0">
                <a:latin typeface="Museo Sans For Dell"/>
                <a:ea typeface="+mn-ea"/>
                <a:cs typeface="+mn-cs"/>
              </a:endParaRPr>
            </a:p>
          </p:txBody>
        </p:sp>
        <p:sp>
          <p:nvSpPr>
            <p:cNvPr id="47" name="TextBox 46"/>
            <p:cNvSpPr txBox="1"/>
            <p:nvPr/>
          </p:nvSpPr>
          <p:spPr>
            <a:xfrm>
              <a:off x="6657604" y="2401020"/>
              <a:ext cx="1920240" cy="3416320"/>
            </a:xfrm>
            <a:prstGeom prst="rect">
              <a:avLst/>
            </a:prstGeom>
            <a:noFill/>
          </p:spPr>
          <p:txBody>
            <a:bodyPr wrap="square" rtlCol="0">
              <a:spAutoFit/>
            </a:bodyPr>
            <a:lstStyle/>
            <a:p>
              <a:pPr marL="111125" indent="-111125">
                <a:buFont typeface="Arial" pitchFamily="34" charset="0"/>
                <a:buChar char="•"/>
              </a:pPr>
              <a:r>
                <a:rPr lang="en-US" sz="1200" baseline="0" dirty="0" smtClean="0">
                  <a:latin typeface="Museo Sans For Dell"/>
                </a:rPr>
                <a:t>2U Distributed Core Switch</a:t>
              </a:r>
            </a:p>
            <a:p>
              <a:pPr marL="111125" indent="-111125">
                <a:buFont typeface="Arial" pitchFamily="34" charset="0"/>
                <a:buChar char="•"/>
              </a:pPr>
              <a:r>
                <a:rPr lang="en-US" sz="1200" baseline="0" dirty="0">
                  <a:latin typeface="Museo Sans For Dell"/>
                </a:rPr>
                <a:t>40GbE Ethernet (100GbE coming!)</a:t>
              </a:r>
            </a:p>
            <a:p>
              <a:pPr marL="111125" indent="-111125">
                <a:buFont typeface="Arial" pitchFamily="34" charset="0"/>
                <a:buChar char="•"/>
              </a:pPr>
              <a:r>
                <a:rPr lang="en-US" sz="1200" baseline="0" dirty="0">
                  <a:latin typeface="Museo Sans For Dell"/>
                </a:rPr>
                <a:t>Up to 32 40GbE ports or</a:t>
              </a:r>
              <a:r>
                <a:rPr lang="en-US" sz="1200" dirty="0">
                  <a:latin typeface="Museo Sans For Dell"/>
                </a:rPr>
                <a:t> </a:t>
              </a:r>
              <a:r>
                <a:rPr lang="en-US" sz="1200" baseline="0" dirty="0">
                  <a:latin typeface="Museo Sans For Dell"/>
                </a:rPr>
                <a:t>128 10GbE Ports</a:t>
              </a:r>
            </a:p>
            <a:p>
              <a:pPr marL="111125" indent="-111125">
                <a:buFont typeface="Arial" pitchFamily="34" charset="0"/>
                <a:buChar char="•"/>
              </a:pPr>
              <a:r>
                <a:rPr lang="en-US" sz="1200" baseline="0" dirty="0" smtClean="0">
                  <a:latin typeface="Museo Sans For Dell"/>
                </a:rPr>
                <a:t>Layer 3</a:t>
              </a:r>
            </a:p>
            <a:p>
              <a:pPr marL="111125" indent="-111125">
                <a:buFont typeface="Arial" pitchFamily="34" charset="0"/>
                <a:buChar char="•"/>
              </a:pPr>
              <a:r>
                <a:rPr lang="en-US" sz="1200" baseline="0" dirty="0" smtClean="0">
                  <a:latin typeface="Museo Sans For Dell"/>
                </a:rPr>
                <a:t>Up to 2.5Tbps switching capacity</a:t>
              </a:r>
            </a:p>
            <a:p>
              <a:pPr marL="111125" indent="-111125">
                <a:buFont typeface="Arial" pitchFamily="34" charset="0"/>
                <a:buChar char="•"/>
              </a:pPr>
              <a:r>
                <a:rPr lang="en-US" sz="1200" baseline="0" dirty="0" smtClean="0">
                  <a:latin typeface="Museo Sans For Dell"/>
                </a:rPr>
                <a:t>Up to 4000 VLANs</a:t>
              </a:r>
            </a:p>
            <a:p>
              <a:pPr marL="111125" indent="-111125">
                <a:buFont typeface="Arial" pitchFamily="34" charset="0"/>
                <a:buChar char="•"/>
              </a:pPr>
              <a:r>
                <a:rPr lang="en-US" sz="1200" baseline="0" dirty="0"/>
                <a:t>Routing: RIP, OSPF, BGP, IGMP, </a:t>
              </a:r>
              <a:r>
                <a:rPr lang="en-US" sz="1200" baseline="0" dirty="0" smtClean="0"/>
                <a:t>PIM</a:t>
              </a:r>
            </a:p>
            <a:p>
              <a:endParaRPr lang="en-US" sz="1200" baseline="0" dirty="0" smtClean="0"/>
            </a:p>
            <a:p>
              <a:r>
                <a:rPr lang="en-US" sz="1200" baseline="0" dirty="0" smtClean="0"/>
                <a:t>Competitive Position:</a:t>
              </a:r>
            </a:p>
            <a:p>
              <a:pPr marL="111125" indent="-111125">
                <a:buFont typeface="Arial" pitchFamily="34" charset="0"/>
                <a:buChar char="•"/>
              </a:pPr>
              <a:r>
                <a:rPr lang="en-US" sz="1200" baseline="0" dirty="0" smtClean="0"/>
                <a:t>1/10</a:t>
              </a:r>
              <a:r>
                <a:rPr lang="en-US" sz="1200" baseline="30000" dirty="0" smtClean="0"/>
                <a:t>th</a:t>
              </a:r>
              <a:r>
                <a:rPr lang="en-US" sz="1200" baseline="0" dirty="0" smtClean="0"/>
                <a:t> the footprint</a:t>
              </a:r>
            </a:p>
            <a:p>
              <a:pPr marL="111125" indent="-111125">
                <a:buFont typeface="Arial" pitchFamily="34" charset="0"/>
                <a:buChar char="•"/>
              </a:pPr>
              <a:r>
                <a:rPr lang="en-US" sz="1200" baseline="0" dirty="0" smtClean="0"/>
                <a:t>1/5</a:t>
              </a:r>
              <a:r>
                <a:rPr lang="en-US" sz="1200" baseline="30000" dirty="0" smtClean="0"/>
                <a:t>th</a:t>
              </a:r>
              <a:r>
                <a:rPr lang="en-US" sz="1200" baseline="0" dirty="0" smtClean="0"/>
                <a:t> the price</a:t>
              </a:r>
            </a:p>
            <a:p>
              <a:pPr marL="111125" indent="-111125">
                <a:buFont typeface="Arial" pitchFamily="34" charset="0"/>
                <a:buChar char="•"/>
              </a:pPr>
              <a:r>
                <a:rPr lang="en-US" sz="1200" baseline="0" dirty="0" smtClean="0"/>
                <a:t>1/20</a:t>
              </a:r>
              <a:r>
                <a:rPr lang="en-US" sz="1200" baseline="30000" dirty="0" smtClean="0"/>
                <a:t>th</a:t>
              </a:r>
              <a:r>
                <a:rPr lang="en-US" sz="1200" baseline="0" dirty="0" smtClean="0"/>
                <a:t> the power</a:t>
              </a:r>
            </a:p>
            <a:p>
              <a:pPr marL="111125" indent="-111125">
                <a:buFont typeface="Arial" pitchFamily="34" charset="0"/>
                <a:buChar char="•"/>
              </a:pPr>
              <a:endParaRPr lang="en-US" sz="1200" baseline="0" dirty="0">
                <a:solidFill>
                  <a:srgbClr val="444444"/>
                </a:solidFill>
              </a:endParaRPr>
            </a:p>
          </p:txBody>
        </p:sp>
        <p:pic>
          <p:nvPicPr>
            <p:cNvPr id="51" name="Picture 50" descr="Z_Group_crop_bw_sm.png"/>
            <p:cNvPicPr>
              <a:picLocks noChangeAspect="1"/>
            </p:cNvPicPr>
            <p:nvPr/>
          </p:nvPicPr>
          <p:blipFill>
            <a:blip r:embed="rId5" cstate="print"/>
            <a:stretch>
              <a:fillRect/>
            </a:stretch>
          </p:blipFill>
          <p:spPr>
            <a:xfrm>
              <a:off x="7114804" y="1948942"/>
              <a:ext cx="1005840" cy="387244"/>
            </a:xfrm>
            <a:prstGeom prst="rect">
              <a:avLst/>
            </a:prstGeom>
            <a:effectLst>
              <a:outerShdw blurRad="101600" dist="76200" dir="2700000" algn="tl" rotWithShape="0">
                <a:srgbClr val="000000">
                  <a:alpha val="55000"/>
                </a:srgbClr>
              </a:outerShdw>
            </a:effectLst>
          </p:spPr>
        </p:pic>
      </p:grpSp>
      <p:grpSp>
        <p:nvGrpSpPr>
          <p:cNvPr id="54" name="Group 53"/>
          <p:cNvGrpSpPr/>
          <p:nvPr/>
        </p:nvGrpSpPr>
        <p:grpSpPr>
          <a:xfrm>
            <a:off x="296634" y="5608557"/>
            <a:ext cx="8733065" cy="640080"/>
            <a:chOff x="296635" y="5608557"/>
            <a:chExt cx="8413752" cy="640080"/>
          </a:xfrm>
        </p:grpSpPr>
        <p:grpSp>
          <p:nvGrpSpPr>
            <p:cNvPr id="55" name="Group 34"/>
            <p:cNvGrpSpPr>
              <a:grpSpLocks/>
            </p:cNvGrpSpPr>
            <p:nvPr/>
          </p:nvGrpSpPr>
          <p:grpSpPr bwMode="auto">
            <a:xfrm>
              <a:off x="296635" y="5608557"/>
              <a:ext cx="8413752" cy="640080"/>
              <a:chOff x="361951" y="5708318"/>
              <a:chExt cx="8413752" cy="782327"/>
            </a:xfrm>
            <a:solidFill>
              <a:schemeClr val="bg1"/>
            </a:solidFill>
          </p:grpSpPr>
          <p:sp>
            <p:nvSpPr>
              <p:cNvPr id="57" name="Down Arrow 56"/>
              <p:cNvSpPr>
                <a:spLocks noChangeArrowheads="1"/>
              </p:cNvSpPr>
              <p:nvPr/>
            </p:nvSpPr>
            <p:spPr bwMode="auto">
              <a:xfrm rot="-5400000">
                <a:off x="4177663" y="1892606"/>
                <a:ext cx="782327" cy="8413752"/>
              </a:xfrm>
              <a:prstGeom prst="downArrow">
                <a:avLst>
                  <a:gd name="adj1" fmla="val 62074"/>
                  <a:gd name="adj2" fmla="val 49990"/>
                </a:avLst>
              </a:prstGeom>
              <a:grpFill/>
              <a:ln w="9525">
                <a:noFill/>
                <a:miter lim="800000"/>
                <a:headEnd/>
                <a:tailEnd/>
              </a:ln>
              <a:effectLst>
                <a:outerShdw dist="23000" dir="5400000" rotWithShape="0">
                  <a:srgbClr val="808080">
                    <a:alpha val="34998"/>
                  </a:srgbClr>
                </a:outerShdw>
              </a:effectLst>
            </p:spPr>
            <p:txBody>
              <a:bodyPr anchor="ctr"/>
              <a:lstStyle/>
              <a:p>
                <a:pPr algn="ctr">
                  <a:defRPr/>
                </a:pPr>
                <a:endParaRPr lang="en-US" dirty="0">
                  <a:solidFill>
                    <a:srgbClr val="444444"/>
                  </a:solidFill>
                  <a:latin typeface="Museo For Dell"/>
                  <a:ea typeface="Arial" pitchFamily="-112" charset="-52"/>
                  <a:cs typeface="Arial" pitchFamily="-112" charset="-52"/>
                </a:endParaRPr>
              </a:p>
            </p:txBody>
          </p:sp>
          <p:sp>
            <p:nvSpPr>
              <p:cNvPr id="60" name="Text Box 15"/>
              <p:cNvSpPr txBox="1">
                <a:spLocks noChangeArrowheads="1"/>
              </p:cNvSpPr>
              <p:nvPr/>
            </p:nvSpPr>
            <p:spPr bwMode="auto">
              <a:xfrm>
                <a:off x="4489118" y="5929536"/>
                <a:ext cx="165762" cy="352653"/>
              </a:xfrm>
              <a:prstGeom prst="rect">
                <a:avLst/>
              </a:prstGeom>
              <a:grpFill/>
              <a:ln w="9525" algn="ctr">
                <a:noFill/>
                <a:miter lim="800000"/>
                <a:headEnd/>
                <a:tailEnd/>
              </a:ln>
              <a:effectLst/>
            </p:spPr>
            <p:txBody>
              <a:bodyPr wrap="none" lIns="82048" tIns="41025" rIns="82048" bIns="41025">
                <a:spAutoFit/>
              </a:bodyPr>
              <a:lstStyle/>
              <a:p>
                <a:pPr defTabSz="820738">
                  <a:defRPr/>
                </a:pPr>
                <a:endParaRPr lang="en-US" sz="2000" b="1"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Museo For Dell"/>
                  <a:ea typeface="ＭＳ Ｐゴシック"/>
                  <a:cs typeface="ＭＳ Ｐゴシック"/>
                </a:endParaRPr>
              </a:p>
            </p:txBody>
          </p:sp>
        </p:grpSp>
        <p:sp>
          <p:nvSpPr>
            <p:cNvPr id="56" name="TextBox 55"/>
            <p:cNvSpPr txBox="1"/>
            <p:nvPr/>
          </p:nvSpPr>
          <p:spPr>
            <a:xfrm>
              <a:off x="2584905" y="5716231"/>
              <a:ext cx="3837213" cy="424732"/>
            </a:xfrm>
            <a:prstGeom prst="rect">
              <a:avLst/>
            </a:prstGeom>
            <a:noFill/>
          </p:spPr>
          <p:txBody>
            <a:bodyPr wrap="square" rtlCol="0">
              <a:spAutoFit/>
            </a:bodyPr>
            <a:lstStyle/>
            <a:p>
              <a:pPr algn="ctr">
                <a:lnSpc>
                  <a:spcPct val="90000"/>
                </a:lnSpc>
                <a:spcBef>
                  <a:spcPts val="100"/>
                </a:spcBef>
                <a:spcAft>
                  <a:spcPts val="100"/>
                </a:spcAft>
                <a:buClr>
                  <a:srgbClr val="0085C3"/>
                </a:buClr>
              </a:pPr>
              <a:r>
                <a:rPr lang="en-US" b="1" dirty="0" smtClean="0">
                  <a:solidFill>
                    <a:srgbClr val="FFFFFF"/>
                  </a:solidFill>
                  <a:latin typeface="Museo Sans For Dell"/>
                </a:rPr>
                <a:t>Performance</a:t>
              </a:r>
            </a:p>
          </p:txBody>
        </p:sp>
      </p:grpSp>
    </p:spTree>
    <p:extLst>
      <p:ext uri="{BB962C8B-B14F-4D97-AF65-F5344CB8AC3E}">
        <p14:creationId xmlns:p14="http://schemas.microsoft.com/office/powerpoint/2010/main" val="424093082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solidFill>
                  <a:schemeClr val="bg1"/>
                </a:solidFill>
              </a:rPr>
              <a:t>C-Series chassis </a:t>
            </a:r>
            <a:r>
              <a:rPr lang="en-US" dirty="0">
                <a:solidFill>
                  <a:schemeClr val="bg1"/>
                </a:solidFill>
              </a:rPr>
              <a:t>s</a:t>
            </a:r>
            <a:r>
              <a:rPr lang="en-US" dirty="0" smtClean="0">
                <a:solidFill>
                  <a:schemeClr val="bg1"/>
                </a:solidFill>
              </a:rPr>
              <a:t>ystems</a:t>
            </a:r>
            <a:endParaRPr lang="en-US" dirty="0">
              <a:solidFill>
                <a:schemeClr val="bg1"/>
              </a:solidFill>
            </a:endParaRPr>
          </a:p>
        </p:txBody>
      </p:sp>
      <p:sp>
        <p:nvSpPr>
          <p:cNvPr id="5" name="Content Placeholder 4"/>
          <p:cNvSpPr>
            <a:spLocks noGrp="1"/>
          </p:cNvSpPr>
          <p:nvPr>
            <p:ph sz="half" idx="1"/>
          </p:nvPr>
        </p:nvSpPr>
        <p:spPr>
          <a:xfrm>
            <a:off x="457200" y="1311692"/>
            <a:ext cx="4459507" cy="4754880"/>
          </a:xfrm>
        </p:spPr>
        <p:txBody>
          <a:bodyPr>
            <a:noAutofit/>
          </a:bodyPr>
          <a:lstStyle/>
          <a:p>
            <a:pPr>
              <a:spcBef>
                <a:spcPts val="600"/>
              </a:spcBef>
              <a:spcAft>
                <a:spcPts val="600"/>
              </a:spcAft>
            </a:pPr>
            <a:r>
              <a:rPr lang="en-US" sz="2400" dirty="0" smtClean="0">
                <a:solidFill>
                  <a:schemeClr val="tx1"/>
                </a:solidFill>
              </a:rPr>
              <a:t>Resilient chassis-based switches for Data Center EoR, Aggregation &amp; Campus Core</a:t>
            </a:r>
          </a:p>
          <a:p>
            <a:pPr>
              <a:spcBef>
                <a:spcPts val="600"/>
              </a:spcBef>
              <a:spcAft>
                <a:spcPts val="600"/>
              </a:spcAft>
            </a:pPr>
            <a:r>
              <a:rPr lang="en-US" sz="2400" dirty="0" smtClean="0">
                <a:solidFill>
                  <a:schemeClr val="tx1"/>
                </a:solidFill>
              </a:rPr>
              <a:t>Cost effective 10GbE trunking</a:t>
            </a:r>
          </a:p>
          <a:p>
            <a:pPr>
              <a:spcBef>
                <a:spcPts val="600"/>
              </a:spcBef>
              <a:spcAft>
                <a:spcPts val="600"/>
              </a:spcAft>
            </a:pPr>
            <a:r>
              <a:rPr lang="en-US" sz="2400" dirty="0" smtClean="0">
                <a:solidFill>
                  <a:schemeClr val="tx1"/>
                </a:solidFill>
              </a:rPr>
              <a:t>Low-cost server aggregation</a:t>
            </a:r>
          </a:p>
          <a:p>
            <a:pPr>
              <a:spcBef>
                <a:spcPts val="600"/>
              </a:spcBef>
              <a:spcAft>
                <a:spcPts val="600"/>
              </a:spcAft>
            </a:pPr>
            <a:r>
              <a:rPr lang="en-US" sz="2400" dirty="0" smtClean="0">
                <a:solidFill>
                  <a:schemeClr val="tx1"/>
                </a:solidFill>
              </a:rPr>
              <a:t>Cost-effective IEEE 803.2af Class3 PoE enabled 10/100/1000Base-T for VoIP phones, wireless access points &amp; video cameras</a:t>
            </a:r>
          </a:p>
          <a:p>
            <a:pPr>
              <a:spcBef>
                <a:spcPts val="600"/>
              </a:spcBef>
              <a:spcAft>
                <a:spcPts val="600"/>
              </a:spcAft>
              <a:buNone/>
            </a:pPr>
            <a:endParaRPr lang="en-US" dirty="0"/>
          </a:p>
        </p:txBody>
      </p:sp>
      <p:sp>
        <p:nvSpPr>
          <p:cNvPr id="9" name="Footer Placeholder 3"/>
          <p:cNvSpPr>
            <a:spLocks noGrp="1"/>
          </p:cNvSpPr>
          <p:nvPr>
            <p:ph type="ftr" sz="quarter" idx="3"/>
          </p:nvPr>
        </p:nvSpPr>
        <p:spPr/>
        <p:txBody>
          <a:bodyPr/>
          <a:lstStyle/>
          <a:p>
            <a:r>
              <a:rPr lang="en-US" dirty="0" smtClean="0">
                <a:solidFill>
                  <a:srgbClr val="000000">
                    <a:lumMod val="60000"/>
                    <a:lumOff val="40000"/>
                  </a:srgbClr>
                </a:solidFill>
              </a:rPr>
              <a:t>Confidential</a:t>
            </a:r>
            <a:endParaRPr lang="en-US" dirty="0">
              <a:solidFill>
                <a:srgbClr val="000000">
                  <a:lumMod val="60000"/>
                  <a:lumOff val="40000"/>
                </a:srgbClr>
              </a:solidFill>
            </a:endParaRPr>
          </a:p>
        </p:txBody>
      </p:sp>
      <p:sp>
        <p:nvSpPr>
          <p:cNvPr id="14" name="Slide Number Placeholder 5"/>
          <p:cNvSpPr>
            <a:spLocks noGrp="1"/>
          </p:cNvSpPr>
          <p:nvPr>
            <p:ph type="sldNum" sz="quarter" idx="4"/>
          </p:nvPr>
        </p:nvSpPr>
        <p:spPr>
          <a:prstGeom prst="rect">
            <a:avLst/>
          </a:prstGeom>
        </p:spPr>
        <p:txBody>
          <a:bodyPr vert="horz" lIns="0" tIns="0" rIns="91440" bIns="0" rtlCol="0" anchor="ctr"/>
          <a:lstStyle>
            <a:lvl1pPr algn="l">
              <a:defRPr sz="900">
                <a:solidFill>
                  <a:schemeClr val="bg2">
                    <a:lumMod val="60000"/>
                    <a:lumOff val="40000"/>
                  </a:schemeClr>
                </a:solidFill>
                <a:latin typeface="Museo Sans For Dell" pitchFamily="2" charset="0"/>
              </a:defRPr>
            </a:lvl1pPr>
          </a:lstStyle>
          <a:p>
            <a:fld id="{DBD5246C-868F-410A-AE52-FE248EDADC46}" type="slidenum">
              <a:rPr lang="en-US" smtClean="0">
                <a:solidFill>
                  <a:srgbClr val="000000">
                    <a:lumMod val="60000"/>
                    <a:lumOff val="40000"/>
                  </a:srgbClr>
                </a:solidFill>
              </a:rPr>
              <a:pPr/>
              <a:t>18</a:t>
            </a:fld>
            <a:endParaRPr lang="en-US" dirty="0">
              <a:solidFill>
                <a:srgbClr val="000000">
                  <a:lumMod val="60000"/>
                  <a:lumOff val="40000"/>
                </a:srgbClr>
              </a:solidFill>
            </a:endParaRPr>
          </a:p>
        </p:txBody>
      </p:sp>
      <p:pic>
        <p:nvPicPr>
          <p:cNvPr id="12" name="Picture 40" descr="Cseries8"/>
          <p:cNvPicPr>
            <a:picLocks noChangeAspect="1" noChangeArrowheads="1"/>
          </p:cNvPicPr>
          <p:nvPr/>
        </p:nvPicPr>
        <p:blipFill>
          <a:blip r:embed="rId2" cstate="print"/>
          <a:srcRect/>
          <a:stretch>
            <a:fillRect/>
          </a:stretch>
        </p:blipFill>
        <p:spPr bwMode="auto">
          <a:xfrm>
            <a:off x="4675726" y="2093472"/>
            <a:ext cx="4119476" cy="2998352"/>
          </a:xfrm>
          <a:prstGeom prst="rect">
            <a:avLst/>
          </a:prstGeom>
          <a:noFill/>
          <a:ln w="9525">
            <a:noFill/>
            <a:miter lim="800000"/>
            <a:headEnd/>
            <a:tailEnd/>
          </a:ln>
        </p:spPr>
      </p:pic>
      <p:sp>
        <p:nvSpPr>
          <p:cNvPr id="13" name="TextBox 12"/>
          <p:cNvSpPr txBox="1"/>
          <p:nvPr/>
        </p:nvSpPr>
        <p:spPr>
          <a:xfrm>
            <a:off x="5962565" y="4811218"/>
            <a:ext cx="1818757" cy="424732"/>
          </a:xfrm>
          <a:prstGeom prst="rect">
            <a:avLst/>
          </a:prstGeom>
          <a:noFill/>
        </p:spPr>
        <p:txBody>
          <a:bodyPr wrap="square" rtlCol="0">
            <a:spAutoFit/>
          </a:bodyPr>
          <a:lstStyle/>
          <a:p>
            <a:pPr algn="ctr">
              <a:lnSpc>
                <a:spcPct val="90000"/>
              </a:lnSpc>
              <a:spcBef>
                <a:spcPts val="100"/>
              </a:spcBef>
              <a:spcAft>
                <a:spcPts val="100"/>
              </a:spcAft>
              <a:buClr>
                <a:srgbClr val="0085C3"/>
              </a:buClr>
            </a:pPr>
            <a:r>
              <a:rPr lang="en-US" b="1" dirty="0">
                <a:solidFill>
                  <a:srgbClr val="0085C3"/>
                </a:solidFill>
                <a:latin typeface="Museo Sans For Dell"/>
                <a:ea typeface="ＭＳ Ｐゴシック" pitchFamily="34" charset="-128"/>
              </a:rPr>
              <a:t>C</a:t>
            </a:r>
            <a:r>
              <a:rPr lang="en-US" b="1" dirty="0" smtClean="0">
                <a:solidFill>
                  <a:srgbClr val="0085C3"/>
                </a:solidFill>
                <a:latin typeface="Museo Sans For Dell"/>
                <a:ea typeface="ＭＳ Ｐゴシック" pitchFamily="34" charset="-128"/>
              </a:rPr>
              <a:t>-Series</a:t>
            </a:r>
          </a:p>
        </p:txBody>
      </p:sp>
      <p:sp>
        <p:nvSpPr>
          <p:cNvPr id="17" name="TextBox 16"/>
          <p:cNvSpPr txBox="1"/>
          <p:nvPr/>
        </p:nvSpPr>
        <p:spPr>
          <a:xfrm>
            <a:off x="4916707" y="2885815"/>
            <a:ext cx="1818757" cy="424732"/>
          </a:xfrm>
          <a:prstGeom prst="rect">
            <a:avLst/>
          </a:prstGeom>
          <a:noFill/>
        </p:spPr>
        <p:txBody>
          <a:bodyPr wrap="square" rtlCol="0">
            <a:spAutoFit/>
          </a:bodyPr>
          <a:lstStyle/>
          <a:p>
            <a:pPr algn="ctr">
              <a:lnSpc>
                <a:spcPct val="90000"/>
              </a:lnSpc>
              <a:spcBef>
                <a:spcPts val="100"/>
              </a:spcBef>
              <a:spcAft>
                <a:spcPts val="100"/>
              </a:spcAft>
              <a:buClr>
                <a:srgbClr val="0085C3"/>
              </a:buClr>
            </a:pPr>
            <a:r>
              <a:rPr lang="en-US" b="1" dirty="0" smtClean="0">
                <a:solidFill>
                  <a:srgbClr val="0085C3"/>
                </a:solidFill>
                <a:latin typeface="Museo Sans For Dell"/>
                <a:ea typeface="ＭＳ Ｐゴシック" pitchFamily="34" charset="-128"/>
              </a:rPr>
              <a:t>C150</a:t>
            </a:r>
          </a:p>
        </p:txBody>
      </p:sp>
      <p:sp>
        <p:nvSpPr>
          <p:cNvPr id="18" name="TextBox 17"/>
          <p:cNvSpPr txBox="1"/>
          <p:nvPr/>
        </p:nvSpPr>
        <p:spPr>
          <a:xfrm>
            <a:off x="6680872" y="1812866"/>
            <a:ext cx="1818757" cy="424732"/>
          </a:xfrm>
          <a:prstGeom prst="rect">
            <a:avLst/>
          </a:prstGeom>
          <a:noFill/>
        </p:spPr>
        <p:txBody>
          <a:bodyPr wrap="square" rtlCol="0">
            <a:spAutoFit/>
          </a:bodyPr>
          <a:lstStyle/>
          <a:p>
            <a:pPr algn="ctr">
              <a:lnSpc>
                <a:spcPct val="90000"/>
              </a:lnSpc>
              <a:spcBef>
                <a:spcPts val="100"/>
              </a:spcBef>
              <a:spcAft>
                <a:spcPts val="100"/>
              </a:spcAft>
              <a:buClr>
                <a:srgbClr val="0085C3"/>
              </a:buClr>
            </a:pPr>
            <a:r>
              <a:rPr lang="en-US" b="1" dirty="0" smtClean="0">
                <a:solidFill>
                  <a:srgbClr val="0085C3"/>
                </a:solidFill>
                <a:latin typeface="Museo Sans For Dell"/>
                <a:ea typeface="ＭＳ Ｐゴシック" pitchFamily="34" charset="-128"/>
              </a:rPr>
              <a:t>C300</a:t>
            </a:r>
          </a:p>
        </p:txBody>
      </p:sp>
    </p:spTree>
    <p:extLst>
      <p:ext uri="{BB962C8B-B14F-4D97-AF65-F5344CB8AC3E}">
        <p14:creationId xmlns:p14="http://schemas.microsoft.com/office/powerpoint/2010/main" val="142280588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smtClean="0">
                <a:solidFill>
                  <a:schemeClr val="bg1"/>
                </a:solidFill>
              </a:rPr>
              <a:t>C-Series comparison</a:t>
            </a:r>
            <a:endParaRPr lang="en-US" dirty="0">
              <a:solidFill>
                <a:schemeClr val="bg1"/>
              </a:solidFill>
            </a:endParaRPr>
          </a:p>
        </p:txBody>
      </p:sp>
      <p:sp>
        <p:nvSpPr>
          <p:cNvPr id="9" name="Footer Placeholder 3"/>
          <p:cNvSpPr>
            <a:spLocks noGrp="1"/>
          </p:cNvSpPr>
          <p:nvPr>
            <p:ph type="ftr" sz="quarter" idx="3"/>
          </p:nvPr>
        </p:nvSpPr>
        <p:spPr/>
        <p:txBody>
          <a:bodyPr/>
          <a:lstStyle/>
          <a:p>
            <a:r>
              <a:rPr lang="en-US" dirty="0" smtClean="0">
                <a:solidFill>
                  <a:srgbClr val="000000">
                    <a:lumMod val="60000"/>
                    <a:lumOff val="40000"/>
                  </a:srgbClr>
                </a:solidFill>
              </a:rPr>
              <a:t>Confidential</a:t>
            </a:r>
            <a:endParaRPr lang="en-US" dirty="0">
              <a:solidFill>
                <a:srgbClr val="000000">
                  <a:lumMod val="60000"/>
                  <a:lumOff val="40000"/>
                </a:srgbClr>
              </a:solidFill>
            </a:endParaRPr>
          </a:p>
        </p:txBody>
      </p:sp>
      <p:sp>
        <p:nvSpPr>
          <p:cNvPr id="17" name="Slide Number Placeholder 5"/>
          <p:cNvSpPr>
            <a:spLocks noGrp="1"/>
          </p:cNvSpPr>
          <p:nvPr>
            <p:ph type="sldNum" sz="quarter" idx="4"/>
          </p:nvPr>
        </p:nvSpPr>
        <p:spPr>
          <a:prstGeom prst="rect">
            <a:avLst/>
          </a:prstGeom>
        </p:spPr>
        <p:txBody>
          <a:bodyPr vert="horz" lIns="0" tIns="0" rIns="91440" bIns="0" rtlCol="0" anchor="ctr"/>
          <a:lstStyle>
            <a:lvl1pPr algn="l">
              <a:defRPr sz="900">
                <a:solidFill>
                  <a:schemeClr val="bg2">
                    <a:lumMod val="60000"/>
                    <a:lumOff val="40000"/>
                  </a:schemeClr>
                </a:solidFill>
                <a:latin typeface="Museo Sans For Dell" pitchFamily="2" charset="0"/>
              </a:defRPr>
            </a:lvl1pPr>
          </a:lstStyle>
          <a:p>
            <a:fld id="{DBD5246C-868F-410A-AE52-FE248EDADC46}" type="slidenum">
              <a:rPr lang="en-US" smtClean="0">
                <a:solidFill>
                  <a:srgbClr val="000000">
                    <a:lumMod val="60000"/>
                    <a:lumOff val="40000"/>
                  </a:srgbClr>
                </a:solidFill>
              </a:rPr>
              <a:pPr/>
              <a:t>19</a:t>
            </a:fld>
            <a:endParaRPr lang="en-US" dirty="0">
              <a:solidFill>
                <a:srgbClr val="000000">
                  <a:lumMod val="60000"/>
                  <a:lumOff val="40000"/>
                </a:srgbClr>
              </a:solidFill>
            </a:endParaRPr>
          </a:p>
        </p:txBody>
      </p:sp>
      <p:graphicFrame>
        <p:nvGraphicFramePr>
          <p:cNvPr id="6" name="Table 5"/>
          <p:cNvGraphicFramePr>
            <a:graphicFrameLocks noGrp="1"/>
          </p:cNvGraphicFramePr>
          <p:nvPr>
            <p:extLst>
              <p:ext uri="{D42A27DB-BD31-4B8C-83A1-F6EECF244321}">
                <p14:modId xmlns:p14="http://schemas.microsoft.com/office/powerpoint/2010/main" val="3814911896"/>
              </p:ext>
            </p:extLst>
          </p:nvPr>
        </p:nvGraphicFramePr>
        <p:xfrm>
          <a:off x="459463" y="1077527"/>
          <a:ext cx="4343400" cy="4632960"/>
        </p:xfrm>
        <a:graphic>
          <a:graphicData uri="http://schemas.openxmlformats.org/drawingml/2006/table">
            <a:tbl>
              <a:tblPr firstRow="1" bandRow="1">
                <a:tableStyleId>{073A0DAA-6AF3-43AB-8588-CEC1D06C72B9}</a:tableStyleId>
              </a:tblPr>
              <a:tblGrid>
                <a:gridCol w="1651725"/>
                <a:gridCol w="1243875"/>
                <a:gridCol w="1447800"/>
              </a:tblGrid>
              <a:tr h="182880">
                <a:tc>
                  <a:txBody>
                    <a:bodyPr/>
                    <a:lstStyle/>
                    <a:p>
                      <a:pPr algn="l"/>
                      <a:r>
                        <a:rPr lang="en-US" sz="1600" dirty="0" smtClean="0">
                          <a:solidFill>
                            <a:schemeClr val="tx2"/>
                          </a:solidFill>
                        </a:rPr>
                        <a:t>Features</a:t>
                      </a:r>
                      <a:endParaRPr lang="en-US" sz="1600" dirty="0">
                        <a:solidFill>
                          <a:schemeClr val="tx2"/>
                        </a:solidFill>
                      </a:endParaRPr>
                    </a:p>
                  </a:txBody>
                  <a:tcPr>
                    <a:lnL w="12700" cmpd="sng">
                      <a:noFill/>
                    </a:lnL>
                    <a:lnR w="38100" cap="flat" cmpd="sng" algn="ctr">
                      <a:solidFill>
                        <a:schemeClr val="tx2"/>
                      </a:solidFill>
                      <a:prstDash val="solid"/>
                      <a:round/>
                      <a:headEnd type="none" w="med" len="med"/>
                      <a:tailEnd type="none" w="med" len="med"/>
                    </a:lnR>
                    <a:lnT w="12700" cmpd="sng">
                      <a:noFill/>
                    </a:lnT>
                    <a:lnB w="381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sz="1600" dirty="0" smtClean="0">
                          <a:solidFill>
                            <a:schemeClr val="tx2"/>
                          </a:solidFill>
                        </a:rPr>
                        <a:t>C150</a:t>
                      </a:r>
                      <a:endParaRPr lang="en-US" sz="1600" dirty="0">
                        <a:solidFill>
                          <a:schemeClr val="tx2"/>
                        </a:solidFill>
                      </a:endParaRPr>
                    </a:p>
                  </a:txBody>
                  <a:tcPr>
                    <a:lnL w="38100" cap="flat" cmpd="sng" algn="ctr">
                      <a:solidFill>
                        <a:schemeClr val="tx2"/>
                      </a:solidFill>
                      <a:prstDash val="solid"/>
                      <a:round/>
                      <a:headEnd type="none" w="med" len="med"/>
                      <a:tailEnd type="none" w="med" len="med"/>
                    </a:lnL>
                    <a:lnR w="38100" cap="flat" cmpd="sng" algn="ctr">
                      <a:solidFill>
                        <a:schemeClr val="tx2"/>
                      </a:solidFill>
                      <a:prstDash val="solid"/>
                      <a:round/>
                      <a:headEnd type="none" w="med" len="med"/>
                      <a:tailEnd type="none" w="med" len="med"/>
                    </a:lnR>
                    <a:lnT w="12700" cmpd="sng">
                      <a:noFill/>
                    </a:lnT>
                    <a:lnB w="381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l"/>
                      <a:r>
                        <a:rPr lang="en-US" sz="1600" dirty="0" smtClean="0">
                          <a:solidFill>
                            <a:schemeClr val="tx2"/>
                          </a:solidFill>
                        </a:rPr>
                        <a:t>C300</a:t>
                      </a:r>
                      <a:endParaRPr lang="en-US" sz="1600" dirty="0">
                        <a:solidFill>
                          <a:schemeClr val="tx2"/>
                        </a:solidFill>
                      </a:endParaRPr>
                    </a:p>
                  </a:txBody>
                  <a:tcPr>
                    <a:lnL w="38100" cap="flat" cmpd="sng" algn="ctr">
                      <a:solidFill>
                        <a:schemeClr val="tx2"/>
                      </a:solidFill>
                      <a:prstDash val="solid"/>
                      <a:round/>
                      <a:headEnd type="none" w="med" len="med"/>
                      <a:tailEnd type="none" w="med" len="med"/>
                    </a:lnL>
                    <a:lnR w="12700" cmpd="sng">
                      <a:noFill/>
                    </a:lnR>
                    <a:lnT w="12700" cmpd="sng">
                      <a:noFill/>
                    </a:lnT>
                    <a:lnB w="381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solidFill>
                      <a:schemeClr val="bg1"/>
                    </a:solidFill>
                  </a:tcPr>
                </a:tc>
              </a:tr>
              <a:tr h="182880">
                <a:tc>
                  <a:txBody>
                    <a:bodyPr/>
                    <a:lstStyle/>
                    <a:p>
                      <a:pPr algn="l"/>
                      <a:r>
                        <a:rPr lang="en-US" sz="1200" dirty="0" smtClean="0"/>
                        <a:t>Switch</a:t>
                      </a:r>
                      <a:r>
                        <a:rPr lang="en-US" sz="1200" baseline="0" dirty="0" smtClean="0"/>
                        <a:t> Fabric Capacity</a:t>
                      </a:r>
                      <a:endParaRPr lang="en-US" sz="1200" b="1" dirty="0">
                        <a:solidFill>
                          <a:schemeClr val="tx1"/>
                        </a:solidFill>
                      </a:endParaRPr>
                    </a:p>
                  </a:txBody>
                  <a:tcPr anchor="ctr">
                    <a:lnL w="12700" cmpd="sng">
                      <a:noFill/>
                    </a:lnL>
                    <a:lnR w="38100" cap="flat" cmpd="sng" algn="ctr">
                      <a:solidFill>
                        <a:schemeClr val="tx2"/>
                      </a:solidFill>
                      <a:prstDash val="solid"/>
                      <a:round/>
                      <a:headEnd type="none" w="med" len="med"/>
                      <a:tailEnd type="none" w="med" len="med"/>
                    </a:lnR>
                    <a:lnT w="38100" cap="flat" cmpd="sng" algn="ctr">
                      <a:solidFill>
                        <a:schemeClr val="tx2"/>
                      </a:solidFill>
                      <a:prstDash val="solid"/>
                      <a:round/>
                      <a:headEnd type="none" w="med" len="med"/>
                      <a:tailEnd type="none" w="med" len="med"/>
                    </a:lnT>
                    <a:lnB w="381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sz="1200" dirty="0" smtClean="0"/>
                        <a:t>768Gbps</a:t>
                      </a:r>
                      <a:endParaRPr lang="en-US" sz="1200" dirty="0">
                        <a:solidFill>
                          <a:schemeClr val="tx1"/>
                        </a:solidFill>
                      </a:endParaRPr>
                    </a:p>
                  </a:txBody>
                  <a:tcPr anchor="ctr">
                    <a:lnL w="38100" cap="flat" cmpd="sng" algn="ctr">
                      <a:solidFill>
                        <a:schemeClr val="tx2"/>
                      </a:solidFill>
                      <a:prstDash val="solid"/>
                      <a:round/>
                      <a:headEnd type="none" w="med" len="med"/>
                      <a:tailEnd type="none" w="med" len="med"/>
                    </a:lnL>
                    <a:lnR w="38100" cap="flat" cmpd="sng" algn="ctr">
                      <a:solidFill>
                        <a:schemeClr val="tx2"/>
                      </a:solidFill>
                      <a:prstDash val="solid"/>
                      <a:round/>
                      <a:headEnd type="none" w="med" len="med"/>
                      <a:tailEnd type="none" w="med" len="med"/>
                    </a:lnR>
                    <a:lnT w="38100" cap="flat" cmpd="sng" algn="ctr">
                      <a:solidFill>
                        <a:schemeClr val="tx2"/>
                      </a:solidFill>
                      <a:prstDash val="solid"/>
                      <a:round/>
                      <a:headEnd type="none" w="med" len="med"/>
                      <a:tailEnd type="none" w="med" len="med"/>
                    </a:lnT>
                    <a:lnB w="381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sz="1200" dirty="0" smtClean="0"/>
                        <a:t>1.536Gbps</a:t>
                      </a:r>
                      <a:endParaRPr lang="en-US" sz="1200" dirty="0">
                        <a:solidFill>
                          <a:schemeClr val="tx1"/>
                        </a:solidFill>
                      </a:endParaRPr>
                    </a:p>
                  </a:txBody>
                  <a:tcPr anchor="ctr">
                    <a:lnL w="38100" cap="flat" cmpd="sng" algn="ctr">
                      <a:solidFill>
                        <a:schemeClr val="tx2"/>
                      </a:solidFill>
                      <a:prstDash val="solid"/>
                      <a:round/>
                      <a:headEnd type="none" w="med" len="med"/>
                      <a:tailEnd type="none" w="med" len="med"/>
                    </a:lnL>
                    <a:lnR w="12700" cmpd="sng">
                      <a:noFill/>
                    </a:lnR>
                    <a:lnT w="38100" cap="flat" cmpd="sng" algn="ctr">
                      <a:solidFill>
                        <a:schemeClr val="tx2"/>
                      </a:solidFill>
                      <a:prstDash val="solid"/>
                      <a:round/>
                      <a:headEnd type="none" w="med" len="med"/>
                      <a:tailEnd type="none" w="med" len="med"/>
                    </a:lnT>
                    <a:lnB w="381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tcPr>
                </a:tc>
              </a:tr>
              <a:tr h="182880">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t>10/100/1000Base-T</a:t>
                      </a:r>
                      <a:endParaRPr lang="en-US" sz="1200" b="1" dirty="0" smtClean="0">
                        <a:solidFill>
                          <a:schemeClr val="tx1"/>
                        </a:solidFill>
                      </a:endParaRPr>
                    </a:p>
                  </a:txBody>
                  <a:tcPr anchor="ctr">
                    <a:lnL w="12700" cmpd="sng">
                      <a:noFill/>
                    </a:lnL>
                    <a:lnR w="38100" cap="flat" cmpd="sng" algn="ctr">
                      <a:solidFill>
                        <a:schemeClr val="tx2"/>
                      </a:solidFill>
                      <a:prstDash val="solid"/>
                      <a:round/>
                      <a:headEnd type="none" w="med" len="med"/>
                      <a:tailEnd type="none" w="med" len="med"/>
                    </a:lnR>
                    <a:lnT w="38100" cap="flat" cmpd="sng" algn="ctr">
                      <a:solidFill>
                        <a:schemeClr val="tx2"/>
                      </a:solidFill>
                      <a:prstDash val="solid"/>
                      <a:round/>
                      <a:headEnd type="none" w="med" len="med"/>
                      <a:tailEnd type="none" w="med" len="med"/>
                    </a:lnT>
                    <a:lnB w="381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sz="1200" dirty="0" smtClean="0"/>
                        <a:t>192</a:t>
                      </a:r>
                      <a:endParaRPr lang="en-US" sz="1200" dirty="0">
                        <a:solidFill>
                          <a:schemeClr val="tx1"/>
                        </a:solidFill>
                      </a:endParaRPr>
                    </a:p>
                  </a:txBody>
                  <a:tcPr anchor="ctr">
                    <a:lnL w="38100" cap="flat" cmpd="sng" algn="ctr">
                      <a:solidFill>
                        <a:schemeClr val="tx2"/>
                      </a:solidFill>
                      <a:prstDash val="solid"/>
                      <a:round/>
                      <a:headEnd type="none" w="med" len="med"/>
                      <a:tailEnd type="none" w="med" len="med"/>
                    </a:lnL>
                    <a:lnR w="38100" cap="flat" cmpd="sng" algn="ctr">
                      <a:solidFill>
                        <a:schemeClr val="tx2"/>
                      </a:solidFill>
                      <a:prstDash val="solid"/>
                      <a:round/>
                      <a:headEnd type="none" w="med" len="med"/>
                      <a:tailEnd type="none" w="med" len="med"/>
                    </a:lnR>
                    <a:lnT w="38100" cap="flat" cmpd="sng" algn="ctr">
                      <a:solidFill>
                        <a:schemeClr val="tx2"/>
                      </a:solidFill>
                      <a:prstDash val="solid"/>
                      <a:round/>
                      <a:headEnd type="none" w="med" len="med"/>
                      <a:tailEnd type="none" w="med" len="med"/>
                    </a:lnT>
                    <a:lnB w="381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sz="1200" dirty="0" smtClean="0"/>
                        <a:t>384</a:t>
                      </a:r>
                      <a:endParaRPr lang="en-US" sz="1200" dirty="0">
                        <a:solidFill>
                          <a:schemeClr val="tx1"/>
                        </a:solidFill>
                      </a:endParaRPr>
                    </a:p>
                  </a:txBody>
                  <a:tcPr anchor="ctr">
                    <a:lnL w="38100" cap="flat" cmpd="sng" algn="ctr">
                      <a:solidFill>
                        <a:schemeClr val="tx2"/>
                      </a:solidFill>
                      <a:prstDash val="solid"/>
                      <a:round/>
                      <a:headEnd type="none" w="med" len="med"/>
                      <a:tailEnd type="none" w="med" len="med"/>
                    </a:lnL>
                    <a:lnR w="12700" cmpd="sng">
                      <a:noFill/>
                    </a:lnR>
                    <a:lnT w="38100" cap="flat" cmpd="sng" algn="ctr">
                      <a:solidFill>
                        <a:schemeClr val="tx2"/>
                      </a:solidFill>
                      <a:prstDash val="solid"/>
                      <a:round/>
                      <a:headEnd type="none" w="med" len="med"/>
                      <a:tailEnd type="none" w="med" len="med"/>
                    </a:lnT>
                    <a:lnB w="381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tcPr>
                </a:tc>
              </a:tr>
              <a:tr h="182880">
                <a:tc>
                  <a:txBody>
                    <a:bodyPr/>
                    <a:lstStyle/>
                    <a:p>
                      <a:pPr algn="l"/>
                      <a:r>
                        <a:rPr lang="en-US" sz="1200" dirty="0" smtClean="0"/>
                        <a:t>Line-rate 10/100/1000Base-T</a:t>
                      </a:r>
                      <a:endParaRPr lang="en-US" sz="1200" b="1" dirty="0">
                        <a:solidFill>
                          <a:schemeClr val="tx1"/>
                        </a:solidFill>
                      </a:endParaRPr>
                    </a:p>
                  </a:txBody>
                  <a:tcPr anchor="ctr">
                    <a:lnL w="12700" cmpd="sng">
                      <a:noFill/>
                    </a:lnL>
                    <a:lnR w="38100" cap="flat" cmpd="sng" algn="ctr">
                      <a:solidFill>
                        <a:schemeClr val="tx2"/>
                      </a:solidFill>
                      <a:prstDash val="solid"/>
                      <a:round/>
                      <a:headEnd type="none" w="med" len="med"/>
                      <a:tailEnd type="none" w="med" len="med"/>
                    </a:lnR>
                    <a:lnT w="38100" cap="flat" cmpd="sng" algn="ctr">
                      <a:solidFill>
                        <a:schemeClr val="tx2"/>
                      </a:solidFill>
                      <a:prstDash val="solid"/>
                      <a:round/>
                      <a:headEnd type="none" w="med" len="med"/>
                      <a:tailEnd type="none" w="med" len="med"/>
                    </a:lnT>
                    <a:lnB w="381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sz="1200" dirty="0" smtClean="0"/>
                        <a:t>192</a:t>
                      </a:r>
                      <a:endParaRPr lang="en-US" sz="1200" dirty="0">
                        <a:solidFill>
                          <a:schemeClr val="tx1"/>
                        </a:solidFill>
                      </a:endParaRPr>
                    </a:p>
                  </a:txBody>
                  <a:tcPr anchor="ctr">
                    <a:lnL w="38100" cap="flat" cmpd="sng" algn="ctr">
                      <a:solidFill>
                        <a:schemeClr val="tx2"/>
                      </a:solidFill>
                      <a:prstDash val="solid"/>
                      <a:round/>
                      <a:headEnd type="none" w="med" len="med"/>
                      <a:tailEnd type="none" w="med" len="med"/>
                    </a:lnL>
                    <a:lnR w="38100" cap="flat" cmpd="sng" algn="ctr">
                      <a:solidFill>
                        <a:schemeClr val="tx2"/>
                      </a:solidFill>
                      <a:prstDash val="solid"/>
                      <a:round/>
                      <a:headEnd type="none" w="med" len="med"/>
                      <a:tailEnd type="none" w="med" len="med"/>
                    </a:lnR>
                    <a:lnT w="38100" cap="flat" cmpd="sng" algn="ctr">
                      <a:solidFill>
                        <a:schemeClr val="tx2"/>
                      </a:solidFill>
                      <a:prstDash val="solid"/>
                      <a:round/>
                      <a:headEnd type="none" w="med" len="med"/>
                      <a:tailEnd type="none" w="med" len="med"/>
                    </a:lnT>
                    <a:lnB w="381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sz="1200" dirty="0" smtClean="0"/>
                        <a:t>384</a:t>
                      </a:r>
                      <a:endParaRPr lang="en-US" sz="1200" dirty="0">
                        <a:solidFill>
                          <a:schemeClr val="tx1"/>
                        </a:solidFill>
                      </a:endParaRPr>
                    </a:p>
                  </a:txBody>
                  <a:tcPr anchor="ctr">
                    <a:lnL w="38100" cap="flat" cmpd="sng" algn="ctr">
                      <a:solidFill>
                        <a:schemeClr val="tx2"/>
                      </a:solidFill>
                      <a:prstDash val="solid"/>
                      <a:round/>
                      <a:headEnd type="none" w="med" len="med"/>
                      <a:tailEnd type="none" w="med" len="med"/>
                    </a:lnL>
                    <a:lnR w="12700" cmpd="sng">
                      <a:noFill/>
                    </a:lnR>
                    <a:lnT w="38100" cap="flat" cmpd="sng" algn="ctr">
                      <a:solidFill>
                        <a:schemeClr val="tx2"/>
                      </a:solidFill>
                      <a:prstDash val="solid"/>
                      <a:round/>
                      <a:headEnd type="none" w="med" len="med"/>
                      <a:tailEnd type="none" w="med" len="med"/>
                    </a:lnT>
                    <a:lnB w="381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tcPr>
                </a:tc>
              </a:tr>
              <a:tr h="182880">
                <a:tc>
                  <a:txBody>
                    <a:bodyPr/>
                    <a:lstStyle/>
                    <a:p>
                      <a:pPr algn="l"/>
                      <a:r>
                        <a:rPr lang="en-US" sz="1200" dirty="0" smtClean="0"/>
                        <a:t>10GbE</a:t>
                      </a:r>
                      <a:endParaRPr lang="en-US" sz="1200" b="1" dirty="0">
                        <a:solidFill>
                          <a:schemeClr val="tx1"/>
                        </a:solidFill>
                      </a:endParaRPr>
                    </a:p>
                  </a:txBody>
                  <a:tcPr anchor="ctr">
                    <a:lnL w="12700" cmpd="sng">
                      <a:noFill/>
                    </a:lnL>
                    <a:lnR w="38100" cap="flat" cmpd="sng" algn="ctr">
                      <a:solidFill>
                        <a:schemeClr val="tx2"/>
                      </a:solidFill>
                      <a:prstDash val="solid"/>
                      <a:round/>
                      <a:headEnd type="none" w="med" len="med"/>
                      <a:tailEnd type="none" w="med" len="med"/>
                    </a:lnR>
                    <a:lnT w="38100" cap="flat" cmpd="sng" algn="ctr">
                      <a:solidFill>
                        <a:schemeClr val="tx2"/>
                      </a:solidFill>
                      <a:prstDash val="solid"/>
                      <a:round/>
                      <a:headEnd type="none" w="med" len="med"/>
                      <a:tailEnd type="none" w="med" len="med"/>
                    </a:lnT>
                    <a:lnB w="381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sz="1200" dirty="0" smtClean="0"/>
                        <a:t>32</a:t>
                      </a:r>
                      <a:endParaRPr lang="en-US" sz="1200" dirty="0">
                        <a:solidFill>
                          <a:schemeClr val="tx1"/>
                        </a:solidFill>
                      </a:endParaRPr>
                    </a:p>
                  </a:txBody>
                  <a:tcPr anchor="ctr">
                    <a:lnL w="38100" cap="flat" cmpd="sng" algn="ctr">
                      <a:solidFill>
                        <a:schemeClr val="tx2"/>
                      </a:solidFill>
                      <a:prstDash val="solid"/>
                      <a:round/>
                      <a:headEnd type="none" w="med" len="med"/>
                      <a:tailEnd type="none" w="med" len="med"/>
                    </a:lnL>
                    <a:lnR w="38100" cap="flat" cmpd="sng" algn="ctr">
                      <a:solidFill>
                        <a:schemeClr val="tx2"/>
                      </a:solidFill>
                      <a:prstDash val="solid"/>
                      <a:round/>
                      <a:headEnd type="none" w="med" len="med"/>
                      <a:tailEnd type="none" w="med" len="med"/>
                    </a:lnR>
                    <a:lnT w="38100" cap="flat" cmpd="sng" algn="ctr">
                      <a:solidFill>
                        <a:schemeClr val="tx2"/>
                      </a:solidFill>
                      <a:prstDash val="solid"/>
                      <a:round/>
                      <a:headEnd type="none" w="med" len="med"/>
                      <a:tailEnd type="none" w="med" len="med"/>
                    </a:lnT>
                    <a:lnB w="381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sz="1200" dirty="0" smtClean="0"/>
                        <a:t>64</a:t>
                      </a:r>
                      <a:endParaRPr lang="en-US" sz="1200" dirty="0">
                        <a:solidFill>
                          <a:schemeClr val="tx1"/>
                        </a:solidFill>
                      </a:endParaRPr>
                    </a:p>
                  </a:txBody>
                  <a:tcPr anchor="ctr">
                    <a:lnL w="38100" cap="flat" cmpd="sng" algn="ctr">
                      <a:solidFill>
                        <a:schemeClr val="tx2"/>
                      </a:solidFill>
                      <a:prstDash val="solid"/>
                      <a:round/>
                      <a:headEnd type="none" w="med" len="med"/>
                      <a:tailEnd type="none" w="med" len="med"/>
                    </a:lnL>
                    <a:lnR w="12700" cmpd="sng">
                      <a:noFill/>
                    </a:lnR>
                    <a:lnT w="38100" cap="flat" cmpd="sng" algn="ctr">
                      <a:solidFill>
                        <a:schemeClr val="tx2"/>
                      </a:solidFill>
                      <a:prstDash val="solid"/>
                      <a:round/>
                      <a:headEnd type="none" w="med" len="med"/>
                      <a:tailEnd type="none" w="med" len="med"/>
                    </a:lnT>
                    <a:lnB w="381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tcPr>
                </a:tc>
              </a:tr>
              <a:tr h="182880">
                <a:tc>
                  <a:txBody>
                    <a:bodyPr/>
                    <a:lstStyle/>
                    <a:p>
                      <a:pPr algn="l"/>
                      <a:r>
                        <a:rPr lang="en-US" sz="1200" dirty="0" smtClean="0"/>
                        <a:t>Line-rate 10GbE</a:t>
                      </a:r>
                      <a:endParaRPr lang="en-US" sz="1200" b="1" dirty="0">
                        <a:solidFill>
                          <a:schemeClr val="tx1"/>
                        </a:solidFill>
                      </a:endParaRPr>
                    </a:p>
                  </a:txBody>
                  <a:tcPr anchor="ctr">
                    <a:lnL w="12700" cmpd="sng">
                      <a:noFill/>
                    </a:lnL>
                    <a:lnR w="38100" cap="flat" cmpd="sng" algn="ctr">
                      <a:solidFill>
                        <a:schemeClr val="tx2"/>
                      </a:solidFill>
                      <a:prstDash val="solid"/>
                      <a:round/>
                      <a:headEnd type="none" w="med" len="med"/>
                      <a:tailEnd type="none" w="med" len="med"/>
                    </a:lnR>
                    <a:lnT w="38100" cap="flat" cmpd="sng" algn="ctr">
                      <a:solidFill>
                        <a:schemeClr val="tx2"/>
                      </a:solidFill>
                      <a:prstDash val="solid"/>
                      <a:round/>
                      <a:headEnd type="none" w="med" len="med"/>
                      <a:tailEnd type="none" w="med" len="med"/>
                    </a:lnT>
                    <a:lnB w="381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sz="1200" dirty="0" smtClean="0"/>
                        <a:t>32</a:t>
                      </a:r>
                      <a:endParaRPr lang="en-US" sz="1200" dirty="0">
                        <a:solidFill>
                          <a:schemeClr val="tx1"/>
                        </a:solidFill>
                      </a:endParaRPr>
                    </a:p>
                  </a:txBody>
                  <a:tcPr anchor="ctr">
                    <a:lnL w="38100" cap="flat" cmpd="sng" algn="ctr">
                      <a:solidFill>
                        <a:schemeClr val="tx2"/>
                      </a:solidFill>
                      <a:prstDash val="solid"/>
                      <a:round/>
                      <a:headEnd type="none" w="med" len="med"/>
                      <a:tailEnd type="none" w="med" len="med"/>
                    </a:lnL>
                    <a:lnR w="38100" cap="flat" cmpd="sng" algn="ctr">
                      <a:solidFill>
                        <a:schemeClr val="tx2"/>
                      </a:solidFill>
                      <a:prstDash val="solid"/>
                      <a:round/>
                      <a:headEnd type="none" w="med" len="med"/>
                      <a:tailEnd type="none" w="med" len="med"/>
                    </a:lnR>
                    <a:lnT w="38100" cap="flat" cmpd="sng" algn="ctr">
                      <a:solidFill>
                        <a:schemeClr val="tx2"/>
                      </a:solidFill>
                      <a:prstDash val="solid"/>
                      <a:round/>
                      <a:headEnd type="none" w="med" len="med"/>
                      <a:tailEnd type="none" w="med" len="med"/>
                    </a:lnT>
                    <a:lnB w="381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sz="1200" dirty="0" smtClean="0"/>
                        <a:t>64</a:t>
                      </a:r>
                      <a:endParaRPr lang="en-US" sz="1200" dirty="0">
                        <a:solidFill>
                          <a:schemeClr val="tx1"/>
                        </a:solidFill>
                      </a:endParaRPr>
                    </a:p>
                  </a:txBody>
                  <a:tcPr anchor="ctr">
                    <a:lnL w="38100" cap="flat" cmpd="sng" algn="ctr">
                      <a:solidFill>
                        <a:schemeClr val="tx2"/>
                      </a:solidFill>
                      <a:prstDash val="solid"/>
                      <a:round/>
                      <a:headEnd type="none" w="med" len="med"/>
                      <a:tailEnd type="none" w="med" len="med"/>
                    </a:lnL>
                    <a:lnR w="12700" cmpd="sng">
                      <a:noFill/>
                    </a:lnR>
                    <a:lnT w="38100" cap="flat" cmpd="sng" algn="ctr">
                      <a:solidFill>
                        <a:schemeClr val="tx2"/>
                      </a:solidFill>
                      <a:prstDash val="solid"/>
                      <a:round/>
                      <a:headEnd type="none" w="med" len="med"/>
                      <a:tailEnd type="none" w="med" len="med"/>
                    </a:lnT>
                    <a:lnB w="381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tcPr>
                </a:tc>
              </a:tr>
              <a:tr h="182880">
                <a:tc>
                  <a:txBody>
                    <a:bodyPr/>
                    <a:lstStyle/>
                    <a:p>
                      <a:pPr algn="l"/>
                      <a:r>
                        <a:rPr lang="en-US" sz="1200" dirty="0" smtClean="0"/>
                        <a:t>Chassis</a:t>
                      </a:r>
                      <a:r>
                        <a:rPr lang="en-US" sz="1200" baseline="0" dirty="0" smtClean="0"/>
                        <a:t> Height (RU)</a:t>
                      </a:r>
                      <a:endParaRPr lang="en-US" sz="1200" b="1" dirty="0">
                        <a:solidFill>
                          <a:schemeClr val="tx1"/>
                        </a:solidFill>
                      </a:endParaRPr>
                    </a:p>
                  </a:txBody>
                  <a:tcPr anchor="ctr">
                    <a:lnL w="12700" cmpd="sng">
                      <a:noFill/>
                    </a:lnL>
                    <a:lnR w="38100" cap="flat" cmpd="sng" algn="ctr">
                      <a:solidFill>
                        <a:schemeClr val="tx2"/>
                      </a:solidFill>
                      <a:prstDash val="solid"/>
                      <a:round/>
                      <a:headEnd type="none" w="med" len="med"/>
                      <a:tailEnd type="none" w="med" len="med"/>
                    </a:lnR>
                    <a:lnT w="38100" cap="flat" cmpd="sng" algn="ctr">
                      <a:solidFill>
                        <a:schemeClr val="tx2"/>
                      </a:solidFill>
                      <a:prstDash val="solid"/>
                      <a:round/>
                      <a:headEnd type="none" w="med" len="med"/>
                      <a:tailEnd type="none" w="med" len="med"/>
                    </a:lnT>
                    <a:lnB w="381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sz="1200" dirty="0" smtClean="0"/>
                        <a:t>9</a:t>
                      </a:r>
                      <a:endParaRPr lang="en-US" sz="1200" dirty="0">
                        <a:solidFill>
                          <a:schemeClr val="tx1"/>
                        </a:solidFill>
                      </a:endParaRPr>
                    </a:p>
                  </a:txBody>
                  <a:tcPr anchor="ctr">
                    <a:lnL w="38100" cap="flat" cmpd="sng" algn="ctr">
                      <a:solidFill>
                        <a:schemeClr val="tx2"/>
                      </a:solidFill>
                      <a:prstDash val="solid"/>
                      <a:round/>
                      <a:headEnd type="none" w="med" len="med"/>
                      <a:tailEnd type="none" w="med" len="med"/>
                    </a:lnL>
                    <a:lnR w="38100" cap="flat" cmpd="sng" algn="ctr">
                      <a:solidFill>
                        <a:schemeClr val="tx2"/>
                      </a:solidFill>
                      <a:prstDash val="solid"/>
                      <a:round/>
                      <a:headEnd type="none" w="med" len="med"/>
                      <a:tailEnd type="none" w="med" len="med"/>
                    </a:lnR>
                    <a:lnT w="38100" cap="flat" cmpd="sng" algn="ctr">
                      <a:solidFill>
                        <a:schemeClr val="tx2"/>
                      </a:solidFill>
                      <a:prstDash val="solid"/>
                      <a:round/>
                      <a:headEnd type="none" w="med" len="med"/>
                      <a:tailEnd type="none" w="med" len="med"/>
                    </a:lnT>
                    <a:lnB w="381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sz="1200" dirty="0" smtClean="0"/>
                        <a:t>13</a:t>
                      </a:r>
                      <a:endParaRPr lang="en-US" sz="1200" dirty="0">
                        <a:solidFill>
                          <a:schemeClr val="tx1"/>
                        </a:solidFill>
                      </a:endParaRPr>
                    </a:p>
                  </a:txBody>
                  <a:tcPr anchor="ctr">
                    <a:lnL w="38100" cap="flat" cmpd="sng" algn="ctr">
                      <a:solidFill>
                        <a:schemeClr val="tx2"/>
                      </a:solidFill>
                      <a:prstDash val="solid"/>
                      <a:round/>
                      <a:headEnd type="none" w="med" len="med"/>
                      <a:tailEnd type="none" w="med" len="med"/>
                    </a:lnL>
                    <a:lnR w="12700" cmpd="sng">
                      <a:noFill/>
                    </a:lnR>
                    <a:lnT w="38100" cap="flat" cmpd="sng" algn="ctr">
                      <a:solidFill>
                        <a:schemeClr val="tx2"/>
                      </a:solidFill>
                      <a:prstDash val="solid"/>
                      <a:round/>
                      <a:headEnd type="none" w="med" len="med"/>
                      <a:tailEnd type="none" w="med" len="med"/>
                    </a:lnT>
                    <a:lnB w="381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tcPr>
                </a:tc>
              </a:tr>
              <a:tr h="182880">
                <a:tc>
                  <a:txBody>
                    <a:bodyPr/>
                    <a:lstStyle/>
                    <a:p>
                      <a:pPr algn="l"/>
                      <a:r>
                        <a:rPr lang="en-US" sz="1200" dirty="0" smtClean="0"/>
                        <a:t>Line Card Slots</a:t>
                      </a:r>
                      <a:endParaRPr lang="en-US" sz="1200" b="1" dirty="0">
                        <a:solidFill>
                          <a:schemeClr val="tx1"/>
                        </a:solidFill>
                      </a:endParaRPr>
                    </a:p>
                  </a:txBody>
                  <a:tcPr anchor="ctr">
                    <a:lnL w="12700" cmpd="sng">
                      <a:noFill/>
                    </a:lnL>
                    <a:lnR w="38100" cap="flat" cmpd="sng" algn="ctr">
                      <a:solidFill>
                        <a:schemeClr val="tx2"/>
                      </a:solidFill>
                      <a:prstDash val="solid"/>
                      <a:round/>
                      <a:headEnd type="none" w="med" len="med"/>
                      <a:tailEnd type="none" w="med" len="med"/>
                    </a:lnR>
                    <a:lnT w="38100" cap="flat" cmpd="sng" algn="ctr">
                      <a:solidFill>
                        <a:schemeClr val="tx2"/>
                      </a:solidFill>
                      <a:prstDash val="solid"/>
                      <a:round/>
                      <a:headEnd type="none" w="med" len="med"/>
                      <a:tailEnd type="none" w="med" len="med"/>
                    </a:lnT>
                    <a:lnB w="381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sz="1200" dirty="0" smtClean="0"/>
                        <a:t>4</a:t>
                      </a:r>
                      <a:endParaRPr lang="en-US" sz="1200" dirty="0">
                        <a:solidFill>
                          <a:schemeClr val="tx1"/>
                        </a:solidFill>
                      </a:endParaRPr>
                    </a:p>
                  </a:txBody>
                  <a:tcPr anchor="ctr">
                    <a:lnL w="38100" cap="flat" cmpd="sng" algn="ctr">
                      <a:solidFill>
                        <a:schemeClr val="tx2"/>
                      </a:solidFill>
                      <a:prstDash val="solid"/>
                      <a:round/>
                      <a:headEnd type="none" w="med" len="med"/>
                      <a:tailEnd type="none" w="med" len="med"/>
                    </a:lnL>
                    <a:lnR w="38100" cap="flat" cmpd="sng" algn="ctr">
                      <a:solidFill>
                        <a:schemeClr val="tx2"/>
                      </a:solidFill>
                      <a:prstDash val="solid"/>
                      <a:round/>
                      <a:headEnd type="none" w="med" len="med"/>
                      <a:tailEnd type="none" w="med" len="med"/>
                    </a:lnR>
                    <a:lnT w="38100" cap="flat" cmpd="sng" algn="ctr">
                      <a:solidFill>
                        <a:schemeClr val="tx2"/>
                      </a:solidFill>
                      <a:prstDash val="solid"/>
                      <a:round/>
                      <a:headEnd type="none" w="med" len="med"/>
                      <a:tailEnd type="none" w="med" len="med"/>
                    </a:lnT>
                    <a:lnB w="381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sz="1200" dirty="0" smtClean="0"/>
                        <a:t>8</a:t>
                      </a:r>
                      <a:endParaRPr lang="en-US" sz="1200" dirty="0">
                        <a:solidFill>
                          <a:schemeClr val="tx1"/>
                        </a:solidFill>
                      </a:endParaRPr>
                    </a:p>
                  </a:txBody>
                  <a:tcPr anchor="ctr">
                    <a:lnL w="38100" cap="flat" cmpd="sng" algn="ctr">
                      <a:solidFill>
                        <a:schemeClr val="tx2"/>
                      </a:solidFill>
                      <a:prstDash val="solid"/>
                      <a:round/>
                      <a:headEnd type="none" w="med" len="med"/>
                      <a:tailEnd type="none" w="med" len="med"/>
                    </a:lnL>
                    <a:lnR w="12700" cmpd="sng">
                      <a:noFill/>
                    </a:lnR>
                    <a:lnT w="38100" cap="flat" cmpd="sng" algn="ctr">
                      <a:solidFill>
                        <a:schemeClr val="tx2"/>
                      </a:solidFill>
                      <a:prstDash val="solid"/>
                      <a:round/>
                      <a:headEnd type="none" w="med" len="med"/>
                      <a:tailEnd type="none" w="med" len="med"/>
                    </a:lnT>
                    <a:lnB w="381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tcPr>
                </a:tc>
              </a:tr>
              <a:tr h="182880">
                <a:tc>
                  <a:txBody>
                    <a:bodyPr/>
                    <a:lstStyle/>
                    <a:p>
                      <a:pPr algn="l"/>
                      <a:r>
                        <a:rPr lang="en-US" sz="1200" dirty="0" smtClean="0"/>
                        <a:t>MAC Entries</a:t>
                      </a:r>
                      <a:endParaRPr lang="en-US" sz="1200" b="1" dirty="0">
                        <a:solidFill>
                          <a:schemeClr val="tx1"/>
                        </a:solidFill>
                      </a:endParaRPr>
                    </a:p>
                  </a:txBody>
                  <a:tcPr anchor="ctr">
                    <a:lnL w="12700" cmpd="sng">
                      <a:noFill/>
                    </a:lnL>
                    <a:lnR w="38100" cap="flat" cmpd="sng" algn="ctr">
                      <a:solidFill>
                        <a:schemeClr val="tx2"/>
                      </a:solidFill>
                      <a:prstDash val="solid"/>
                      <a:round/>
                      <a:headEnd type="none" w="med" len="med"/>
                      <a:tailEnd type="none" w="med" len="med"/>
                    </a:lnR>
                    <a:lnT w="38100" cap="flat" cmpd="sng" algn="ctr">
                      <a:solidFill>
                        <a:schemeClr val="tx2"/>
                      </a:solidFill>
                      <a:prstDash val="solid"/>
                      <a:round/>
                      <a:headEnd type="none" w="med" len="med"/>
                      <a:tailEnd type="none" w="med" len="med"/>
                    </a:lnT>
                    <a:lnB w="381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sz="1200" dirty="0" smtClean="0"/>
                        <a:t>256K</a:t>
                      </a:r>
                      <a:endParaRPr lang="en-US" sz="1200" dirty="0">
                        <a:solidFill>
                          <a:schemeClr val="tx1"/>
                        </a:solidFill>
                      </a:endParaRPr>
                    </a:p>
                  </a:txBody>
                  <a:tcPr anchor="ctr">
                    <a:lnL w="38100" cap="flat" cmpd="sng" algn="ctr">
                      <a:solidFill>
                        <a:schemeClr val="tx2"/>
                      </a:solidFill>
                      <a:prstDash val="solid"/>
                      <a:round/>
                      <a:headEnd type="none" w="med" len="med"/>
                      <a:tailEnd type="none" w="med" len="med"/>
                    </a:lnL>
                    <a:lnR w="38100" cap="flat" cmpd="sng" algn="ctr">
                      <a:solidFill>
                        <a:schemeClr val="tx2"/>
                      </a:solidFill>
                      <a:prstDash val="solid"/>
                      <a:round/>
                      <a:headEnd type="none" w="med" len="med"/>
                      <a:tailEnd type="none" w="med" len="med"/>
                    </a:lnR>
                    <a:lnT w="38100" cap="flat" cmpd="sng" algn="ctr">
                      <a:solidFill>
                        <a:schemeClr val="tx2"/>
                      </a:solidFill>
                      <a:prstDash val="solid"/>
                      <a:round/>
                      <a:headEnd type="none" w="med" len="med"/>
                      <a:tailEnd type="none" w="med" len="med"/>
                    </a:lnT>
                    <a:lnB w="381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sz="1200" dirty="0" smtClean="0"/>
                        <a:t>512K</a:t>
                      </a:r>
                      <a:endParaRPr lang="en-US" sz="1200" dirty="0">
                        <a:solidFill>
                          <a:schemeClr val="tx1"/>
                        </a:solidFill>
                      </a:endParaRPr>
                    </a:p>
                  </a:txBody>
                  <a:tcPr anchor="ctr">
                    <a:lnL w="38100" cap="flat" cmpd="sng" algn="ctr">
                      <a:solidFill>
                        <a:schemeClr val="tx2"/>
                      </a:solidFill>
                      <a:prstDash val="solid"/>
                      <a:round/>
                      <a:headEnd type="none" w="med" len="med"/>
                      <a:tailEnd type="none" w="med" len="med"/>
                    </a:lnL>
                    <a:lnR w="12700" cmpd="sng">
                      <a:noFill/>
                    </a:lnR>
                    <a:lnT w="38100" cap="flat" cmpd="sng" algn="ctr">
                      <a:solidFill>
                        <a:schemeClr val="tx2"/>
                      </a:solidFill>
                      <a:prstDash val="solid"/>
                      <a:round/>
                      <a:headEnd type="none" w="med" len="med"/>
                      <a:tailEnd type="none" w="med" len="med"/>
                    </a:lnT>
                    <a:lnB w="381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tcPr>
                </a:tc>
              </a:tr>
              <a:tr h="182880">
                <a:tc>
                  <a:txBody>
                    <a:bodyPr/>
                    <a:lstStyle/>
                    <a:p>
                      <a:pPr algn="l"/>
                      <a:r>
                        <a:rPr lang="en-US" sz="1200" dirty="0" smtClean="0"/>
                        <a:t>Max Routes </a:t>
                      </a:r>
                    </a:p>
                    <a:p>
                      <a:pPr algn="l"/>
                      <a:r>
                        <a:rPr lang="en-US" sz="1200" dirty="0" smtClean="0"/>
                        <a:t>(IPv4 / IPv6)</a:t>
                      </a:r>
                      <a:endParaRPr lang="en-US" sz="1200" b="1" dirty="0">
                        <a:solidFill>
                          <a:schemeClr val="tx1"/>
                        </a:solidFill>
                      </a:endParaRPr>
                    </a:p>
                  </a:txBody>
                  <a:tcPr anchor="ctr">
                    <a:lnL w="12700" cmpd="sng">
                      <a:noFill/>
                    </a:lnL>
                    <a:lnR w="38100" cap="flat" cmpd="sng" algn="ctr">
                      <a:solidFill>
                        <a:schemeClr val="tx2"/>
                      </a:solidFill>
                      <a:prstDash val="solid"/>
                      <a:round/>
                      <a:headEnd type="none" w="med" len="med"/>
                      <a:tailEnd type="none" w="med" len="med"/>
                    </a:lnR>
                    <a:lnT w="38100" cap="flat" cmpd="sng" algn="ctr">
                      <a:solidFill>
                        <a:schemeClr val="tx2"/>
                      </a:solidFill>
                      <a:prstDash val="solid"/>
                      <a:round/>
                      <a:headEnd type="none" w="med" len="med"/>
                      <a:tailEnd type="none" w="med" len="med"/>
                    </a:lnT>
                    <a:lnB w="381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sz="1200" dirty="0" smtClean="0"/>
                        <a:t>12K / 6K</a:t>
                      </a:r>
                      <a:endParaRPr lang="en-US" sz="1200" dirty="0">
                        <a:solidFill>
                          <a:schemeClr val="tx1"/>
                        </a:solidFill>
                      </a:endParaRPr>
                    </a:p>
                  </a:txBody>
                  <a:tcPr anchor="ctr">
                    <a:lnL w="38100" cap="flat" cmpd="sng" algn="ctr">
                      <a:solidFill>
                        <a:schemeClr val="tx2"/>
                      </a:solidFill>
                      <a:prstDash val="solid"/>
                      <a:round/>
                      <a:headEnd type="none" w="med" len="med"/>
                      <a:tailEnd type="none" w="med" len="med"/>
                    </a:lnL>
                    <a:lnR w="38100" cap="flat" cmpd="sng" algn="ctr">
                      <a:solidFill>
                        <a:schemeClr val="tx2"/>
                      </a:solidFill>
                      <a:prstDash val="solid"/>
                      <a:round/>
                      <a:headEnd type="none" w="med" len="med"/>
                      <a:tailEnd type="none" w="med" len="med"/>
                    </a:lnR>
                    <a:lnT w="38100" cap="flat" cmpd="sng" algn="ctr">
                      <a:solidFill>
                        <a:schemeClr val="tx2"/>
                      </a:solidFill>
                      <a:prstDash val="solid"/>
                      <a:round/>
                      <a:headEnd type="none" w="med" len="med"/>
                      <a:tailEnd type="none" w="med" len="med"/>
                    </a:lnT>
                    <a:lnB w="381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sz="1200" dirty="0" smtClean="0"/>
                        <a:t>12K / 6K</a:t>
                      </a:r>
                      <a:endParaRPr lang="en-US" sz="1200" dirty="0">
                        <a:solidFill>
                          <a:schemeClr val="tx1"/>
                        </a:solidFill>
                      </a:endParaRPr>
                    </a:p>
                  </a:txBody>
                  <a:tcPr anchor="ctr">
                    <a:lnL w="38100" cap="flat" cmpd="sng" algn="ctr">
                      <a:solidFill>
                        <a:schemeClr val="tx2"/>
                      </a:solidFill>
                      <a:prstDash val="solid"/>
                      <a:round/>
                      <a:headEnd type="none" w="med" len="med"/>
                      <a:tailEnd type="none" w="med" len="med"/>
                    </a:lnL>
                    <a:lnR w="12700" cmpd="sng">
                      <a:noFill/>
                    </a:lnR>
                    <a:lnT w="38100" cap="flat" cmpd="sng" algn="ctr">
                      <a:solidFill>
                        <a:schemeClr val="tx2"/>
                      </a:solidFill>
                      <a:prstDash val="solid"/>
                      <a:round/>
                      <a:headEnd type="none" w="med" len="med"/>
                      <a:tailEnd type="none" w="med" len="med"/>
                    </a:lnT>
                    <a:lnB w="381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tcPr>
                </a:tc>
              </a:tr>
              <a:tr h="182880">
                <a:tc>
                  <a:txBody>
                    <a:bodyPr/>
                    <a:lstStyle/>
                    <a:p>
                      <a:pPr algn="l"/>
                      <a:r>
                        <a:rPr lang="en-US" sz="1200" dirty="0" smtClean="0"/>
                        <a:t>IPv4 Routing</a:t>
                      </a:r>
                      <a:endParaRPr lang="en-US" sz="1200" b="1" dirty="0">
                        <a:solidFill>
                          <a:schemeClr val="tx1"/>
                        </a:solidFill>
                      </a:endParaRPr>
                    </a:p>
                  </a:txBody>
                  <a:tcPr anchor="ctr">
                    <a:lnL w="12700" cmpd="sng">
                      <a:noFill/>
                    </a:lnL>
                    <a:lnR w="38100" cap="flat" cmpd="sng" algn="ctr">
                      <a:solidFill>
                        <a:schemeClr val="tx2"/>
                      </a:solidFill>
                      <a:prstDash val="solid"/>
                      <a:round/>
                      <a:headEnd type="none" w="med" len="med"/>
                      <a:tailEnd type="none" w="med" len="med"/>
                    </a:lnR>
                    <a:lnT w="38100" cap="flat" cmpd="sng" algn="ctr">
                      <a:solidFill>
                        <a:schemeClr val="tx2"/>
                      </a:solidFill>
                      <a:prstDash val="solid"/>
                      <a:round/>
                      <a:headEnd type="none" w="med" len="med"/>
                      <a:tailEnd type="none" w="med" len="med"/>
                    </a:lnT>
                    <a:lnB w="381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sz="1200" dirty="0" smtClean="0"/>
                        <a:t>RIP,OSFP,BGP</a:t>
                      </a:r>
                      <a:endParaRPr lang="en-US" sz="1200" dirty="0">
                        <a:solidFill>
                          <a:schemeClr val="tx1"/>
                        </a:solidFill>
                      </a:endParaRPr>
                    </a:p>
                  </a:txBody>
                  <a:tcPr anchor="ctr">
                    <a:lnL w="38100" cap="flat" cmpd="sng" algn="ctr">
                      <a:solidFill>
                        <a:schemeClr val="tx2"/>
                      </a:solidFill>
                      <a:prstDash val="solid"/>
                      <a:round/>
                      <a:headEnd type="none" w="med" len="med"/>
                      <a:tailEnd type="none" w="med" len="med"/>
                    </a:lnL>
                    <a:lnR w="38100" cap="flat" cmpd="sng" algn="ctr">
                      <a:solidFill>
                        <a:schemeClr val="tx2"/>
                      </a:solidFill>
                      <a:prstDash val="solid"/>
                      <a:round/>
                      <a:headEnd type="none" w="med" len="med"/>
                      <a:tailEnd type="none" w="med" len="med"/>
                    </a:lnR>
                    <a:lnT w="38100" cap="flat" cmpd="sng" algn="ctr">
                      <a:solidFill>
                        <a:schemeClr val="tx2"/>
                      </a:solidFill>
                      <a:prstDash val="solid"/>
                      <a:round/>
                      <a:headEnd type="none" w="med" len="med"/>
                      <a:tailEnd type="none" w="med" len="med"/>
                    </a:lnT>
                    <a:lnB w="381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sz="1200" dirty="0" smtClean="0"/>
                        <a:t>RIP,OSFP,BGP</a:t>
                      </a:r>
                      <a:endParaRPr lang="en-US" sz="1200" dirty="0">
                        <a:solidFill>
                          <a:schemeClr val="tx1"/>
                        </a:solidFill>
                      </a:endParaRPr>
                    </a:p>
                  </a:txBody>
                  <a:tcPr anchor="ctr">
                    <a:lnL w="38100" cap="flat" cmpd="sng" algn="ctr">
                      <a:solidFill>
                        <a:schemeClr val="tx2"/>
                      </a:solidFill>
                      <a:prstDash val="solid"/>
                      <a:round/>
                      <a:headEnd type="none" w="med" len="med"/>
                      <a:tailEnd type="none" w="med" len="med"/>
                    </a:lnL>
                    <a:lnR w="12700" cmpd="sng">
                      <a:noFill/>
                    </a:lnR>
                    <a:lnT w="38100" cap="flat" cmpd="sng" algn="ctr">
                      <a:solidFill>
                        <a:schemeClr val="tx2"/>
                      </a:solidFill>
                      <a:prstDash val="solid"/>
                      <a:round/>
                      <a:headEnd type="none" w="med" len="med"/>
                      <a:tailEnd type="none" w="med" len="med"/>
                    </a:lnT>
                    <a:lnB w="381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tcPr>
                </a:tc>
              </a:tr>
              <a:tr h="182880">
                <a:tc>
                  <a:txBody>
                    <a:bodyPr/>
                    <a:lstStyle/>
                    <a:p>
                      <a:pPr algn="l"/>
                      <a:r>
                        <a:rPr lang="en-US" sz="1200" dirty="0" smtClean="0"/>
                        <a:t>IPv6 Routing</a:t>
                      </a:r>
                      <a:endParaRPr lang="en-US" sz="1200" b="1" dirty="0">
                        <a:solidFill>
                          <a:schemeClr val="tx1"/>
                        </a:solidFill>
                      </a:endParaRPr>
                    </a:p>
                  </a:txBody>
                  <a:tcPr anchor="ctr">
                    <a:lnL w="12700" cmpd="sng">
                      <a:noFill/>
                    </a:lnL>
                    <a:lnR w="38100" cap="flat" cmpd="sng" algn="ctr">
                      <a:solidFill>
                        <a:schemeClr val="tx2"/>
                      </a:solidFill>
                      <a:prstDash val="solid"/>
                      <a:round/>
                      <a:headEnd type="none" w="med" len="med"/>
                      <a:tailEnd type="none" w="med" len="med"/>
                    </a:lnR>
                    <a:lnT w="38100" cap="flat" cmpd="sng" algn="ctr">
                      <a:solidFill>
                        <a:schemeClr val="tx2"/>
                      </a:solidFill>
                      <a:prstDash val="solid"/>
                      <a:round/>
                      <a:headEnd type="none" w="med" len="med"/>
                      <a:tailEnd type="none" w="med" len="med"/>
                    </a:lnT>
                    <a:lnB w="381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sz="1200" dirty="0" smtClean="0"/>
                        <a:t>OSPF,</a:t>
                      </a:r>
                      <a:r>
                        <a:rPr lang="en-US" sz="1200" baseline="0" dirty="0" smtClean="0"/>
                        <a:t>BGP</a:t>
                      </a:r>
                      <a:endParaRPr lang="en-US" sz="1200" dirty="0">
                        <a:solidFill>
                          <a:schemeClr val="tx1"/>
                        </a:solidFill>
                      </a:endParaRPr>
                    </a:p>
                  </a:txBody>
                  <a:tcPr anchor="ctr">
                    <a:lnL w="38100" cap="flat" cmpd="sng" algn="ctr">
                      <a:solidFill>
                        <a:schemeClr val="tx2"/>
                      </a:solidFill>
                      <a:prstDash val="solid"/>
                      <a:round/>
                      <a:headEnd type="none" w="med" len="med"/>
                      <a:tailEnd type="none" w="med" len="med"/>
                    </a:lnL>
                    <a:lnR w="38100" cap="flat" cmpd="sng" algn="ctr">
                      <a:solidFill>
                        <a:schemeClr val="tx2"/>
                      </a:solidFill>
                      <a:prstDash val="solid"/>
                      <a:round/>
                      <a:headEnd type="none" w="med" len="med"/>
                      <a:tailEnd type="none" w="med" len="med"/>
                    </a:lnR>
                    <a:lnT w="38100" cap="flat" cmpd="sng" algn="ctr">
                      <a:solidFill>
                        <a:schemeClr val="tx2"/>
                      </a:solidFill>
                      <a:prstDash val="solid"/>
                      <a:round/>
                      <a:headEnd type="none" w="med" len="med"/>
                      <a:tailEnd type="none" w="med" len="med"/>
                    </a:lnT>
                    <a:lnB w="381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sz="1200" dirty="0" smtClean="0"/>
                        <a:t>OSPF,</a:t>
                      </a:r>
                      <a:r>
                        <a:rPr lang="en-US" sz="1200" baseline="0" dirty="0" smtClean="0"/>
                        <a:t>BGP</a:t>
                      </a:r>
                      <a:endParaRPr lang="en-US" sz="1200" dirty="0">
                        <a:solidFill>
                          <a:schemeClr val="tx1"/>
                        </a:solidFill>
                      </a:endParaRPr>
                    </a:p>
                  </a:txBody>
                  <a:tcPr anchor="ctr">
                    <a:lnL w="38100" cap="flat" cmpd="sng" algn="ctr">
                      <a:solidFill>
                        <a:schemeClr val="tx2"/>
                      </a:solidFill>
                      <a:prstDash val="solid"/>
                      <a:round/>
                      <a:headEnd type="none" w="med" len="med"/>
                      <a:tailEnd type="none" w="med" len="med"/>
                    </a:lnL>
                    <a:lnR w="12700" cmpd="sng">
                      <a:noFill/>
                    </a:lnR>
                    <a:lnT w="38100" cap="flat" cmpd="sng" algn="ctr">
                      <a:solidFill>
                        <a:schemeClr val="tx2"/>
                      </a:solidFill>
                      <a:prstDash val="solid"/>
                      <a:round/>
                      <a:headEnd type="none" w="med" len="med"/>
                      <a:tailEnd type="none" w="med" len="med"/>
                    </a:lnT>
                    <a:lnB w="381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tcPr>
                </a:tc>
              </a:tr>
              <a:tr h="182880">
                <a:tc>
                  <a:txBody>
                    <a:bodyPr/>
                    <a:lstStyle/>
                    <a:p>
                      <a:pPr algn="l"/>
                      <a:r>
                        <a:rPr lang="en-US" sz="1200" dirty="0" smtClean="0"/>
                        <a:t>Multicast Routing</a:t>
                      </a:r>
                      <a:endParaRPr lang="en-US" sz="1200" b="1" dirty="0">
                        <a:solidFill>
                          <a:schemeClr val="tx1"/>
                        </a:solidFill>
                      </a:endParaRPr>
                    </a:p>
                  </a:txBody>
                  <a:tcPr anchor="ctr">
                    <a:lnL w="12700" cmpd="sng">
                      <a:noFill/>
                    </a:lnL>
                    <a:lnR w="38100" cap="flat" cmpd="sng" algn="ctr">
                      <a:solidFill>
                        <a:schemeClr val="tx2"/>
                      </a:solidFill>
                      <a:prstDash val="solid"/>
                      <a:round/>
                      <a:headEnd type="none" w="med" len="med"/>
                      <a:tailEnd type="none" w="med" len="med"/>
                    </a:lnR>
                    <a:lnT w="38100" cap="flat" cmpd="sng" algn="ctr">
                      <a:solidFill>
                        <a:schemeClr val="tx2"/>
                      </a:solidFill>
                      <a:prstDash val="solid"/>
                      <a:round/>
                      <a:headEnd type="none" w="med" len="med"/>
                      <a:tailEnd type="none" w="med" len="med"/>
                    </a:lnT>
                    <a:lnB w="381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tcPr>
                </a:tc>
                <a:tc>
                  <a:txBody>
                    <a:bodyPr/>
                    <a:lstStyle/>
                    <a:p>
                      <a:pPr algn="l"/>
                      <a:r>
                        <a:rPr lang="en-US" sz="1200" dirty="0" smtClean="0"/>
                        <a:t>IGMP,PIM</a:t>
                      </a:r>
                      <a:endParaRPr lang="en-US" sz="1200" dirty="0">
                        <a:solidFill>
                          <a:schemeClr val="tx1"/>
                        </a:solidFill>
                      </a:endParaRPr>
                    </a:p>
                  </a:txBody>
                  <a:tcPr anchor="ctr">
                    <a:lnL w="38100" cap="flat" cmpd="sng" algn="ctr">
                      <a:solidFill>
                        <a:schemeClr val="tx2"/>
                      </a:solidFill>
                      <a:prstDash val="solid"/>
                      <a:round/>
                      <a:headEnd type="none" w="med" len="med"/>
                      <a:tailEnd type="none" w="med" len="med"/>
                    </a:lnL>
                    <a:lnR w="38100" cap="flat" cmpd="sng" algn="ctr">
                      <a:solidFill>
                        <a:schemeClr val="tx2"/>
                      </a:solidFill>
                      <a:prstDash val="solid"/>
                      <a:round/>
                      <a:headEnd type="none" w="med" len="med"/>
                      <a:tailEnd type="none" w="med" len="med"/>
                    </a:lnR>
                    <a:lnT w="38100" cap="flat" cmpd="sng" algn="ctr">
                      <a:solidFill>
                        <a:schemeClr val="tx2"/>
                      </a:solidFill>
                      <a:prstDash val="solid"/>
                      <a:round/>
                      <a:headEnd type="none" w="med" len="med"/>
                      <a:tailEnd type="none" w="med" len="med"/>
                    </a:lnT>
                    <a:lnB w="381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1200" dirty="0" smtClean="0"/>
                        <a:t>IGMP,PIM</a:t>
                      </a:r>
                      <a:endParaRPr lang="en-US" sz="1200" dirty="0" smtClean="0">
                        <a:solidFill>
                          <a:schemeClr val="tx1"/>
                        </a:solidFill>
                      </a:endParaRPr>
                    </a:p>
                  </a:txBody>
                  <a:tcPr anchor="ctr">
                    <a:lnL w="38100" cap="flat" cmpd="sng" algn="ctr">
                      <a:solidFill>
                        <a:schemeClr val="tx2"/>
                      </a:solidFill>
                      <a:prstDash val="solid"/>
                      <a:round/>
                      <a:headEnd type="none" w="med" len="med"/>
                      <a:tailEnd type="none" w="med" len="med"/>
                    </a:lnL>
                    <a:lnR w="12700" cmpd="sng">
                      <a:noFill/>
                    </a:lnR>
                    <a:lnT w="38100" cap="flat" cmpd="sng" algn="ctr">
                      <a:solidFill>
                        <a:schemeClr val="tx2"/>
                      </a:solidFill>
                      <a:prstDash val="solid"/>
                      <a:round/>
                      <a:headEnd type="none" w="med" len="med"/>
                      <a:tailEnd type="none" w="med" len="med"/>
                    </a:lnT>
                    <a:lnB w="38100" cap="flat" cmpd="sng" algn="ctr">
                      <a:solidFill>
                        <a:schemeClr val="tx2"/>
                      </a:solidFill>
                      <a:prstDash val="solid"/>
                      <a:round/>
                      <a:headEnd type="none" w="med" len="med"/>
                      <a:tailEnd type="none" w="med" len="med"/>
                    </a:lnB>
                    <a:lnTlToBr w="12700" cmpd="sng">
                      <a:noFill/>
                      <a:prstDash val="solid"/>
                    </a:lnTlToBr>
                    <a:lnBlToTr w="12700" cmpd="sng">
                      <a:noFill/>
                      <a:prstDash val="solid"/>
                    </a:lnBlToTr>
                  </a:tcPr>
                </a:tc>
              </a:tr>
              <a:tr h="182880">
                <a:tc>
                  <a:txBody>
                    <a:bodyPr/>
                    <a:lstStyle/>
                    <a:p>
                      <a:pPr algn="l"/>
                      <a:r>
                        <a:rPr lang="en-US" sz="1200" dirty="0" smtClean="0"/>
                        <a:t>Use Case</a:t>
                      </a:r>
                      <a:endParaRPr lang="en-US" sz="1200" b="1" dirty="0">
                        <a:solidFill>
                          <a:schemeClr val="tx1"/>
                        </a:solidFill>
                      </a:endParaRPr>
                    </a:p>
                  </a:txBody>
                  <a:tcPr anchor="ctr">
                    <a:lnL w="12700" cmpd="sng">
                      <a:noFill/>
                    </a:lnL>
                    <a:lnR w="38100" cap="flat" cmpd="sng" algn="ctr">
                      <a:solidFill>
                        <a:schemeClr val="tx2"/>
                      </a:solidFill>
                      <a:prstDash val="solid"/>
                      <a:round/>
                      <a:headEnd type="none" w="med" len="med"/>
                      <a:tailEnd type="none" w="med" len="med"/>
                    </a:lnR>
                    <a:lnT w="38100" cap="flat" cmpd="sng" algn="ctr">
                      <a:solidFill>
                        <a:schemeClr val="tx2"/>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l"/>
                      <a:r>
                        <a:rPr lang="en-US" sz="1200" dirty="0" smtClean="0"/>
                        <a:t>Aggregation</a:t>
                      </a:r>
                      <a:r>
                        <a:rPr lang="en-US" sz="1200" baseline="0" dirty="0" smtClean="0"/>
                        <a:t> / EoR / </a:t>
                      </a:r>
                      <a:r>
                        <a:rPr lang="en-US" sz="1200" dirty="0" smtClean="0"/>
                        <a:t>Core</a:t>
                      </a:r>
                      <a:endParaRPr lang="en-US" sz="1200" dirty="0">
                        <a:solidFill>
                          <a:schemeClr val="tx1"/>
                        </a:solidFill>
                      </a:endParaRPr>
                    </a:p>
                  </a:txBody>
                  <a:tcPr anchor="ctr">
                    <a:lnL w="38100" cap="flat" cmpd="sng" algn="ctr">
                      <a:solidFill>
                        <a:schemeClr val="tx2"/>
                      </a:solidFill>
                      <a:prstDash val="solid"/>
                      <a:round/>
                      <a:headEnd type="none" w="med" len="med"/>
                      <a:tailEnd type="none" w="med" len="med"/>
                    </a:lnL>
                    <a:lnR w="38100" cap="flat" cmpd="sng" algn="ctr">
                      <a:solidFill>
                        <a:schemeClr val="tx2"/>
                      </a:solidFill>
                      <a:prstDash val="solid"/>
                      <a:round/>
                      <a:headEnd type="none" w="med" len="med"/>
                      <a:tailEnd type="none" w="med" len="med"/>
                    </a:lnR>
                    <a:lnT w="38100" cap="flat" cmpd="sng" algn="ctr">
                      <a:solidFill>
                        <a:schemeClr val="tx2"/>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l"/>
                      <a:r>
                        <a:rPr lang="en-US" sz="1200" dirty="0" smtClean="0"/>
                        <a:t>Aggregation</a:t>
                      </a:r>
                      <a:r>
                        <a:rPr lang="en-US" sz="1200" baseline="0" dirty="0" smtClean="0"/>
                        <a:t> / EoR / </a:t>
                      </a:r>
                      <a:r>
                        <a:rPr lang="en-US" sz="1200" dirty="0" smtClean="0"/>
                        <a:t>Core</a:t>
                      </a:r>
                      <a:endParaRPr lang="en-US" sz="1200" dirty="0">
                        <a:solidFill>
                          <a:schemeClr val="tx1"/>
                        </a:solidFill>
                      </a:endParaRPr>
                    </a:p>
                  </a:txBody>
                  <a:tcPr anchor="ctr">
                    <a:lnL w="38100" cap="flat" cmpd="sng" algn="ctr">
                      <a:solidFill>
                        <a:schemeClr val="tx2"/>
                      </a:solidFill>
                      <a:prstDash val="solid"/>
                      <a:round/>
                      <a:headEnd type="none" w="med" len="med"/>
                      <a:tailEnd type="none" w="med" len="med"/>
                    </a:lnL>
                    <a:lnR w="12700" cmpd="sng">
                      <a:noFill/>
                    </a:lnR>
                    <a:lnT w="38100" cap="flat" cmpd="sng" algn="ctr">
                      <a:solidFill>
                        <a:schemeClr val="tx2"/>
                      </a:solidFill>
                      <a:prstDash val="solid"/>
                      <a:round/>
                      <a:headEnd type="none" w="med" len="med"/>
                      <a:tailEnd type="none" w="med" len="med"/>
                    </a:lnT>
                    <a:lnB w="12700" cmpd="sng">
                      <a:noFill/>
                    </a:lnB>
                    <a:lnTlToBr w="12700" cmpd="sng">
                      <a:noFill/>
                      <a:prstDash val="solid"/>
                    </a:lnTlToBr>
                    <a:lnBlToTr w="12700" cmpd="sng">
                      <a:noFill/>
                      <a:prstDash val="solid"/>
                    </a:lnBlToTr>
                  </a:tcPr>
                </a:tc>
              </a:tr>
            </a:tbl>
          </a:graphicData>
        </a:graphic>
      </p:graphicFrame>
      <p:pic>
        <p:nvPicPr>
          <p:cNvPr id="13" name="Picture 40" descr="Cseries8"/>
          <p:cNvPicPr>
            <a:picLocks noChangeAspect="1" noChangeArrowheads="1"/>
          </p:cNvPicPr>
          <p:nvPr/>
        </p:nvPicPr>
        <p:blipFill>
          <a:blip r:embed="rId3" cstate="print"/>
          <a:srcRect/>
          <a:stretch>
            <a:fillRect/>
          </a:stretch>
        </p:blipFill>
        <p:spPr bwMode="auto">
          <a:xfrm>
            <a:off x="4675726" y="2093472"/>
            <a:ext cx="4119476" cy="2998352"/>
          </a:xfrm>
          <a:prstGeom prst="rect">
            <a:avLst/>
          </a:prstGeom>
          <a:noFill/>
          <a:ln w="9525">
            <a:noFill/>
            <a:miter lim="800000"/>
            <a:headEnd/>
            <a:tailEnd/>
          </a:ln>
        </p:spPr>
      </p:pic>
      <p:sp>
        <p:nvSpPr>
          <p:cNvPr id="14" name="TextBox 13"/>
          <p:cNvSpPr txBox="1"/>
          <p:nvPr/>
        </p:nvSpPr>
        <p:spPr>
          <a:xfrm>
            <a:off x="5962565" y="4811218"/>
            <a:ext cx="1818757" cy="424732"/>
          </a:xfrm>
          <a:prstGeom prst="rect">
            <a:avLst/>
          </a:prstGeom>
          <a:noFill/>
        </p:spPr>
        <p:txBody>
          <a:bodyPr wrap="square" rtlCol="0">
            <a:spAutoFit/>
          </a:bodyPr>
          <a:lstStyle/>
          <a:p>
            <a:pPr algn="ctr">
              <a:lnSpc>
                <a:spcPct val="90000"/>
              </a:lnSpc>
              <a:spcBef>
                <a:spcPts val="100"/>
              </a:spcBef>
              <a:spcAft>
                <a:spcPts val="100"/>
              </a:spcAft>
              <a:buClr>
                <a:srgbClr val="0085C3"/>
              </a:buClr>
            </a:pPr>
            <a:r>
              <a:rPr lang="en-US" b="1" dirty="0">
                <a:solidFill>
                  <a:srgbClr val="0085C3"/>
                </a:solidFill>
                <a:latin typeface="Museo Sans For Dell"/>
                <a:ea typeface="ＭＳ Ｐゴシック" pitchFamily="34" charset="-128"/>
              </a:rPr>
              <a:t>C</a:t>
            </a:r>
            <a:r>
              <a:rPr lang="en-US" b="1" dirty="0" smtClean="0">
                <a:solidFill>
                  <a:srgbClr val="0085C3"/>
                </a:solidFill>
                <a:latin typeface="Museo Sans For Dell"/>
                <a:ea typeface="ＭＳ Ｐゴシック" pitchFamily="34" charset="-128"/>
              </a:rPr>
              <a:t>-Series</a:t>
            </a:r>
          </a:p>
        </p:txBody>
      </p:sp>
      <p:sp>
        <p:nvSpPr>
          <p:cNvPr id="15" name="TextBox 14"/>
          <p:cNvSpPr txBox="1"/>
          <p:nvPr/>
        </p:nvSpPr>
        <p:spPr>
          <a:xfrm>
            <a:off x="4916707" y="2885815"/>
            <a:ext cx="1818757" cy="424732"/>
          </a:xfrm>
          <a:prstGeom prst="rect">
            <a:avLst/>
          </a:prstGeom>
          <a:noFill/>
        </p:spPr>
        <p:txBody>
          <a:bodyPr wrap="square" rtlCol="0">
            <a:spAutoFit/>
          </a:bodyPr>
          <a:lstStyle/>
          <a:p>
            <a:pPr algn="ctr">
              <a:lnSpc>
                <a:spcPct val="90000"/>
              </a:lnSpc>
              <a:spcBef>
                <a:spcPts val="100"/>
              </a:spcBef>
              <a:spcAft>
                <a:spcPts val="100"/>
              </a:spcAft>
              <a:buClr>
                <a:srgbClr val="0085C3"/>
              </a:buClr>
            </a:pPr>
            <a:r>
              <a:rPr lang="en-US" b="1" dirty="0" smtClean="0">
                <a:solidFill>
                  <a:srgbClr val="0085C3"/>
                </a:solidFill>
                <a:latin typeface="Museo Sans For Dell"/>
                <a:ea typeface="ＭＳ Ｐゴシック" pitchFamily="34" charset="-128"/>
              </a:rPr>
              <a:t>C150</a:t>
            </a:r>
          </a:p>
        </p:txBody>
      </p:sp>
      <p:sp>
        <p:nvSpPr>
          <p:cNvPr id="16" name="TextBox 15"/>
          <p:cNvSpPr txBox="1"/>
          <p:nvPr/>
        </p:nvSpPr>
        <p:spPr>
          <a:xfrm>
            <a:off x="6680872" y="1812866"/>
            <a:ext cx="1818757" cy="424732"/>
          </a:xfrm>
          <a:prstGeom prst="rect">
            <a:avLst/>
          </a:prstGeom>
          <a:noFill/>
        </p:spPr>
        <p:txBody>
          <a:bodyPr wrap="square" rtlCol="0">
            <a:spAutoFit/>
          </a:bodyPr>
          <a:lstStyle/>
          <a:p>
            <a:pPr algn="ctr">
              <a:lnSpc>
                <a:spcPct val="90000"/>
              </a:lnSpc>
              <a:spcBef>
                <a:spcPts val="100"/>
              </a:spcBef>
              <a:spcAft>
                <a:spcPts val="100"/>
              </a:spcAft>
              <a:buClr>
                <a:srgbClr val="0085C3"/>
              </a:buClr>
            </a:pPr>
            <a:r>
              <a:rPr lang="en-US" b="1" dirty="0" smtClean="0">
                <a:solidFill>
                  <a:srgbClr val="0085C3"/>
                </a:solidFill>
                <a:latin typeface="Museo Sans For Dell"/>
                <a:ea typeface="ＭＳ Ｐゴシック" pitchFamily="34" charset="-128"/>
              </a:rPr>
              <a:t>C300</a:t>
            </a:r>
          </a:p>
        </p:txBody>
      </p:sp>
    </p:spTree>
    <p:extLst>
      <p:ext uri="{BB962C8B-B14F-4D97-AF65-F5344CB8AC3E}">
        <p14:creationId xmlns:p14="http://schemas.microsoft.com/office/powerpoint/2010/main" val="5484702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68" descr="shutterstock_55815856_small.png"/>
          <p:cNvPicPr>
            <a:picLocks noChangeAspect="1"/>
          </p:cNvPicPr>
          <p:nvPr/>
        </p:nvPicPr>
        <p:blipFill>
          <a:blip r:embed="rId4" cstate="print"/>
          <a:srcRect t="507"/>
          <a:stretch>
            <a:fillRect/>
          </a:stretch>
        </p:blipFill>
        <p:spPr bwMode="auto">
          <a:xfrm>
            <a:off x="0" y="0"/>
            <a:ext cx="9144000" cy="3579935"/>
          </a:xfrm>
          <a:prstGeom prst="rect">
            <a:avLst/>
          </a:prstGeom>
          <a:noFill/>
          <a:ln w="9525">
            <a:noFill/>
            <a:miter lim="800000"/>
            <a:headEnd/>
            <a:tailEnd/>
          </a:ln>
        </p:spPr>
      </p:pic>
      <p:sp>
        <p:nvSpPr>
          <p:cNvPr id="16" name="Rectangle 15"/>
          <p:cNvSpPr/>
          <p:nvPr/>
        </p:nvSpPr>
        <p:spPr>
          <a:xfrm>
            <a:off x="0" y="0"/>
            <a:ext cx="9144000" cy="953589"/>
          </a:xfrm>
          <a:prstGeom prst="rect">
            <a:avLst/>
          </a:prstGeom>
          <a:solidFill>
            <a:schemeClr val="bg2">
              <a:alpha val="60000"/>
            </a:schemeClr>
          </a:solidFill>
          <a:effectLst/>
        </p:spPr>
        <p:txBody>
          <a:bodyPr wrap="square" lIns="45720" tIns="365760" rIns="45720" rtlCol="0" anchor="t">
            <a:noAutofit/>
          </a:bodyPr>
          <a:lstStyle/>
          <a:p>
            <a:pPr algn="ctr" defTabSz="913492">
              <a:lnSpc>
                <a:spcPct val="90000"/>
              </a:lnSpc>
              <a:spcBef>
                <a:spcPts val="0"/>
              </a:spcBef>
              <a:spcAft>
                <a:spcPts val="600"/>
              </a:spcAft>
              <a:buClr>
                <a:schemeClr val="bg1"/>
              </a:buClr>
              <a:buSzPct val="75000"/>
            </a:pPr>
            <a:endParaRPr lang="en-US" sz="1800" dirty="0" smtClean="0">
              <a:solidFill>
                <a:schemeClr val="bg2">
                  <a:lumMod val="75000"/>
                  <a:lumOff val="25000"/>
                </a:schemeClr>
              </a:solidFill>
              <a:latin typeface="+mn-lt"/>
            </a:endParaRPr>
          </a:p>
        </p:txBody>
      </p:sp>
      <p:pic>
        <p:nvPicPr>
          <p:cNvPr id="13" name="Picture 61" descr="73104248.png"/>
          <p:cNvPicPr>
            <a:picLocks noChangeAspect="1"/>
          </p:cNvPicPr>
          <p:nvPr/>
        </p:nvPicPr>
        <p:blipFill>
          <a:blip r:embed="rId5" cstate="print"/>
          <a:srcRect/>
          <a:stretch>
            <a:fillRect/>
          </a:stretch>
        </p:blipFill>
        <p:spPr bwMode="auto">
          <a:xfrm>
            <a:off x="3882887" y="3531836"/>
            <a:ext cx="5261113" cy="3504389"/>
          </a:xfrm>
          <a:prstGeom prst="rect">
            <a:avLst/>
          </a:prstGeom>
          <a:noFill/>
          <a:ln w="9525">
            <a:noFill/>
            <a:miter lim="800000"/>
            <a:headEnd/>
            <a:tailEnd/>
          </a:ln>
        </p:spPr>
      </p:pic>
      <p:pic>
        <p:nvPicPr>
          <p:cNvPr id="21" name="Picture 4" descr="C:\Users\tonya_gray\Pictures\Brand Imagery\GroupMeeting.jpg"/>
          <p:cNvPicPr>
            <a:picLocks noChangeAspect="1" noChangeArrowheads="1"/>
          </p:cNvPicPr>
          <p:nvPr>
            <p:custDataLst>
              <p:tags r:id="rId1"/>
            </p:custDataLst>
          </p:nvPr>
        </p:nvPicPr>
        <p:blipFill>
          <a:blip r:embed="rId6" cstate="print"/>
          <a:srcRect/>
          <a:stretch>
            <a:fillRect/>
          </a:stretch>
        </p:blipFill>
        <p:spPr bwMode="auto">
          <a:xfrm>
            <a:off x="0" y="3531836"/>
            <a:ext cx="3891646" cy="3326164"/>
          </a:xfrm>
          <a:prstGeom prst="roundRect">
            <a:avLst>
              <a:gd name="adj" fmla="val 0"/>
            </a:avLst>
          </a:prstGeom>
          <a:noFill/>
        </p:spPr>
      </p:pic>
      <p:sp>
        <p:nvSpPr>
          <p:cNvPr id="19" name="Title 18"/>
          <p:cNvSpPr>
            <a:spLocks noGrp="1"/>
          </p:cNvSpPr>
          <p:nvPr>
            <p:ph type="title"/>
          </p:nvPr>
        </p:nvSpPr>
        <p:spPr/>
        <p:txBody>
          <a:bodyPr/>
          <a:lstStyle/>
          <a:p>
            <a:pPr algn="l"/>
            <a:r>
              <a:rPr lang="en-US" dirty="0" smtClean="0">
                <a:solidFill>
                  <a:schemeClr val="tx2"/>
                </a:solidFill>
                <a:latin typeface="+mj-lt"/>
              </a:rPr>
              <a:t>The Network has taken the center stage</a:t>
            </a:r>
            <a:endParaRPr lang="en-US" dirty="0">
              <a:solidFill>
                <a:schemeClr val="tx2"/>
              </a:solidFill>
              <a:latin typeface="+mj-lt"/>
            </a:endParaRPr>
          </a:p>
        </p:txBody>
      </p:sp>
      <p:sp>
        <p:nvSpPr>
          <p:cNvPr id="18" name="Footer Placeholder 4"/>
          <p:cNvSpPr>
            <a:spLocks noGrp="1"/>
          </p:cNvSpPr>
          <p:nvPr>
            <p:ph type="ftr" sz="quarter" idx="4294967295"/>
          </p:nvPr>
        </p:nvSpPr>
        <p:spPr>
          <a:xfrm>
            <a:off x="742949" y="6434933"/>
            <a:ext cx="2459557" cy="152400"/>
          </a:xfrm>
          <a:prstGeom prst="rect">
            <a:avLst/>
          </a:prstGeom>
        </p:spPr>
        <p:txBody>
          <a:bodyPr vert="horz" lIns="0" tIns="0" rIns="91440" bIns="0" rtlCol="0" anchor="ctr"/>
          <a:lstStyle>
            <a:lvl1pPr algn="l">
              <a:defRPr sz="1000">
                <a:solidFill>
                  <a:schemeClr val="tx1">
                    <a:lumMod val="60000"/>
                    <a:lumOff val="40000"/>
                  </a:schemeClr>
                </a:solidFill>
                <a:latin typeface="Museo Sans For Dell" pitchFamily="2" charset="0"/>
              </a:defRPr>
            </a:lvl1pPr>
          </a:lstStyle>
          <a:p>
            <a:r>
              <a:rPr lang="en-US" smtClean="0"/>
              <a:t>Confidential</a:t>
            </a:r>
            <a:endParaRPr lang="en-US" dirty="0"/>
          </a:p>
        </p:txBody>
      </p:sp>
      <p:sp>
        <p:nvSpPr>
          <p:cNvPr id="4" name="Slide Number Placeholder 3"/>
          <p:cNvSpPr>
            <a:spLocks noGrp="1"/>
          </p:cNvSpPr>
          <p:nvPr>
            <p:ph type="sldNum" sz="quarter" idx="4294967295"/>
          </p:nvPr>
        </p:nvSpPr>
        <p:spPr>
          <a:xfrm>
            <a:off x="444501" y="6434934"/>
            <a:ext cx="260349" cy="152399"/>
          </a:xfrm>
          <a:prstGeom prst="rect">
            <a:avLst/>
          </a:prstGeom>
        </p:spPr>
        <p:txBody>
          <a:bodyPr/>
          <a:lstStyle/>
          <a:p>
            <a:fld id="{DBD5246C-868F-410A-AE52-FE248EDADC46}" type="slidenum">
              <a:rPr lang="en-US" smtClean="0"/>
              <a:pPr/>
              <a:t>2</a:t>
            </a:fld>
            <a:endParaRPr lang="en-US" dirty="0"/>
          </a:p>
        </p:txBody>
      </p:sp>
      <p:sp>
        <p:nvSpPr>
          <p:cNvPr id="8" name="Rectangle 7"/>
          <p:cNvSpPr/>
          <p:nvPr/>
        </p:nvSpPr>
        <p:spPr>
          <a:xfrm>
            <a:off x="0" y="1445761"/>
            <a:ext cx="6202017" cy="1033272"/>
          </a:xfrm>
          <a:prstGeom prst="rect">
            <a:avLst/>
          </a:prstGeom>
          <a:solidFill>
            <a:schemeClr val="bg1">
              <a:alpha val="85000"/>
            </a:schemeClr>
          </a:solidFill>
          <a:ln>
            <a:noFill/>
          </a:ln>
          <a:effectLst/>
        </p:spPr>
        <p:txBody>
          <a:bodyPr anchor="ctr">
            <a:noAutofit/>
          </a:bodyPr>
          <a:lstStyle/>
          <a:p>
            <a:pPr algn="ctr">
              <a:lnSpc>
                <a:spcPct val="90000"/>
              </a:lnSpc>
              <a:spcBef>
                <a:spcPts val="100"/>
              </a:spcBef>
              <a:spcAft>
                <a:spcPts val="100"/>
              </a:spcAft>
              <a:defRPr/>
            </a:pPr>
            <a:endParaRPr lang="en-US" sz="2000" dirty="0">
              <a:solidFill>
                <a:srgbClr val="000000"/>
              </a:solidFill>
              <a:latin typeface="+mn-lt"/>
            </a:endParaRPr>
          </a:p>
        </p:txBody>
      </p:sp>
      <p:sp>
        <p:nvSpPr>
          <p:cNvPr id="11" name="Title 2"/>
          <p:cNvSpPr txBox="1">
            <a:spLocks/>
          </p:cNvSpPr>
          <p:nvPr/>
        </p:nvSpPr>
        <p:spPr bwMode="auto">
          <a:xfrm>
            <a:off x="212847" y="1659954"/>
            <a:ext cx="5974196" cy="664797"/>
          </a:xfrm>
          <a:prstGeom prst="rect">
            <a:avLst/>
          </a:prstGeom>
          <a:noFill/>
          <a:ln w="9525">
            <a:noFill/>
            <a:miter lim="800000"/>
            <a:headEnd/>
            <a:tailEnd/>
          </a:ln>
        </p:spPr>
        <p:txBody>
          <a:bodyPr lIns="0" tIns="0" rIns="0" bIns="0">
            <a:spAutoFit/>
          </a:bodyPr>
          <a:lstStyle/>
          <a:p>
            <a:pPr>
              <a:lnSpc>
                <a:spcPct val="90000"/>
              </a:lnSpc>
            </a:pPr>
            <a:r>
              <a:rPr lang="en-US" dirty="0" smtClean="0">
                <a:solidFill>
                  <a:srgbClr val="FFFFFF"/>
                </a:solidFill>
                <a:latin typeface="+mn-lt"/>
                <a:cs typeface="Arial" charset="0"/>
              </a:rPr>
              <a:t>Business is placing more demands on the network than ever before</a:t>
            </a:r>
            <a:endParaRPr lang="en-US" dirty="0">
              <a:solidFill>
                <a:srgbClr val="FFFFFF"/>
              </a:solidFill>
              <a:latin typeface="+mn-lt"/>
            </a:endParaRPr>
          </a:p>
        </p:txBody>
      </p:sp>
      <p:sp>
        <p:nvSpPr>
          <p:cNvPr id="9" name="Rectangle 8"/>
          <p:cNvSpPr/>
          <p:nvPr/>
        </p:nvSpPr>
        <p:spPr>
          <a:xfrm>
            <a:off x="3883947" y="3505200"/>
            <a:ext cx="5260053" cy="1140031"/>
          </a:xfrm>
          <a:prstGeom prst="rect">
            <a:avLst/>
          </a:prstGeom>
          <a:solidFill>
            <a:srgbClr val="7AB800">
              <a:alpha val="85000"/>
            </a:srgbClr>
          </a:solidFill>
          <a:ln>
            <a:noFill/>
          </a:ln>
          <a:effectLst/>
        </p:spPr>
        <p:txBody>
          <a:bodyPr wrap="square" anchor="ctr">
            <a:noAutofit/>
          </a:bodyPr>
          <a:lstStyle/>
          <a:p>
            <a:pPr algn="ctr">
              <a:lnSpc>
                <a:spcPct val="90000"/>
              </a:lnSpc>
              <a:spcBef>
                <a:spcPts val="100"/>
              </a:spcBef>
              <a:spcAft>
                <a:spcPts val="100"/>
              </a:spcAft>
              <a:defRPr/>
            </a:pPr>
            <a:endParaRPr lang="en-US" sz="2000" dirty="0">
              <a:solidFill>
                <a:srgbClr val="000000"/>
              </a:solidFill>
              <a:latin typeface="+mn-lt"/>
            </a:endParaRPr>
          </a:p>
        </p:txBody>
      </p:sp>
      <p:sp>
        <p:nvSpPr>
          <p:cNvPr id="14" name="Title 2"/>
          <p:cNvSpPr txBox="1">
            <a:spLocks/>
          </p:cNvSpPr>
          <p:nvPr/>
        </p:nvSpPr>
        <p:spPr bwMode="auto">
          <a:xfrm>
            <a:off x="3989278" y="3637742"/>
            <a:ext cx="5023261" cy="498598"/>
          </a:xfrm>
          <a:prstGeom prst="rect">
            <a:avLst/>
          </a:prstGeom>
          <a:noFill/>
          <a:ln w="9525">
            <a:noFill/>
            <a:miter lim="800000"/>
            <a:headEnd/>
            <a:tailEnd/>
          </a:ln>
        </p:spPr>
        <p:txBody>
          <a:bodyPr lIns="0" tIns="0" rIns="0" bIns="0">
            <a:spAutoFit/>
          </a:bodyPr>
          <a:lstStyle/>
          <a:p>
            <a:pPr eaLnBrk="0" hangingPunct="0">
              <a:lnSpc>
                <a:spcPct val="90000"/>
              </a:lnSpc>
              <a:spcAft>
                <a:spcPts val="0"/>
              </a:spcAft>
            </a:pPr>
            <a:r>
              <a:rPr lang="en-US" dirty="0" smtClean="0">
                <a:solidFill>
                  <a:srgbClr val="FFFFFF"/>
                </a:solidFill>
                <a:latin typeface="+mn-lt"/>
                <a:cs typeface="Arial" charset="0"/>
              </a:rPr>
              <a:t>Too many layers, devices and operating systems make management needlessly complex.</a:t>
            </a:r>
            <a:endParaRPr lang="en-US" dirty="0">
              <a:solidFill>
                <a:srgbClr val="FFFFFF"/>
              </a:solidFill>
              <a:latin typeface="+mn-lt"/>
            </a:endParaRPr>
          </a:p>
        </p:txBody>
      </p:sp>
      <p:sp>
        <p:nvSpPr>
          <p:cNvPr id="10" name="Rectangle 9"/>
          <p:cNvSpPr/>
          <p:nvPr/>
        </p:nvSpPr>
        <p:spPr>
          <a:xfrm>
            <a:off x="0" y="5229151"/>
            <a:ext cx="3895344" cy="1143000"/>
          </a:xfrm>
          <a:prstGeom prst="rect">
            <a:avLst/>
          </a:prstGeom>
          <a:solidFill>
            <a:srgbClr val="DC5034">
              <a:alpha val="85000"/>
            </a:srgbClr>
          </a:solidFill>
          <a:ln>
            <a:noFill/>
          </a:ln>
          <a:effectLst/>
        </p:spPr>
        <p:txBody>
          <a:bodyPr wrap="square" anchor="ctr">
            <a:noAutofit/>
          </a:bodyPr>
          <a:lstStyle/>
          <a:p>
            <a:pPr algn="ctr">
              <a:lnSpc>
                <a:spcPct val="90000"/>
              </a:lnSpc>
              <a:spcBef>
                <a:spcPts val="100"/>
              </a:spcBef>
              <a:spcAft>
                <a:spcPts val="100"/>
              </a:spcAft>
              <a:defRPr/>
            </a:pPr>
            <a:endParaRPr lang="en-US" sz="2000" dirty="0">
              <a:solidFill>
                <a:srgbClr val="000000"/>
              </a:solidFill>
              <a:latin typeface="+mn-lt"/>
            </a:endParaRPr>
          </a:p>
        </p:txBody>
      </p:sp>
      <p:sp>
        <p:nvSpPr>
          <p:cNvPr id="15" name="Title 2"/>
          <p:cNvSpPr txBox="1">
            <a:spLocks/>
          </p:cNvSpPr>
          <p:nvPr/>
        </p:nvSpPr>
        <p:spPr bwMode="auto">
          <a:xfrm>
            <a:off x="100786" y="5340767"/>
            <a:ext cx="3748200" cy="997196"/>
          </a:xfrm>
          <a:prstGeom prst="rect">
            <a:avLst/>
          </a:prstGeom>
          <a:noFill/>
          <a:ln w="9525">
            <a:noFill/>
            <a:miter lim="800000"/>
            <a:headEnd/>
            <a:tailEnd/>
          </a:ln>
        </p:spPr>
        <p:txBody>
          <a:bodyPr wrap="square" lIns="0" tIns="0" rIns="0" bIns="0">
            <a:spAutoFit/>
          </a:bodyPr>
          <a:lstStyle/>
          <a:p>
            <a:pPr eaLnBrk="0" hangingPunct="0">
              <a:lnSpc>
                <a:spcPct val="90000"/>
              </a:lnSpc>
              <a:spcAft>
                <a:spcPts val="0"/>
              </a:spcAft>
            </a:pPr>
            <a:r>
              <a:rPr lang="en-US" dirty="0" smtClean="0">
                <a:solidFill>
                  <a:srgbClr val="FFFFFF"/>
                </a:solidFill>
                <a:latin typeface="+mn-lt"/>
                <a:cs typeface="Arial" charset="0"/>
              </a:rPr>
              <a:t>Mobility requires secure access to go where business is located</a:t>
            </a:r>
            <a:endParaRPr lang="en-US" dirty="0">
              <a:solidFill>
                <a:srgbClr val="FFFFFF"/>
              </a:solidFill>
              <a:latin typeface="+mn-lt"/>
            </a:endParaRPr>
          </a:p>
        </p:txBody>
      </p:sp>
    </p:spTree>
    <p:extLst>
      <p:ext uri="{BB962C8B-B14F-4D97-AF65-F5344CB8AC3E}">
        <p14:creationId xmlns:p14="http://schemas.microsoft.com/office/powerpoint/2010/main" val="3413432098"/>
      </p:ext>
    </p:extLst>
  </p:cSld>
  <p:clrMapOvr>
    <a:masterClrMapping/>
  </p:clrMapOvr>
  <p:transition spd="med"/>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solidFill>
                  <a:schemeClr val="bg1"/>
                </a:solidFill>
              </a:rPr>
              <a:t>E-Series </a:t>
            </a:r>
            <a:r>
              <a:rPr lang="en-US" dirty="0">
                <a:solidFill>
                  <a:schemeClr val="bg1"/>
                </a:solidFill>
              </a:rPr>
              <a:t>c</a:t>
            </a:r>
            <a:r>
              <a:rPr lang="en-US" dirty="0" smtClean="0">
                <a:solidFill>
                  <a:schemeClr val="bg1"/>
                </a:solidFill>
              </a:rPr>
              <a:t>hassis systems </a:t>
            </a:r>
            <a:endParaRPr lang="en-US" dirty="0">
              <a:solidFill>
                <a:schemeClr val="bg1"/>
              </a:solidFill>
            </a:endParaRPr>
          </a:p>
        </p:txBody>
      </p:sp>
      <p:sp>
        <p:nvSpPr>
          <p:cNvPr id="5" name="Content Placeholder 4"/>
          <p:cNvSpPr>
            <a:spLocks noGrp="1"/>
          </p:cNvSpPr>
          <p:nvPr>
            <p:ph sz="half" idx="1"/>
          </p:nvPr>
        </p:nvSpPr>
        <p:spPr>
          <a:xfrm>
            <a:off x="457200" y="1280160"/>
            <a:ext cx="4889273" cy="4754880"/>
          </a:xfrm>
        </p:spPr>
        <p:txBody>
          <a:bodyPr>
            <a:normAutofit/>
          </a:bodyPr>
          <a:lstStyle/>
          <a:p>
            <a:pPr>
              <a:spcBef>
                <a:spcPts val="600"/>
              </a:spcBef>
              <a:spcAft>
                <a:spcPts val="600"/>
              </a:spcAft>
            </a:pPr>
            <a:r>
              <a:rPr lang="en-US" sz="2400" dirty="0" smtClean="0">
                <a:solidFill>
                  <a:schemeClr val="tx1"/>
                </a:solidFill>
              </a:rPr>
              <a:t>Resilient chassis-based switches for Data Center Core, Campus Backbone &amp; Carrier Exchange Points</a:t>
            </a:r>
          </a:p>
          <a:p>
            <a:pPr>
              <a:spcBef>
                <a:spcPts val="600"/>
              </a:spcBef>
              <a:spcAft>
                <a:spcPts val="600"/>
              </a:spcAft>
            </a:pPr>
            <a:r>
              <a:rPr lang="en-US" sz="2400" dirty="0" smtClean="0">
                <a:solidFill>
                  <a:schemeClr val="tx1"/>
                </a:solidFill>
              </a:rPr>
              <a:t>Low TCO with non-blocking line-rate throughput</a:t>
            </a:r>
          </a:p>
          <a:p>
            <a:pPr>
              <a:spcBef>
                <a:spcPts val="600"/>
              </a:spcBef>
              <a:spcAft>
                <a:spcPts val="600"/>
              </a:spcAft>
            </a:pPr>
            <a:r>
              <a:rPr lang="en-US" sz="2400" dirty="0" smtClean="0">
                <a:solidFill>
                  <a:schemeClr val="tx1"/>
                </a:solidFill>
              </a:rPr>
              <a:t>Integrated automation &amp; virtualization support</a:t>
            </a:r>
          </a:p>
          <a:p>
            <a:pPr>
              <a:spcBef>
                <a:spcPts val="600"/>
              </a:spcBef>
              <a:spcAft>
                <a:spcPts val="600"/>
              </a:spcAft>
            </a:pPr>
            <a:r>
              <a:rPr lang="en-US" sz="2400" dirty="0" smtClean="0">
                <a:solidFill>
                  <a:schemeClr val="tx1"/>
                </a:solidFill>
              </a:rPr>
              <a:t>400Gbps-3.5Tbps switching fabric</a:t>
            </a:r>
          </a:p>
        </p:txBody>
      </p:sp>
      <p:sp>
        <p:nvSpPr>
          <p:cNvPr id="10" name="Footer Placeholder 3"/>
          <p:cNvSpPr>
            <a:spLocks noGrp="1"/>
          </p:cNvSpPr>
          <p:nvPr>
            <p:ph type="ftr" sz="quarter" idx="3"/>
          </p:nvPr>
        </p:nvSpPr>
        <p:spPr/>
        <p:txBody>
          <a:bodyPr/>
          <a:lstStyle/>
          <a:p>
            <a:r>
              <a:rPr lang="en-US" dirty="0" smtClean="0">
                <a:solidFill>
                  <a:srgbClr val="000000">
                    <a:lumMod val="60000"/>
                    <a:lumOff val="40000"/>
                  </a:srgbClr>
                </a:solidFill>
              </a:rPr>
              <a:t>Confidential</a:t>
            </a:r>
            <a:endParaRPr lang="en-US" dirty="0">
              <a:solidFill>
                <a:srgbClr val="000000">
                  <a:lumMod val="60000"/>
                  <a:lumOff val="40000"/>
                </a:srgbClr>
              </a:solidFill>
            </a:endParaRPr>
          </a:p>
        </p:txBody>
      </p:sp>
      <p:sp>
        <p:nvSpPr>
          <p:cNvPr id="17" name="Slide Number Placeholder 5"/>
          <p:cNvSpPr>
            <a:spLocks noGrp="1"/>
          </p:cNvSpPr>
          <p:nvPr>
            <p:ph type="sldNum" sz="quarter" idx="4"/>
          </p:nvPr>
        </p:nvSpPr>
        <p:spPr>
          <a:prstGeom prst="rect">
            <a:avLst/>
          </a:prstGeom>
        </p:spPr>
        <p:txBody>
          <a:bodyPr vert="horz" lIns="0" tIns="0" rIns="91440" bIns="0" rtlCol="0" anchor="ctr"/>
          <a:lstStyle>
            <a:lvl1pPr algn="l">
              <a:defRPr sz="900">
                <a:solidFill>
                  <a:schemeClr val="bg2">
                    <a:lumMod val="60000"/>
                    <a:lumOff val="40000"/>
                  </a:schemeClr>
                </a:solidFill>
                <a:latin typeface="Museo Sans For Dell" pitchFamily="2" charset="0"/>
              </a:defRPr>
            </a:lvl1pPr>
          </a:lstStyle>
          <a:p>
            <a:fld id="{DBD5246C-868F-410A-AE52-FE248EDADC46}" type="slidenum">
              <a:rPr lang="en-US" smtClean="0">
                <a:solidFill>
                  <a:srgbClr val="000000">
                    <a:lumMod val="60000"/>
                    <a:lumOff val="40000"/>
                  </a:srgbClr>
                </a:solidFill>
              </a:rPr>
              <a:pPr/>
              <a:t>20</a:t>
            </a:fld>
            <a:endParaRPr lang="en-US" dirty="0">
              <a:solidFill>
                <a:srgbClr val="000000">
                  <a:lumMod val="60000"/>
                  <a:lumOff val="40000"/>
                </a:srgbClr>
              </a:solidFill>
            </a:endParaRPr>
          </a:p>
        </p:txBody>
      </p:sp>
      <p:pic>
        <p:nvPicPr>
          <p:cNvPr id="6" name="Picture 8" descr="TESi_GbE-web"/>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4998463" y="1763156"/>
            <a:ext cx="4123679" cy="3711311"/>
          </a:xfrm>
          <a:prstGeom prst="rect">
            <a:avLst/>
          </a:prstGeom>
          <a:noFill/>
          <a:ln w="9525">
            <a:noFill/>
            <a:miter lim="800000"/>
            <a:headEnd/>
            <a:tailEnd/>
          </a:ln>
        </p:spPr>
      </p:pic>
      <p:sp>
        <p:nvSpPr>
          <p:cNvPr id="12" name="TextBox 11"/>
          <p:cNvSpPr txBox="1"/>
          <p:nvPr/>
        </p:nvSpPr>
        <p:spPr>
          <a:xfrm>
            <a:off x="6255852" y="4752645"/>
            <a:ext cx="1818757" cy="424732"/>
          </a:xfrm>
          <a:prstGeom prst="rect">
            <a:avLst/>
          </a:prstGeom>
          <a:noFill/>
        </p:spPr>
        <p:txBody>
          <a:bodyPr wrap="square" rtlCol="0">
            <a:spAutoFit/>
          </a:bodyPr>
          <a:lstStyle/>
          <a:p>
            <a:pPr algn="ctr">
              <a:lnSpc>
                <a:spcPct val="90000"/>
              </a:lnSpc>
              <a:spcBef>
                <a:spcPts val="100"/>
              </a:spcBef>
              <a:spcAft>
                <a:spcPts val="100"/>
              </a:spcAft>
              <a:buClr>
                <a:srgbClr val="0085C3"/>
              </a:buClr>
            </a:pPr>
            <a:r>
              <a:rPr lang="en-US" b="1" dirty="0" smtClean="0">
                <a:solidFill>
                  <a:srgbClr val="0070C0"/>
                </a:solidFill>
                <a:latin typeface="Museo Sans For Dell"/>
                <a:ea typeface="ＭＳ Ｐゴシック" pitchFamily="34" charset="-128"/>
              </a:rPr>
              <a:t>E-Series</a:t>
            </a:r>
          </a:p>
        </p:txBody>
      </p:sp>
      <p:sp>
        <p:nvSpPr>
          <p:cNvPr id="14" name="TextBox 13"/>
          <p:cNvSpPr txBox="1"/>
          <p:nvPr/>
        </p:nvSpPr>
        <p:spPr>
          <a:xfrm>
            <a:off x="5346473" y="3309327"/>
            <a:ext cx="1818757" cy="424732"/>
          </a:xfrm>
          <a:prstGeom prst="rect">
            <a:avLst/>
          </a:prstGeom>
          <a:noFill/>
        </p:spPr>
        <p:txBody>
          <a:bodyPr wrap="square" rtlCol="0">
            <a:spAutoFit/>
          </a:bodyPr>
          <a:lstStyle/>
          <a:p>
            <a:pPr>
              <a:lnSpc>
                <a:spcPct val="90000"/>
              </a:lnSpc>
              <a:spcBef>
                <a:spcPts val="100"/>
              </a:spcBef>
              <a:spcAft>
                <a:spcPts val="100"/>
              </a:spcAft>
              <a:buClr>
                <a:srgbClr val="0085C3"/>
              </a:buClr>
            </a:pPr>
            <a:r>
              <a:rPr lang="en-US" b="1" dirty="0" smtClean="0">
                <a:solidFill>
                  <a:srgbClr val="0070C0"/>
                </a:solidFill>
                <a:latin typeface="Museo Sans For Dell"/>
                <a:ea typeface="ＭＳ Ｐゴシック" pitchFamily="34" charset="-128"/>
              </a:rPr>
              <a:t>E300</a:t>
            </a:r>
          </a:p>
        </p:txBody>
      </p:sp>
      <p:sp>
        <p:nvSpPr>
          <p:cNvPr id="15" name="TextBox 14"/>
          <p:cNvSpPr txBox="1"/>
          <p:nvPr/>
        </p:nvSpPr>
        <p:spPr>
          <a:xfrm>
            <a:off x="7797782" y="2254395"/>
            <a:ext cx="1818757" cy="424732"/>
          </a:xfrm>
          <a:prstGeom prst="rect">
            <a:avLst/>
          </a:prstGeom>
          <a:noFill/>
        </p:spPr>
        <p:txBody>
          <a:bodyPr wrap="square" rtlCol="0">
            <a:spAutoFit/>
          </a:bodyPr>
          <a:lstStyle/>
          <a:p>
            <a:pPr>
              <a:lnSpc>
                <a:spcPct val="90000"/>
              </a:lnSpc>
              <a:spcBef>
                <a:spcPts val="100"/>
              </a:spcBef>
              <a:spcAft>
                <a:spcPts val="100"/>
              </a:spcAft>
              <a:buClr>
                <a:srgbClr val="0085C3"/>
              </a:buClr>
            </a:pPr>
            <a:r>
              <a:rPr lang="en-US" b="1" dirty="0" smtClean="0">
                <a:solidFill>
                  <a:srgbClr val="0070C0"/>
                </a:solidFill>
                <a:latin typeface="Museo Sans For Dell"/>
                <a:ea typeface="ＭＳ Ｐゴシック" pitchFamily="34" charset="-128"/>
              </a:rPr>
              <a:t>E600i</a:t>
            </a:r>
          </a:p>
        </p:txBody>
      </p:sp>
      <p:sp>
        <p:nvSpPr>
          <p:cNvPr id="16" name="TextBox 15"/>
          <p:cNvSpPr txBox="1"/>
          <p:nvPr/>
        </p:nvSpPr>
        <p:spPr>
          <a:xfrm>
            <a:off x="6255852" y="1550790"/>
            <a:ext cx="1818757" cy="424732"/>
          </a:xfrm>
          <a:prstGeom prst="rect">
            <a:avLst/>
          </a:prstGeom>
          <a:noFill/>
        </p:spPr>
        <p:txBody>
          <a:bodyPr wrap="square" rtlCol="0">
            <a:spAutoFit/>
          </a:bodyPr>
          <a:lstStyle/>
          <a:p>
            <a:pPr>
              <a:lnSpc>
                <a:spcPct val="90000"/>
              </a:lnSpc>
              <a:spcBef>
                <a:spcPts val="100"/>
              </a:spcBef>
              <a:spcAft>
                <a:spcPts val="100"/>
              </a:spcAft>
              <a:buClr>
                <a:srgbClr val="0085C3"/>
              </a:buClr>
            </a:pPr>
            <a:r>
              <a:rPr lang="en-US" b="1" dirty="0" smtClean="0">
                <a:solidFill>
                  <a:srgbClr val="0070C0"/>
                </a:solidFill>
                <a:latin typeface="Museo Sans For Dell"/>
                <a:ea typeface="ＭＳ Ｐゴシック" pitchFamily="34" charset="-128"/>
              </a:rPr>
              <a:t>E1200i</a:t>
            </a:r>
          </a:p>
        </p:txBody>
      </p:sp>
    </p:spTree>
    <p:extLst>
      <p:ext uri="{BB962C8B-B14F-4D97-AF65-F5344CB8AC3E}">
        <p14:creationId xmlns:p14="http://schemas.microsoft.com/office/powerpoint/2010/main" val="174241242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bwMode="gray">
          <a:xfrm>
            <a:off x="362200" y="179674"/>
            <a:ext cx="8239126" cy="853560"/>
          </a:xfrm>
        </p:spPr>
        <p:txBody>
          <a:bodyPr/>
          <a:lstStyle/>
          <a:p>
            <a:r>
              <a:rPr lang="en-US" dirty="0" smtClean="0">
                <a:solidFill>
                  <a:schemeClr val="bg1"/>
                </a:solidFill>
              </a:rPr>
              <a:t>Z9000 core </a:t>
            </a:r>
            <a:r>
              <a:rPr lang="en-US" dirty="0">
                <a:solidFill>
                  <a:schemeClr val="bg1"/>
                </a:solidFill>
              </a:rPr>
              <a:t>s</a:t>
            </a:r>
            <a:r>
              <a:rPr lang="en-US" dirty="0" smtClean="0">
                <a:solidFill>
                  <a:schemeClr val="bg1"/>
                </a:solidFill>
              </a:rPr>
              <a:t>ystem</a:t>
            </a:r>
            <a:br>
              <a:rPr lang="en-US" dirty="0" smtClean="0">
                <a:solidFill>
                  <a:schemeClr val="bg1"/>
                </a:solidFill>
              </a:rPr>
            </a:br>
            <a:r>
              <a:rPr lang="en-US" sz="2000" dirty="0" smtClean="0">
                <a:solidFill>
                  <a:schemeClr val="tx1"/>
                </a:solidFill>
              </a:rPr>
              <a:t>Peak performance, rock-bottom economics</a:t>
            </a:r>
            <a:endParaRPr lang="en-US" sz="2000" dirty="0">
              <a:solidFill>
                <a:schemeClr val="tx1"/>
              </a:solidFill>
            </a:endParaRPr>
          </a:p>
        </p:txBody>
      </p:sp>
      <p:sp>
        <p:nvSpPr>
          <p:cNvPr id="16" name="Content Placeholder 2"/>
          <p:cNvSpPr txBox="1">
            <a:spLocks/>
          </p:cNvSpPr>
          <p:nvPr/>
        </p:nvSpPr>
        <p:spPr bwMode="gray">
          <a:xfrm>
            <a:off x="4225163" y="3078906"/>
            <a:ext cx="4469632" cy="2589427"/>
          </a:xfrm>
          <a:prstGeom prst="rect">
            <a:avLst/>
          </a:prstGeom>
          <a:noFill/>
          <a:ln w="9525">
            <a:noFill/>
            <a:miter lim="800000"/>
            <a:headEnd/>
            <a:tailEnd/>
          </a:ln>
        </p:spPr>
        <p:txBody>
          <a:bodyPr vert="horz" wrap="square" lIns="91440" tIns="45720" rIns="91440" bIns="45720" numCol="1" anchor="t" anchorCtr="0" compatLnSpc="1">
            <a:prstTxWarp prst="textNoShape">
              <a:avLst/>
            </a:prstTxWarp>
            <a:spAutoFit/>
          </a:bodyPr>
          <a:lstStyle/>
          <a:p>
            <a:pPr marL="342900" marR="0" lvl="0" indent="-342900" algn="l" defTabSz="914400" rtl="0" eaLnBrk="0" fontAlgn="base" latinLnBrk="0" hangingPunct="0">
              <a:lnSpc>
                <a:spcPct val="95000"/>
              </a:lnSpc>
              <a:spcBef>
                <a:spcPct val="25000"/>
              </a:spcBef>
              <a:spcAft>
                <a:spcPct val="25000"/>
              </a:spcAft>
              <a:buClr>
                <a:schemeClr val="bg1"/>
              </a:buClr>
              <a:buSzPct val="100000"/>
              <a:buFont typeface="Arial" pitchFamily="34" charset="0"/>
              <a:buChar char="•"/>
              <a:tabLst/>
              <a:defRPr/>
            </a:pPr>
            <a:r>
              <a:rPr kumimoji="0" lang="en-US" sz="2400" i="0" u="none" strike="noStrike" kern="0" cap="none" spc="0" normalizeH="0" baseline="0" noProof="0" dirty="0" smtClean="0">
                <a:ln>
                  <a:noFill/>
                </a:ln>
                <a:solidFill>
                  <a:srgbClr val="595959"/>
                </a:solidFill>
                <a:effectLst/>
                <a:uLnTx/>
                <a:uFillTx/>
                <a:latin typeface="+mj-lt"/>
                <a:ea typeface="ＭＳ Ｐゴシック" charset="-128"/>
                <a:cs typeface="Tahoma"/>
              </a:rPr>
              <a:t>2.5Tbps in 2RU footprint</a:t>
            </a:r>
          </a:p>
          <a:p>
            <a:pPr marL="342900" marR="0" lvl="0" indent="-342900" algn="l" defTabSz="914400" rtl="0" eaLnBrk="0" fontAlgn="base" latinLnBrk="0" hangingPunct="0">
              <a:lnSpc>
                <a:spcPct val="95000"/>
              </a:lnSpc>
              <a:spcBef>
                <a:spcPts val="540"/>
              </a:spcBef>
              <a:spcAft>
                <a:spcPts val="540"/>
              </a:spcAft>
              <a:buClr>
                <a:schemeClr val="bg1"/>
              </a:buClr>
              <a:buSzPct val="100000"/>
              <a:buFont typeface="Arial" pitchFamily="34" charset="0"/>
              <a:buChar char="•"/>
              <a:tabLst/>
              <a:defRPr/>
            </a:pPr>
            <a:r>
              <a:rPr kumimoji="0" lang="en-US" sz="2400" b="0" i="0" u="none" strike="noStrike" kern="0" cap="none" spc="0" normalizeH="0" baseline="0" noProof="0" dirty="0" smtClean="0">
                <a:ln>
                  <a:noFill/>
                </a:ln>
                <a:solidFill>
                  <a:srgbClr val="595959"/>
                </a:solidFill>
                <a:effectLst/>
                <a:uLnTx/>
                <a:uFillTx/>
                <a:latin typeface="+mj-lt"/>
                <a:ea typeface="ＭＳ Ｐゴシック" charset="-128"/>
                <a:cs typeface="Tahoma"/>
              </a:rPr>
              <a:t>High-density networking</a:t>
            </a:r>
          </a:p>
          <a:p>
            <a:pPr marL="677863" lvl="1" indent="-285750" algn="l" eaLnBrk="0" hangingPunct="0">
              <a:lnSpc>
                <a:spcPts val="2000"/>
              </a:lnSpc>
              <a:spcBef>
                <a:spcPts val="0"/>
              </a:spcBef>
              <a:spcAft>
                <a:spcPts val="0"/>
              </a:spcAft>
              <a:buClr>
                <a:schemeClr val="tx1"/>
              </a:buClr>
              <a:buSzPct val="100000"/>
              <a:buFontTx/>
              <a:buChar char="−"/>
              <a:defRPr/>
            </a:pPr>
            <a:r>
              <a:rPr kumimoji="0" lang="en-US" b="0" i="0" u="none" strike="noStrike" kern="0" cap="none" spc="0" normalizeH="0" baseline="0" noProof="0" dirty="0" smtClean="0">
                <a:ln>
                  <a:noFill/>
                </a:ln>
                <a:solidFill>
                  <a:srgbClr val="595959"/>
                </a:solidFill>
                <a:effectLst/>
                <a:uLnTx/>
                <a:uFillTx/>
                <a:latin typeface="+mj-lt"/>
                <a:ea typeface="ＭＳ Ｐゴシック" charset="-128"/>
                <a:cs typeface="Tahoma"/>
              </a:rPr>
              <a:t>32 line</a:t>
            </a:r>
            <a:r>
              <a:rPr kumimoji="0" lang="en-US" b="0" i="0" u="none" strike="noStrike" kern="0" cap="none" spc="0" normalizeH="0" noProof="0" dirty="0" smtClean="0">
                <a:ln>
                  <a:noFill/>
                </a:ln>
                <a:solidFill>
                  <a:srgbClr val="595959"/>
                </a:solidFill>
                <a:effectLst/>
                <a:uLnTx/>
                <a:uFillTx/>
                <a:latin typeface="+mj-lt"/>
                <a:ea typeface="ＭＳ Ｐゴシック" charset="-128"/>
                <a:cs typeface="Tahoma"/>
              </a:rPr>
              <a:t> </a:t>
            </a:r>
            <a:r>
              <a:rPr kumimoji="0" lang="en-US" b="0" i="0" u="none" strike="noStrike" kern="0" cap="none" spc="0" normalizeH="0" baseline="0" noProof="0" dirty="0" smtClean="0">
                <a:ln>
                  <a:noFill/>
                </a:ln>
                <a:solidFill>
                  <a:srgbClr val="595959"/>
                </a:solidFill>
                <a:effectLst/>
                <a:uLnTx/>
                <a:uFillTx/>
                <a:latin typeface="+mj-lt"/>
                <a:ea typeface="ＭＳ Ｐゴシック" charset="-128"/>
                <a:cs typeface="Tahoma"/>
              </a:rPr>
              <a:t>rate 40GbE </a:t>
            </a:r>
            <a:r>
              <a:rPr kumimoji="0" lang="en-US" sz="1600" b="0" i="0" u="none" strike="noStrike" kern="0" cap="none" spc="0" normalizeH="0" baseline="0" noProof="0" dirty="0" smtClean="0">
                <a:ln>
                  <a:noFill/>
                </a:ln>
                <a:solidFill>
                  <a:srgbClr val="595959"/>
                </a:solidFill>
                <a:effectLst/>
                <a:uLnTx/>
                <a:uFillTx/>
                <a:latin typeface="+mj-lt"/>
                <a:ea typeface="ＭＳ Ｐゴシック" charset="-128"/>
                <a:cs typeface="Tahoma"/>
              </a:rPr>
              <a:t>or</a:t>
            </a:r>
            <a:endParaRPr kumimoji="0" lang="en-US" b="0" i="0" u="none" strike="noStrike" kern="0" cap="none" spc="0" normalizeH="0" baseline="0" noProof="0" dirty="0" smtClean="0">
              <a:ln>
                <a:noFill/>
              </a:ln>
              <a:solidFill>
                <a:srgbClr val="595959"/>
              </a:solidFill>
              <a:effectLst/>
              <a:uLnTx/>
              <a:uFillTx/>
              <a:latin typeface="+mj-lt"/>
              <a:ea typeface="ＭＳ Ｐゴシック" charset="-128"/>
              <a:cs typeface="Tahoma"/>
            </a:endParaRPr>
          </a:p>
          <a:p>
            <a:pPr marL="677863" lvl="1" indent="-285750" algn="l" eaLnBrk="0" hangingPunct="0">
              <a:lnSpc>
                <a:spcPts val="2000"/>
              </a:lnSpc>
              <a:spcBef>
                <a:spcPts val="0"/>
              </a:spcBef>
              <a:spcAft>
                <a:spcPts val="0"/>
              </a:spcAft>
              <a:buClr>
                <a:schemeClr val="tx1"/>
              </a:buClr>
              <a:buSzPct val="100000"/>
              <a:buFontTx/>
              <a:buChar char="−"/>
              <a:defRPr/>
            </a:pPr>
            <a:r>
              <a:rPr lang="en-US" kern="0" dirty="0" smtClean="0">
                <a:latin typeface="+mj-lt"/>
                <a:cs typeface="Tahoma"/>
              </a:rPr>
              <a:t>128 line rate 10GbE</a:t>
            </a:r>
            <a:endParaRPr kumimoji="0" lang="en-US" b="0" i="0" u="none" strike="noStrike" kern="0" cap="none" spc="0" normalizeH="0" baseline="0" noProof="0" dirty="0" smtClean="0">
              <a:ln>
                <a:noFill/>
              </a:ln>
              <a:solidFill>
                <a:srgbClr val="595959"/>
              </a:solidFill>
              <a:effectLst/>
              <a:uLnTx/>
              <a:uFillTx/>
              <a:latin typeface="+mj-lt"/>
              <a:ea typeface="ＭＳ Ｐゴシック" charset="-128"/>
              <a:cs typeface="Tahoma"/>
            </a:endParaRPr>
          </a:p>
          <a:p>
            <a:pPr marL="342900" marR="0" lvl="0" indent="-342900" algn="l" defTabSz="914400" rtl="0" eaLnBrk="0" fontAlgn="base" latinLnBrk="0" hangingPunct="0">
              <a:lnSpc>
                <a:spcPct val="95000"/>
              </a:lnSpc>
              <a:spcBef>
                <a:spcPct val="25000"/>
              </a:spcBef>
              <a:spcAft>
                <a:spcPct val="25000"/>
              </a:spcAft>
              <a:buClr>
                <a:schemeClr val="bg1"/>
              </a:buClr>
              <a:buSzPct val="100000"/>
              <a:buFont typeface="Arial" pitchFamily="34" charset="0"/>
              <a:buChar char="•"/>
              <a:tabLst/>
              <a:defRPr/>
            </a:pPr>
            <a:r>
              <a:rPr kumimoji="0" lang="en-US" sz="2400" b="0" i="0" u="none" strike="noStrike" kern="0" cap="none" spc="0" normalizeH="0" baseline="0" noProof="0" dirty="0" smtClean="0">
                <a:ln>
                  <a:noFill/>
                </a:ln>
                <a:solidFill>
                  <a:srgbClr val="595959"/>
                </a:solidFill>
                <a:effectLst/>
                <a:uLnTx/>
                <a:uFillTx/>
                <a:latin typeface="+mj-lt"/>
                <a:ea typeface="ＭＳ Ｐゴシック" charset="-128"/>
                <a:cs typeface="Tahoma"/>
              </a:rPr>
              <a:t>Low power consumption</a:t>
            </a:r>
          </a:p>
          <a:p>
            <a:pPr marL="677863" lvl="1" indent="-285750" algn="l" eaLnBrk="0" hangingPunct="0">
              <a:lnSpc>
                <a:spcPct val="95000"/>
              </a:lnSpc>
              <a:spcBef>
                <a:spcPts val="0"/>
              </a:spcBef>
              <a:spcAft>
                <a:spcPts val="0"/>
              </a:spcAft>
              <a:buClr>
                <a:schemeClr val="tx1"/>
              </a:buClr>
              <a:buSzPct val="100000"/>
              <a:buFont typeface="Museo Sans For Dell" pitchFamily="2" charset="0"/>
              <a:buChar char="–"/>
              <a:defRPr/>
            </a:pPr>
            <a:r>
              <a:rPr kumimoji="0" lang="en-US" b="0" i="0" u="none" strike="noStrike" kern="0" cap="none" spc="0" normalizeH="0" baseline="0" noProof="0" dirty="0" smtClean="0">
                <a:ln>
                  <a:noFill/>
                </a:ln>
                <a:solidFill>
                  <a:srgbClr val="595959"/>
                </a:solidFill>
                <a:effectLst/>
                <a:uLnTx/>
                <a:uFillTx/>
                <a:latin typeface="+mj-lt"/>
                <a:ea typeface="ＭＳ Ｐゴシック" charset="-128"/>
                <a:cs typeface="Tahoma"/>
              </a:rPr>
              <a:t>800 Watts Max </a:t>
            </a:r>
            <a:r>
              <a:rPr kumimoji="0" lang="en-US" sz="1400" b="0" i="0" u="none" strike="noStrike" kern="0" cap="none" spc="0" normalizeH="0" baseline="0" noProof="0" dirty="0" smtClean="0">
                <a:ln>
                  <a:noFill/>
                </a:ln>
                <a:solidFill>
                  <a:srgbClr val="595959"/>
                </a:solidFill>
                <a:effectLst/>
                <a:uLnTx/>
                <a:uFillTx/>
                <a:latin typeface="+mj-lt"/>
                <a:ea typeface="ＭＳ Ｐゴシック" charset="-128"/>
                <a:cs typeface="Tahoma"/>
              </a:rPr>
              <a:t>(6.25</a:t>
            </a:r>
            <a:r>
              <a:rPr kumimoji="0" lang="en-US" sz="1400" b="0" i="0" u="none" strike="noStrike" kern="0" cap="none" spc="0" normalizeH="0" noProof="0" dirty="0" smtClean="0">
                <a:ln>
                  <a:noFill/>
                </a:ln>
                <a:solidFill>
                  <a:srgbClr val="595959"/>
                </a:solidFill>
                <a:effectLst/>
                <a:uLnTx/>
                <a:uFillTx/>
                <a:latin typeface="+mj-lt"/>
                <a:ea typeface="ＭＳ Ｐゴシック" charset="-128"/>
                <a:cs typeface="Tahoma"/>
              </a:rPr>
              <a:t>W per 10GbE</a:t>
            </a:r>
            <a:r>
              <a:rPr kumimoji="0" lang="en-US" sz="1200" b="0" i="0" u="none" strike="noStrike" kern="0" cap="none" spc="0" normalizeH="0" noProof="0" dirty="0" smtClean="0">
                <a:ln>
                  <a:noFill/>
                </a:ln>
                <a:solidFill>
                  <a:srgbClr val="595959"/>
                </a:solidFill>
                <a:effectLst/>
                <a:uLnTx/>
                <a:uFillTx/>
                <a:latin typeface="+mn-lt"/>
                <a:ea typeface="ＭＳ Ｐゴシック" charset="-128"/>
                <a:cs typeface="Tahoma"/>
              </a:rPr>
              <a:t>)</a:t>
            </a:r>
          </a:p>
          <a:p>
            <a:pPr marL="677863" lvl="1" indent="-285750" algn="l" eaLnBrk="0" hangingPunct="0">
              <a:lnSpc>
                <a:spcPct val="95000"/>
              </a:lnSpc>
              <a:spcBef>
                <a:spcPts val="0"/>
              </a:spcBef>
              <a:spcAft>
                <a:spcPts val="0"/>
              </a:spcAft>
              <a:buClr>
                <a:schemeClr val="tx1"/>
              </a:buClr>
              <a:buSzPct val="100000"/>
              <a:buFont typeface="Museo Sans For Dell" pitchFamily="2" charset="0"/>
              <a:buChar char="–"/>
              <a:defRPr/>
            </a:pPr>
            <a:r>
              <a:rPr kumimoji="0" lang="en-US" b="0" i="0" u="none" strike="noStrike" kern="0" cap="none" spc="0" normalizeH="0" baseline="0" noProof="0" dirty="0" smtClean="0">
                <a:ln>
                  <a:noFill/>
                </a:ln>
                <a:solidFill>
                  <a:srgbClr val="595959"/>
                </a:solidFill>
                <a:effectLst/>
                <a:uLnTx/>
                <a:uFillTx/>
                <a:latin typeface="+mn-lt"/>
                <a:ea typeface="ＭＳ Ｐゴシック" charset="-128"/>
                <a:cs typeface="Tahoma"/>
              </a:rPr>
              <a:t>600 Watts Typical  </a:t>
            </a:r>
            <a:r>
              <a:rPr kumimoji="0" lang="en-US" sz="1400" b="0" i="0" u="none" strike="noStrike" kern="0" cap="none" spc="0" normalizeH="0" baseline="0" noProof="0" dirty="0" smtClean="0">
                <a:ln>
                  <a:noFill/>
                </a:ln>
                <a:solidFill>
                  <a:srgbClr val="595959"/>
                </a:solidFill>
                <a:effectLst/>
                <a:uLnTx/>
                <a:uFillTx/>
                <a:latin typeface="+mn-lt"/>
                <a:ea typeface="ＭＳ Ｐゴシック" charset="-128"/>
                <a:cs typeface="Tahoma"/>
              </a:rPr>
              <a:t>(4.68W</a:t>
            </a:r>
            <a:r>
              <a:rPr kumimoji="0" lang="en-US" sz="1400" b="0" i="0" u="none" strike="noStrike" kern="0" cap="none" spc="0" normalizeH="0" noProof="0" dirty="0" smtClean="0">
                <a:ln>
                  <a:noFill/>
                </a:ln>
                <a:solidFill>
                  <a:srgbClr val="595959"/>
                </a:solidFill>
                <a:effectLst/>
                <a:uLnTx/>
                <a:uFillTx/>
                <a:latin typeface="+mn-lt"/>
                <a:ea typeface="ＭＳ Ｐゴシック" charset="-128"/>
                <a:cs typeface="Tahoma"/>
              </a:rPr>
              <a:t> per 10GbE)</a:t>
            </a:r>
            <a:endParaRPr kumimoji="0" lang="en-US" sz="1400" b="0" i="0" u="none" strike="noStrike" kern="0" cap="none" spc="0" normalizeH="0" baseline="0" noProof="0" dirty="0" smtClean="0">
              <a:ln>
                <a:noFill/>
              </a:ln>
              <a:solidFill>
                <a:srgbClr val="595959"/>
              </a:solidFill>
              <a:effectLst/>
              <a:uLnTx/>
              <a:uFillTx/>
              <a:latin typeface="+mn-lt"/>
              <a:ea typeface="ＭＳ Ｐゴシック" charset="-128"/>
              <a:cs typeface="Tahoma"/>
            </a:endParaRPr>
          </a:p>
        </p:txBody>
      </p:sp>
      <p:sp>
        <p:nvSpPr>
          <p:cNvPr id="21" name="Slide Number Placeholder 5"/>
          <p:cNvSpPr>
            <a:spLocks noGrp="1"/>
          </p:cNvSpPr>
          <p:nvPr>
            <p:ph type="sldNum" sz="quarter" idx="4"/>
          </p:nvPr>
        </p:nvSpPr>
        <p:spPr>
          <a:xfrm>
            <a:off x="435536" y="6431527"/>
            <a:ext cx="260349" cy="152399"/>
          </a:xfrm>
          <a:prstGeom prst="rect">
            <a:avLst/>
          </a:prstGeom>
        </p:spPr>
        <p:txBody>
          <a:bodyPr vert="horz" lIns="0" tIns="0" rIns="91440" bIns="0" rtlCol="0" anchor="ctr"/>
          <a:lstStyle>
            <a:lvl1pPr algn="l">
              <a:defRPr sz="900">
                <a:solidFill>
                  <a:schemeClr val="bg2">
                    <a:lumMod val="60000"/>
                    <a:lumOff val="40000"/>
                  </a:schemeClr>
                </a:solidFill>
                <a:latin typeface="Museo Sans For Dell" pitchFamily="2" charset="0"/>
              </a:defRPr>
            </a:lvl1pPr>
          </a:lstStyle>
          <a:p>
            <a:fld id="{DBD5246C-868F-410A-AE52-FE248EDADC46}" type="slidenum">
              <a:rPr lang="en-US" smtClean="0"/>
              <a:pPr/>
              <a:t>21</a:t>
            </a:fld>
            <a:endParaRPr lang="en-US" dirty="0"/>
          </a:p>
        </p:txBody>
      </p:sp>
      <p:sp>
        <p:nvSpPr>
          <p:cNvPr id="18" name="Footer Placeholder 3"/>
          <p:cNvSpPr>
            <a:spLocks noGrp="1"/>
          </p:cNvSpPr>
          <p:nvPr>
            <p:ph type="ftr" sz="quarter" idx="3"/>
          </p:nvPr>
        </p:nvSpPr>
        <p:spPr>
          <a:xfrm>
            <a:off x="742950" y="6431526"/>
            <a:ext cx="1885950" cy="152400"/>
          </a:xfrm>
        </p:spPr>
        <p:txBody>
          <a:bodyPr/>
          <a:lstStyle/>
          <a:p>
            <a:r>
              <a:rPr lang="en-US" dirty="0" smtClean="0"/>
              <a:t>Confidential</a:t>
            </a:r>
            <a:endParaRPr lang="en-US" dirty="0"/>
          </a:p>
        </p:txBody>
      </p:sp>
      <p:sp>
        <p:nvSpPr>
          <p:cNvPr id="20" name="Rectangle 19"/>
          <p:cNvSpPr/>
          <p:nvPr/>
        </p:nvSpPr>
        <p:spPr>
          <a:xfrm>
            <a:off x="285599" y="1568106"/>
            <a:ext cx="3383530" cy="2308324"/>
          </a:xfrm>
          <a:prstGeom prst="rect">
            <a:avLst/>
          </a:prstGeom>
        </p:spPr>
        <p:txBody>
          <a:bodyPr wrap="square">
            <a:spAutoFit/>
          </a:bodyPr>
          <a:lstStyle/>
          <a:p>
            <a:r>
              <a:rPr lang="en-US" sz="3600" b="1" dirty="0" smtClean="0">
                <a:solidFill>
                  <a:schemeClr val="bg1"/>
                </a:solidFill>
                <a:latin typeface="+mj-lt"/>
                <a:cs typeface="MV Boli" pitchFamily="2" charset="0"/>
              </a:rPr>
              <a:t>Scaling the data center core up, down &amp; out</a:t>
            </a:r>
            <a:endParaRPr lang="en-US" sz="3600" b="1" dirty="0">
              <a:solidFill>
                <a:schemeClr val="bg1"/>
              </a:solidFill>
              <a:latin typeface="+mj-lt"/>
              <a:cs typeface="MV Boli" pitchFamily="2" charset="0"/>
            </a:endParaRPr>
          </a:p>
        </p:txBody>
      </p:sp>
      <p:pic>
        <p:nvPicPr>
          <p:cNvPr id="8" name="Picture 7" descr="Z9000 New Image.JPG"/>
          <p:cNvPicPr>
            <a:picLocks noChangeAspect="1"/>
          </p:cNvPicPr>
          <p:nvPr/>
        </p:nvPicPr>
        <p:blipFill>
          <a:blip r:embed="rId2" cstate="print">
            <a:clrChange>
              <a:clrFrom>
                <a:srgbClr val="FFFFFF"/>
              </a:clrFrom>
              <a:clrTo>
                <a:srgbClr val="FFFFFF">
                  <a:alpha val="0"/>
                </a:srgbClr>
              </a:clrTo>
            </a:clrChange>
          </a:blip>
          <a:stretch>
            <a:fillRect/>
          </a:stretch>
        </p:blipFill>
        <p:spPr>
          <a:xfrm>
            <a:off x="4770956" y="1615494"/>
            <a:ext cx="3300984" cy="1268358"/>
          </a:xfrm>
          <a:prstGeom prst="rect">
            <a:avLst/>
          </a:prstGeom>
        </p:spPr>
      </p:pic>
      <p:pic>
        <p:nvPicPr>
          <p:cNvPr id="9" name="Picture 8" descr="2011-IT-POTY.JPG"/>
          <p:cNvPicPr>
            <a:picLocks noChangeAspect="1"/>
          </p:cNvPicPr>
          <p:nvPr/>
        </p:nvPicPr>
        <p:blipFill>
          <a:blip r:embed="rId3"/>
          <a:stretch>
            <a:fillRect/>
          </a:stretch>
        </p:blipFill>
        <p:spPr>
          <a:xfrm>
            <a:off x="1296531" y="4126958"/>
            <a:ext cx="2006007" cy="1439605"/>
          </a:xfrm>
          <a:prstGeom prst="rect">
            <a:avLst/>
          </a:prstGeom>
        </p:spPr>
      </p:pic>
    </p:spTree>
    <p:extLst>
      <p:ext uri="{BB962C8B-B14F-4D97-AF65-F5344CB8AC3E}">
        <p14:creationId xmlns:p14="http://schemas.microsoft.com/office/powerpoint/2010/main" val="1983409952"/>
      </p:ext>
    </p:extLst>
  </p:cSld>
  <p:clrMapOvr>
    <a:masterClrMapping/>
  </p:clrMapOvr>
  <p:transition spd="med">
    <p:wipe dir="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bwMode="gray">
          <a:xfrm>
            <a:off x="338450" y="179674"/>
            <a:ext cx="8239126" cy="853560"/>
          </a:xfrm>
        </p:spPr>
        <p:txBody>
          <a:bodyPr/>
          <a:lstStyle/>
          <a:p>
            <a:r>
              <a:rPr lang="en-US" dirty="0" smtClean="0">
                <a:solidFill>
                  <a:schemeClr val="bg1"/>
                </a:solidFill>
              </a:rPr>
              <a:t>Distributed </a:t>
            </a:r>
            <a:r>
              <a:rPr lang="en-US" dirty="0">
                <a:solidFill>
                  <a:schemeClr val="bg1"/>
                </a:solidFill>
              </a:rPr>
              <a:t>c</a:t>
            </a:r>
            <a:r>
              <a:rPr lang="en-US" dirty="0" smtClean="0">
                <a:solidFill>
                  <a:schemeClr val="bg1"/>
                </a:solidFill>
              </a:rPr>
              <a:t>ore architecture with Z9000</a:t>
            </a:r>
            <a:br>
              <a:rPr lang="en-US" dirty="0" smtClean="0">
                <a:solidFill>
                  <a:schemeClr val="bg1"/>
                </a:solidFill>
              </a:rPr>
            </a:br>
            <a:r>
              <a:rPr lang="en-US" sz="2000" dirty="0" smtClean="0">
                <a:solidFill>
                  <a:schemeClr val="tx1"/>
                </a:solidFill>
              </a:rPr>
              <a:t>Scalable data center fabric solutions</a:t>
            </a:r>
            <a:endParaRPr lang="en-US" sz="2000" dirty="0">
              <a:solidFill>
                <a:schemeClr val="tx1"/>
              </a:solidFill>
            </a:endParaRPr>
          </a:p>
        </p:txBody>
      </p:sp>
      <p:pic>
        <p:nvPicPr>
          <p:cNvPr id="29" name="Picture 28" descr="cloud_crop.jpg"/>
          <p:cNvPicPr>
            <a:picLocks noChangeAspect="1"/>
          </p:cNvPicPr>
          <p:nvPr/>
        </p:nvPicPr>
        <p:blipFill>
          <a:blip r:embed="rId2" cstate="screen">
            <a:duotone>
              <a:schemeClr val="accent5">
                <a:shade val="45000"/>
                <a:satMod val="135000"/>
              </a:schemeClr>
              <a:prstClr val="white"/>
            </a:duotone>
            <a:lum bright="6000" contrast="12000"/>
            <a:extLst>
              <a:ext uri="{BEBA8EAE-BF5A-486C-A8C5-ECC9F3942E4B}">
                <a14:imgProps xmlns:a14="http://schemas.microsoft.com/office/drawing/2010/main">
                  <a14:imgLayer r:embed="rId3">
                    <a14:imgEffect>
                      <a14:artisticPencilSketch/>
                    </a14:imgEffect>
                  </a14:imgLayer>
                </a14:imgProps>
              </a:ext>
            </a:extLst>
          </a:blip>
          <a:srcRect/>
          <a:stretch>
            <a:fillRect/>
          </a:stretch>
        </p:blipFill>
        <p:spPr bwMode="gray">
          <a:xfrm>
            <a:off x="4355777" y="1140769"/>
            <a:ext cx="4480560" cy="2540582"/>
          </a:xfrm>
          <a:prstGeom prst="cloud">
            <a:avLst/>
          </a:prstGeom>
          <a:solidFill>
            <a:srgbClr val="FCA621"/>
          </a:solidFill>
          <a:ln w="101600" cap="flat" cmpd="sng" algn="ctr">
            <a:noFill/>
            <a:prstDash val="solid"/>
            <a:round/>
            <a:headEnd type="none" w="med" len="med"/>
            <a:tailEnd type="none" w="med" len="med"/>
          </a:ln>
          <a:effectLst>
            <a:innerShdw blurRad="317500" dir="16200000">
              <a:schemeClr val="accent5">
                <a:lumMod val="75000"/>
                <a:alpha val="50000"/>
              </a:schemeClr>
            </a:innerShdw>
          </a:effectLst>
        </p:spPr>
      </p:pic>
      <p:sp>
        <p:nvSpPr>
          <p:cNvPr id="217" name="Rectangle 61"/>
          <p:cNvSpPr txBox="1">
            <a:spLocks noChangeArrowheads="1"/>
          </p:cNvSpPr>
          <p:nvPr/>
        </p:nvSpPr>
        <p:spPr bwMode="gray">
          <a:xfrm>
            <a:off x="4246902" y="3738067"/>
            <a:ext cx="4583875" cy="2051844"/>
          </a:xfrm>
          <a:prstGeom prst="rect">
            <a:avLst/>
          </a:prstGeom>
          <a:noFill/>
          <a:ln w="9525">
            <a:noFill/>
            <a:miter lim="800000"/>
            <a:headEnd/>
            <a:tailEnd/>
          </a:ln>
        </p:spPr>
        <p:txBody>
          <a:bodyPr vert="horz" wrap="square" lIns="91440" tIns="45720" rIns="91440" bIns="45720" numCol="1" anchor="t" anchorCtr="0" compatLnSpc="1">
            <a:prstTxWarp prst="textNoShape">
              <a:avLst/>
            </a:prstTxWarp>
            <a:spAutoFit/>
          </a:bodyPr>
          <a:lstStyle/>
          <a:p>
            <a:pPr marL="342900" marR="0" lvl="0" indent="-342900" algn="l" defTabSz="914400" rtl="0" eaLnBrk="1" fontAlgn="base" latinLnBrk="0" hangingPunct="1">
              <a:lnSpc>
                <a:spcPct val="95000"/>
              </a:lnSpc>
              <a:spcBef>
                <a:spcPts val="0"/>
              </a:spcBef>
              <a:spcAft>
                <a:spcPts val="800"/>
              </a:spcAft>
              <a:buClr>
                <a:schemeClr val="bg1"/>
              </a:buClr>
              <a:buSzPct val="100000"/>
              <a:buFont typeface="Arial" pitchFamily="34" charset="0"/>
              <a:buChar char="•"/>
              <a:tabLst/>
              <a:defRPr/>
            </a:pPr>
            <a:r>
              <a:rPr kumimoji="0" lang="en-US" sz="2000" b="0" i="0" u="none" strike="noStrike" kern="0" cap="none" spc="0" normalizeH="0" baseline="0" noProof="0" dirty="0" smtClean="0">
                <a:ln>
                  <a:noFill/>
                </a:ln>
                <a:solidFill>
                  <a:srgbClr val="595959"/>
                </a:solidFill>
                <a:effectLst/>
                <a:uLnTx/>
                <a:uFillTx/>
                <a:latin typeface="+mj-lt"/>
                <a:ea typeface="ＭＳ Ｐゴシック" charset="-128"/>
                <a:cs typeface="Tahoma"/>
              </a:rPr>
              <a:t>Massively</a:t>
            </a:r>
            <a:r>
              <a:rPr kumimoji="0" lang="en-US" sz="2000" b="0" i="0" u="none" strike="noStrike" kern="0" cap="none" spc="0" normalizeH="0" noProof="0" dirty="0" smtClean="0">
                <a:ln>
                  <a:noFill/>
                </a:ln>
                <a:solidFill>
                  <a:srgbClr val="595959"/>
                </a:solidFill>
                <a:effectLst/>
                <a:uLnTx/>
                <a:uFillTx/>
                <a:latin typeface="+mj-lt"/>
                <a:ea typeface="ＭＳ Ｐゴシック" charset="-128"/>
                <a:cs typeface="Tahoma"/>
              </a:rPr>
              <a:t> </a:t>
            </a:r>
            <a:r>
              <a:rPr lang="en-US" sz="2000" kern="0" dirty="0" smtClean="0">
                <a:latin typeface="+mj-lt"/>
                <a:cs typeface="Tahoma"/>
              </a:rPr>
              <a:t>scalable, ultra-reliable         leaf-spine fabric architecture</a:t>
            </a:r>
          </a:p>
          <a:p>
            <a:pPr marL="342900" lvl="0" indent="-342900" algn="l">
              <a:lnSpc>
                <a:spcPct val="95000"/>
              </a:lnSpc>
              <a:spcBef>
                <a:spcPts val="0"/>
              </a:spcBef>
              <a:spcAft>
                <a:spcPts val="800"/>
              </a:spcAft>
              <a:buClr>
                <a:schemeClr val="bg1"/>
              </a:buClr>
              <a:buSzPct val="100000"/>
              <a:buFont typeface="Arial" pitchFamily="34" charset="0"/>
              <a:buChar char="•"/>
              <a:defRPr/>
            </a:pPr>
            <a:r>
              <a:rPr lang="en-US" sz="2000" kern="0" dirty="0" smtClean="0">
                <a:latin typeface="+mj-lt"/>
                <a:cs typeface="Tahoma"/>
              </a:rPr>
              <a:t>Low-latency, non-blocking performance to 160Tbps </a:t>
            </a:r>
            <a:r>
              <a:rPr lang="en-US" kern="0" dirty="0" smtClean="0">
                <a:latin typeface="+mj-lt"/>
                <a:cs typeface="Tahoma"/>
              </a:rPr>
              <a:t>(theoretical max)</a:t>
            </a:r>
            <a:endParaRPr lang="en-US" sz="2000" kern="0" dirty="0" smtClean="0">
              <a:latin typeface="+mj-lt"/>
              <a:cs typeface="Tahoma"/>
            </a:endParaRPr>
          </a:p>
          <a:p>
            <a:pPr marL="342900" marR="0" lvl="0" indent="-342900" algn="l" defTabSz="914400" rtl="0" eaLnBrk="1" fontAlgn="base" latinLnBrk="0" hangingPunct="1">
              <a:lnSpc>
                <a:spcPct val="95000"/>
              </a:lnSpc>
              <a:spcBef>
                <a:spcPts val="0"/>
              </a:spcBef>
              <a:spcAft>
                <a:spcPts val="800"/>
              </a:spcAft>
              <a:buClr>
                <a:schemeClr val="bg1"/>
              </a:buClr>
              <a:buSzPct val="100000"/>
              <a:buFont typeface="Arial" pitchFamily="34" charset="0"/>
              <a:buChar char="•"/>
              <a:tabLst/>
              <a:defRPr/>
            </a:pPr>
            <a:r>
              <a:rPr kumimoji="0" lang="en-US" sz="2000" b="0" i="0" u="none" strike="noStrike" kern="0" cap="none" spc="0" normalizeH="0" noProof="0" dirty="0" smtClean="0">
                <a:ln>
                  <a:noFill/>
                </a:ln>
                <a:solidFill>
                  <a:srgbClr val="595959"/>
                </a:solidFill>
                <a:effectLst/>
                <a:uLnTx/>
                <a:uFillTx/>
                <a:latin typeface="+mj-lt"/>
                <a:ea typeface="ＭＳ Ｐゴシック" charset="-128"/>
                <a:cs typeface="Tahoma"/>
              </a:rPr>
              <a:t>Layer 3 (OSPF/BGP) control plane</a:t>
            </a:r>
          </a:p>
        </p:txBody>
      </p:sp>
      <p:sp>
        <p:nvSpPr>
          <p:cNvPr id="219" name="TextBox 218"/>
          <p:cNvSpPr txBox="1"/>
          <p:nvPr/>
        </p:nvSpPr>
        <p:spPr>
          <a:xfrm>
            <a:off x="5538785" y="2868550"/>
            <a:ext cx="2009076" cy="556243"/>
          </a:xfrm>
          <a:prstGeom prst="rect">
            <a:avLst/>
          </a:prstGeom>
          <a:noFill/>
        </p:spPr>
        <p:txBody>
          <a:bodyPr wrap="none" rtlCol="0">
            <a:spAutoFit/>
          </a:bodyPr>
          <a:lstStyle/>
          <a:p>
            <a:pPr algn="ctr">
              <a:lnSpc>
                <a:spcPts val="1800"/>
              </a:lnSpc>
            </a:pPr>
            <a:r>
              <a:rPr lang="en-US" b="1" dirty="0" smtClean="0">
                <a:latin typeface="+mj-lt"/>
              </a:rPr>
              <a:t>Distributed Core</a:t>
            </a:r>
          </a:p>
          <a:p>
            <a:pPr algn="ctr">
              <a:lnSpc>
                <a:spcPts val="1800"/>
              </a:lnSpc>
            </a:pPr>
            <a:r>
              <a:rPr lang="en-US" b="1" dirty="0" smtClean="0">
                <a:latin typeface="+mj-lt"/>
              </a:rPr>
              <a:t>Architecture</a:t>
            </a:r>
            <a:endParaRPr lang="en-US" b="1" dirty="0">
              <a:latin typeface="+mj-lt"/>
            </a:endParaRPr>
          </a:p>
        </p:txBody>
      </p:sp>
      <p:sp>
        <p:nvSpPr>
          <p:cNvPr id="60" name="TextBox 59"/>
          <p:cNvSpPr txBox="1"/>
          <p:nvPr/>
        </p:nvSpPr>
        <p:spPr bwMode="gray">
          <a:xfrm>
            <a:off x="136185" y="1355243"/>
            <a:ext cx="4082176" cy="523220"/>
          </a:xfrm>
          <a:prstGeom prst="rect">
            <a:avLst/>
          </a:prstGeom>
          <a:noFill/>
        </p:spPr>
        <p:txBody>
          <a:bodyPr wrap="square" rtlCol="0" anchor="b" anchorCtr="1">
            <a:spAutoFit/>
          </a:bodyPr>
          <a:lstStyle/>
          <a:p>
            <a:r>
              <a:rPr lang="en-US" sz="2800" b="1" dirty="0" smtClean="0">
                <a:latin typeface="+mj-lt"/>
              </a:rPr>
              <a:t>Scaling out the core</a:t>
            </a:r>
            <a:endParaRPr lang="en-US" sz="2800" b="1" dirty="0">
              <a:latin typeface="+mj-lt"/>
            </a:endParaRPr>
          </a:p>
        </p:txBody>
      </p:sp>
      <p:sp>
        <p:nvSpPr>
          <p:cNvPr id="62" name="TextBox 61"/>
          <p:cNvSpPr txBox="1"/>
          <p:nvPr/>
        </p:nvSpPr>
        <p:spPr>
          <a:xfrm>
            <a:off x="1529704" y="4485936"/>
            <a:ext cx="1131362" cy="424732"/>
          </a:xfrm>
          <a:prstGeom prst="rect">
            <a:avLst/>
          </a:prstGeom>
          <a:noFill/>
        </p:spPr>
        <p:txBody>
          <a:bodyPr wrap="square" rtlCol="0">
            <a:spAutoFit/>
          </a:bodyPr>
          <a:lstStyle/>
          <a:p>
            <a:pPr algn="ctr">
              <a:lnSpc>
                <a:spcPct val="90000"/>
              </a:lnSpc>
              <a:spcBef>
                <a:spcPts val="100"/>
              </a:spcBef>
              <a:spcAft>
                <a:spcPts val="100"/>
              </a:spcAft>
              <a:buClr>
                <a:schemeClr val="bg1"/>
              </a:buClr>
            </a:pPr>
            <a:r>
              <a:rPr lang="en-US" sz="2400" b="1" dirty="0" smtClean="0">
                <a:solidFill>
                  <a:srgbClr val="0070C0"/>
                </a:solidFill>
                <a:latin typeface="+mn-lt"/>
              </a:rPr>
              <a:t>Z9000</a:t>
            </a:r>
          </a:p>
        </p:txBody>
      </p:sp>
      <p:sp>
        <p:nvSpPr>
          <p:cNvPr id="63" name="Slide Number Placeholder 5"/>
          <p:cNvSpPr>
            <a:spLocks noGrp="1"/>
          </p:cNvSpPr>
          <p:nvPr>
            <p:ph type="sldNum" sz="quarter" idx="4"/>
          </p:nvPr>
        </p:nvSpPr>
        <p:spPr>
          <a:xfrm>
            <a:off x="435536" y="6431527"/>
            <a:ext cx="260349" cy="152399"/>
          </a:xfrm>
          <a:prstGeom prst="rect">
            <a:avLst/>
          </a:prstGeom>
        </p:spPr>
        <p:txBody>
          <a:bodyPr vert="horz" lIns="0" tIns="0" rIns="91440" bIns="0" rtlCol="0" anchor="ctr"/>
          <a:lstStyle>
            <a:lvl1pPr algn="l">
              <a:defRPr sz="900">
                <a:solidFill>
                  <a:schemeClr val="bg2">
                    <a:lumMod val="60000"/>
                    <a:lumOff val="40000"/>
                  </a:schemeClr>
                </a:solidFill>
                <a:latin typeface="Museo Sans For Dell" pitchFamily="2" charset="0"/>
              </a:defRPr>
            </a:lvl1pPr>
          </a:lstStyle>
          <a:p>
            <a:fld id="{DBD5246C-868F-410A-AE52-FE248EDADC46}" type="slidenum">
              <a:rPr lang="en-US" smtClean="0"/>
              <a:pPr/>
              <a:t>22</a:t>
            </a:fld>
            <a:endParaRPr lang="en-US" dirty="0"/>
          </a:p>
        </p:txBody>
      </p:sp>
      <p:sp>
        <p:nvSpPr>
          <p:cNvPr id="6" name="Bent Arrow 5"/>
          <p:cNvSpPr/>
          <p:nvPr/>
        </p:nvSpPr>
        <p:spPr>
          <a:xfrm>
            <a:off x="1924333" y="1939919"/>
            <a:ext cx="1303383" cy="1280954"/>
          </a:xfrm>
          <a:prstGeom prst="bentArrow">
            <a:avLst>
              <a:gd name="adj1" fmla="val 25000"/>
              <a:gd name="adj2" fmla="val 25000"/>
              <a:gd name="adj3" fmla="val 25000"/>
              <a:gd name="adj4" fmla="val 43750"/>
            </a:avLst>
          </a:prstGeom>
          <a:solidFill>
            <a:schemeClr val="bg1"/>
          </a:solidFill>
          <a:effectLst/>
        </p:spPr>
        <p:txBody>
          <a:bodyPr wrap="square" rtlCol="0" anchor="t">
            <a:normAutofit/>
          </a:bodyPr>
          <a:lstStyle/>
          <a:p>
            <a:pPr algn="ctr">
              <a:lnSpc>
                <a:spcPct val="90000"/>
              </a:lnSpc>
              <a:spcBef>
                <a:spcPts val="100"/>
              </a:spcBef>
              <a:spcAft>
                <a:spcPts val="100"/>
              </a:spcAft>
            </a:pPr>
            <a:endParaRPr lang="en-US" sz="2000" kern="1200" dirty="0" smtClean="0">
              <a:solidFill>
                <a:schemeClr val="tx2"/>
              </a:solidFill>
              <a:latin typeface="+mn-lt"/>
              <a:ea typeface="+mn-ea"/>
              <a:cs typeface="+mn-cs"/>
            </a:endParaRPr>
          </a:p>
        </p:txBody>
      </p:sp>
      <p:sp>
        <p:nvSpPr>
          <p:cNvPr id="61" name="Footer Placeholder 3"/>
          <p:cNvSpPr>
            <a:spLocks noGrp="1"/>
          </p:cNvSpPr>
          <p:nvPr>
            <p:ph type="ftr" sz="quarter" idx="3"/>
          </p:nvPr>
        </p:nvSpPr>
        <p:spPr>
          <a:xfrm>
            <a:off x="742950" y="6431526"/>
            <a:ext cx="1885950" cy="152400"/>
          </a:xfrm>
        </p:spPr>
        <p:txBody>
          <a:bodyPr/>
          <a:lstStyle/>
          <a:p>
            <a:r>
              <a:rPr lang="en-US" dirty="0" smtClean="0"/>
              <a:t>Confidential</a:t>
            </a:r>
            <a:endParaRPr lang="en-US" dirty="0"/>
          </a:p>
        </p:txBody>
      </p:sp>
      <p:grpSp>
        <p:nvGrpSpPr>
          <p:cNvPr id="3" name="Group 63"/>
          <p:cNvGrpSpPr/>
          <p:nvPr/>
        </p:nvGrpSpPr>
        <p:grpSpPr>
          <a:xfrm>
            <a:off x="469607" y="5008651"/>
            <a:ext cx="3583774" cy="859886"/>
            <a:chOff x="6120679" y="3478776"/>
            <a:chExt cx="3583774" cy="859886"/>
          </a:xfrm>
        </p:grpSpPr>
        <p:sp>
          <p:nvSpPr>
            <p:cNvPr id="65" name="TextBox 64"/>
            <p:cNvSpPr txBox="1"/>
            <p:nvPr/>
          </p:nvSpPr>
          <p:spPr>
            <a:xfrm>
              <a:off x="6734458" y="3481186"/>
              <a:ext cx="2969995" cy="671979"/>
            </a:xfrm>
            <a:prstGeom prst="rect">
              <a:avLst/>
            </a:prstGeom>
            <a:noFill/>
          </p:spPr>
          <p:txBody>
            <a:bodyPr wrap="square" rtlCol="0">
              <a:spAutoFit/>
            </a:bodyPr>
            <a:lstStyle/>
            <a:p>
              <a:pPr marL="233363" indent="-233363">
                <a:lnSpc>
                  <a:spcPct val="90000"/>
                </a:lnSpc>
                <a:spcBef>
                  <a:spcPts val="100"/>
                </a:spcBef>
                <a:spcAft>
                  <a:spcPts val="100"/>
                </a:spcAft>
                <a:buClr>
                  <a:schemeClr val="bg1"/>
                </a:buClr>
              </a:pPr>
              <a:r>
                <a:rPr lang="en-US" sz="1600" b="1" dirty="0" smtClean="0">
                  <a:solidFill>
                    <a:schemeClr val="tx1"/>
                  </a:solidFill>
                  <a:latin typeface="+mn-lt"/>
                </a:rPr>
                <a:t>READ THE REPORT</a:t>
              </a:r>
              <a:r>
                <a:rPr lang="en-US" sz="1400" b="1" dirty="0" smtClean="0">
                  <a:solidFill>
                    <a:schemeClr val="tx1"/>
                  </a:solidFill>
                  <a:latin typeface="+mn-lt"/>
                </a:rPr>
                <a:t>:</a:t>
              </a:r>
            </a:p>
            <a:p>
              <a:pPr marL="4763" indent="-4763">
                <a:lnSpc>
                  <a:spcPct val="90000"/>
                </a:lnSpc>
                <a:spcBef>
                  <a:spcPts val="100"/>
                </a:spcBef>
                <a:spcAft>
                  <a:spcPts val="100"/>
                </a:spcAft>
                <a:buClr>
                  <a:schemeClr val="bg1"/>
                </a:buClr>
              </a:pPr>
              <a:r>
                <a:rPr lang="en-US" sz="1200" dirty="0" smtClean="0">
                  <a:solidFill>
                    <a:schemeClr val="tx1"/>
                  </a:solidFill>
                  <a:latin typeface="+mn-lt"/>
                </a:rPr>
                <a:t>Distributed Core Architecture </a:t>
              </a:r>
              <a:r>
                <a:rPr lang="en-US" sz="1200" dirty="0" smtClean="0">
                  <a:solidFill>
                    <a:schemeClr val="tx1"/>
                  </a:solidFill>
                  <a:latin typeface="+mn-lt"/>
                  <a:hlinkClick r:id="rId4"/>
                </a:rPr>
                <a:t>www.force10networks.com/tollyreport</a:t>
              </a:r>
              <a:r>
                <a:rPr lang="en-US" sz="1200" dirty="0" smtClean="0">
                  <a:solidFill>
                    <a:schemeClr val="tx1"/>
                  </a:solidFill>
                  <a:latin typeface="+mn-lt"/>
                </a:rPr>
                <a:t> </a:t>
              </a:r>
            </a:p>
          </p:txBody>
        </p:sp>
        <p:pic>
          <p:nvPicPr>
            <p:cNvPr id="66" name="Picture 2"/>
            <p:cNvPicPr>
              <a:picLocks noChangeAspect="1" noChangeArrowheads="1"/>
            </p:cNvPicPr>
            <p:nvPr/>
          </p:nvPicPr>
          <p:blipFill>
            <a:blip r:embed="rId5"/>
            <a:srcRect/>
            <a:stretch>
              <a:fillRect/>
            </a:stretch>
          </p:blipFill>
          <p:spPr bwMode="auto">
            <a:xfrm>
              <a:off x="6120679" y="3478776"/>
              <a:ext cx="526675" cy="859886"/>
            </a:xfrm>
            <a:prstGeom prst="rect">
              <a:avLst/>
            </a:prstGeom>
            <a:noFill/>
            <a:ln w="6350">
              <a:solidFill>
                <a:schemeClr val="bg2"/>
              </a:solidFill>
              <a:miter lim="800000"/>
              <a:headEnd/>
              <a:tailEnd/>
            </a:ln>
            <a:effectLst>
              <a:outerShdw blurRad="50800" dist="38100" dir="2700000" algn="tl" rotWithShape="0">
                <a:prstClr val="black">
                  <a:alpha val="40000"/>
                </a:prstClr>
              </a:outerShdw>
            </a:effectLst>
          </p:spPr>
        </p:pic>
      </p:grpSp>
      <p:cxnSp>
        <p:nvCxnSpPr>
          <p:cNvPr id="67" name="Straight Connector 66"/>
          <p:cNvCxnSpPr/>
          <p:nvPr/>
        </p:nvCxnSpPr>
        <p:spPr>
          <a:xfrm flipH="1" flipV="1">
            <a:off x="6258174" y="1932215"/>
            <a:ext cx="149127" cy="538695"/>
          </a:xfrm>
          <a:prstGeom prst="line">
            <a:avLst/>
          </a:prstGeom>
          <a:ln>
            <a:solidFill>
              <a:schemeClr val="tx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flipV="1">
            <a:off x="6407301" y="1928623"/>
            <a:ext cx="740261" cy="542287"/>
          </a:xfrm>
          <a:prstGeom prst="line">
            <a:avLst/>
          </a:prstGeom>
          <a:ln>
            <a:solidFill>
              <a:schemeClr val="tx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a:off x="6258174" y="1932215"/>
            <a:ext cx="881745" cy="542288"/>
          </a:xfrm>
          <a:prstGeom prst="line">
            <a:avLst/>
          </a:prstGeom>
          <a:ln>
            <a:solidFill>
              <a:schemeClr val="tx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0" name="Straight Connector 69"/>
          <p:cNvCxnSpPr/>
          <p:nvPr/>
        </p:nvCxnSpPr>
        <p:spPr>
          <a:xfrm flipH="1">
            <a:off x="7139919" y="1928623"/>
            <a:ext cx="7643" cy="545880"/>
          </a:xfrm>
          <a:prstGeom prst="line">
            <a:avLst/>
          </a:prstGeom>
          <a:ln>
            <a:solidFill>
              <a:schemeClr val="tx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1" name="Straight Connector 70"/>
          <p:cNvCxnSpPr>
            <a:endCxn id="53" idx="2"/>
          </p:cNvCxnSpPr>
          <p:nvPr/>
        </p:nvCxnSpPr>
        <p:spPr>
          <a:xfrm flipH="1" flipV="1">
            <a:off x="7151357" y="1955190"/>
            <a:ext cx="724837" cy="512137"/>
          </a:xfrm>
          <a:prstGeom prst="line">
            <a:avLst/>
          </a:prstGeom>
          <a:ln>
            <a:solidFill>
              <a:schemeClr val="tx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72" name="Straight Connector 71"/>
          <p:cNvCxnSpPr>
            <a:endCxn id="52" idx="2"/>
          </p:cNvCxnSpPr>
          <p:nvPr/>
        </p:nvCxnSpPr>
        <p:spPr>
          <a:xfrm flipH="1" flipV="1">
            <a:off x="6293603" y="1955190"/>
            <a:ext cx="1680626" cy="555573"/>
          </a:xfrm>
          <a:prstGeom prst="line">
            <a:avLst/>
          </a:prstGeom>
          <a:ln>
            <a:solidFill>
              <a:schemeClr val="tx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73" name="TextBox 72"/>
          <p:cNvSpPr txBox="1"/>
          <p:nvPr/>
        </p:nvSpPr>
        <p:spPr>
          <a:xfrm>
            <a:off x="5024652" y="1449117"/>
            <a:ext cx="2060554" cy="258532"/>
          </a:xfrm>
          <a:prstGeom prst="rect">
            <a:avLst/>
          </a:prstGeom>
          <a:noFill/>
        </p:spPr>
        <p:txBody>
          <a:bodyPr wrap="square" rtlCol="0">
            <a:spAutoFit/>
          </a:bodyPr>
          <a:lstStyle/>
          <a:p>
            <a:pPr>
              <a:lnSpc>
                <a:spcPct val="90000"/>
              </a:lnSpc>
              <a:spcBef>
                <a:spcPts val="100"/>
              </a:spcBef>
              <a:spcAft>
                <a:spcPts val="100"/>
              </a:spcAft>
              <a:buClr>
                <a:schemeClr val="bg1"/>
              </a:buClr>
            </a:pPr>
            <a:r>
              <a:rPr lang="en-US" sz="1200" b="1" dirty="0" smtClean="0">
                <a:latin typeface="+mn-lt"/>
              </a:rPr>
              <a:t>Z9000 Spine</a:t>
            </a:r>
          </a:p>
        </p:txBody>
      </p:sp>
      <p:cxnSp>
        <p:nvCxnSpPr>
          <p:cNvPr id="110" name="Straight Connector 109"/>
          <p:cNvCxnSpPr/>
          <p:nvPr/>
        </p:nvCxnSpPr>
        <p:spPr>
          <a:xfrm flipV="1">
            <a:off x="5625405" y="1872343"/>
            <a:ext cx="1689795" cy="623906"/>
          </a:xfrm>
          <a:prstGeom prst="line">
            <a:avLst/>
          </a:prstGeom>
          <a:ln>
            <a:solidFill>
              <a:schemeClr val="tx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p:cNvCxnSpPr/>
          <p:nvPr/>
        </p:nvCxnSpPr>
        <p:spPr>
          <a:xfrm flipV="1">
            <a:off x="5658933" y="1932215"/>
            <a:ext cx="599241" cy="540967"/>
          </a:xfrm>
          <a:prstGeom prst="line">
            <a:avLst/>
          </a:prstGeom>
          <a:ln>
            <a:solidFill>
              <a:schemeClr val="tx1">
                <a:lumMod val="60000"/>
                <a:lumOff val="40000"/>
              </a:schemeClr>
            </a:solidFill>
          </a:ln>
        </p:spPr>
        <p:style>
          <a:lnRef idx="1">
            <a:schemeClr val="accent1"/>
          </a:lnRef>
          <a:fillRef idx="0">
            <a:schemeClr val="accent1"/>
          </a:fillRef>
          <a:effectRef idx="0">
            <a:schemeClr val="accent1"/>
          </a:effectRef>
          <a:fontRef idx="minor">
            <a:schemeClr val="tx1"/>
          </a:fontRef>
        </p:style>
      </p:cxnSp>
      <p:sp>
        <p:nvSpPr>
          <p:cNvPr id="112" name="TextBox 111"/>
          <p:cNvSpPr txBox="1"/>
          <p:nvPr/>
        </p:nvSpPr>
        <p:spPr>
          <a:xfrm>
            <a:off x="4765667" y="2233443"/>
            <a:ext cx="2060554" cy="258532"/>
          </a:xfrm>
          <a:prstGeom prst="rect">
            <a:avLst/>
          </a:prstGeom>
          <a:noFill/>
        </p:spPr>
        <p:txBody>
          <a:bodyPr wrap="square" rtlCol="0">
            <a:spAutoFit/>
          </a:bodyPr>
          <a:lstStyle/>
          <a:p>
            <a:pPr>
              <a:lnSpc>
                <a:spcPct val="90000"/>
              </a:lnSpc>
              <a:spcBef>
                <a:spcPts val="100"/>
              </a:spcBef>
              <a:spcAft>
                <a:spcPts val="100"/>
              </a:spcAft>
              <a:buClr>
                <a:schemeClr val="bg1"/>
              </a:buClr>
            </a:pPr>
            <a:r>
              <a:rPr lang="en-US" sz="1200" b="1" dirty="0" smtClean="0">
                <a:latin typeface="+mn-lt"/>
              </a:rPr>
              <a:t>Z9000 Leaf</a:t>
            </a:r>
          </a:p>
        </p:txBody>
      </p:sp>
      <p:grpSp>
        <p:nvGrpSpPr>
          <p:cNvPr id="51" name="Group 50"/>
          <p:cNvGrpSpPr/>
          <p:nvPr/>
        </p:nvGrpSpPr>
        <p:grpSpPr>
          <a:xfrm>
            <a:off x="5305365" y="1710796"/>
            <a:ext cx="3003418" cy="1015333"/>
            <a:chOff x="3128222" y="2596167"/>
            <a:chExt cx="3003418" cy="1015333"/>
          </a:xfrm>
        </p:grpSpPr>
        <p:pic>
          <p:nvPicPr>
            <p:cNvPr id="52" name="Picture 6" descr="C:\Documents and Settings\nsheth\Desktop\Force10\Dell\Dell Templates\Z9000\Z9000\Z9000\3-D\Raster\High Resolution png\Z9000 Black.png"/>
            <p:cNvPicPr>
              <a:picLocks noChangeAspect="1" noChangeArrowheads="1"/>
            </p:cNvPicPr>
            <p:nvPr/>
          </p:nvPicPr>
          <p:blipFill>
            <a:blip r:embed="rId6" cstate="print"/>
            <a:srcRect/>
            <a:stretch>
              <a:fillRect/>
            </a:stretch>
          </p:blipFill>
          <p:spPr bwMode="auto">
            <a:xfrm>
              <a:off x="3796420" y="2596167"/>
              <a:ext cx="640080" cy="244394"/>
            </a:xfrm>
            <a:prstGeom prst="rect">
              <a:avLst/>
            </a:prstGeom>
            <a:noFill/>
          </p:spPr>
        </p:pic>
        <p:pic>
          <p:nvPicPr>
            <p:cNvPr id="53" name="Picture 6" descr="C:\Documents and Settings\nsheth\Desktop\Force10\Dell\Dell Templates\Z9000\Z9000\Z9000\3-D\Raster\High Resolution png\Z9000 Black.png"/>
            <p:cNvPicPr>
              <a:picLocks noChangeAspect="1" noChangeArrowheads="1"/>
            </p:cNvPicPr>
            <p:nvPr/>
          </p:nvPicPr>
          <p:blipFill>
            <a:blip r:embed="rId6" cstate="print"/>
            <a:srcRect/>
            <a:stretch>
              <a:fillRect/>
            </a:stretch>
          </p:blipFill>
          <p:spPr bwMode="auto">
            <a:xfrm>
              <a:off x="4654174" y="2596167"/>
              <a:ext cx="640080" cy="244394"/>
            </a:xfrm>
            <a:prstGeom prst="rect">
              <a:avLst/>
            </a:prstGeom>
            <a:noFill/>
          </p:spPr>
        </p:pic>
        <p:pic>
          <p:nvPicPr>
            <p:cNvPr id="54" name="Picture 6" descr="C:\Documents and Settings\nsheth\Desktop\Force10\Dell\Dell Templates\Z9000\Z9000\Z9000\3-D\Raster\High Resolution png\Z9000 Black.png"/>
            <p:cNvPicPr>
              <a:picLocks noChangeAspect="1" noChangeArrowheads="1"/>
            </p:cNvPicPr>
            <p:nvPr/>
          </p:nvPicPr>
          <p:blipFill>
            <a:blip r:embed="rId6" cstate="print"/>
            <a:srcRect/>
            <a:stretch>
              <a:fillRect/>
            </a:stretch>
          </p:blipFill>
          <p:spPr bwMode="auto">
            <a:xfrm>
              <a:off x="3128222" y="3367106"/>
              <a:ext cx="640080" cy="244394"/>
            </a:xfrm>
            <a:prstGeom prst="rect">
              <a:avLst/>
            </a:prstGeom>
            <a:noFill/>
          </p:spPr>
        </p:pic>
        <p:pic>
          <p:nvPicPr>
            <p:cNvPr id="55" name="Picture 6" descr="C:\Documents and Settings\nsheth\Desktop\Force10\Dell\Dell Templates\Z9000\Z9000\Z9000\3-D\Raster\High Resolution png\Z9000 Black.png"/>
            <p:cNvPicPr>
              <a:picLocks noChangeAspect="1" noChangeArrowheads="1"/>
            </p:cNvPicPr>
            <p:nvPr/>
          </p:nvPicPr>
          <p:blipFill>
            <a:blip r:embed="rId6" cstate="print"/>
            <a:srcRect/>
            <a:stretch>
              <a:fillRect/>
            </a:stretch>
          </p:blipFill>
          <p:spPr bwMode="auto">
            <a:xfrm>
              <a:off x="5491560" y="3367106"/>
              <a:ext cx="640080" cy="244394"/>
            </a:xfrm>
            <a:prstGeom prst="rect">
              <a:avLst/>
            </a:prstGeom>
            <a:noFill/>
          </p:spPr>
        </p:pic>
        <p:pic>
          <p:nvPicPr>
            <p:cNvPr id="56" name="Picture 6" descr="C:\Documents and Settings\nsheth\Desktop\Force10\Dell\Dell Templates\Z9000\Z9000\Z9000\3-D\Raster\High Resolution png\Z9000 Black.png"/>
            <p:cNvPicPr>
              <a:picLocks noChangeAspect="1" noChangeArrowheads="1"/>
            </p:cNvPicPr>
            <p:nvPr/>
          </p:nvPicPr>
          <p:blipFill>
            <a:blip r:embed="rId6" cstate="print"/>
            <a:srcRect/>
            <a:stretch>
              <a:fillRect/>
            </a:stretch>
          </p:blipFill>
          <p:spPr bwMode="auto">
            <a:xfrm>
              <a:off x="4703780" y="3367106"/>
              <a:ext cx="640080" cy="244394"/>
            </a:xfrm>
            <a:prstGeom prst="rect">
              <a:avLst/>
            </a:prstGeom>
            <a:noFill/>
          </p:spPr>
        </p:pic>
        <p:pic>
          <p:nvPicPr>
            <p:cNvPr id="57" name="Picture 6" descr="C:\Documents and Settings\nsheth\Desktop\Force10\Dell\Dell Templates\Z9000\Z9000\Z9000\3-D\Raster\High Resolution png\Z9000 Black.png"/>
            <p:cNvPicPr>
              <a:picLocks noChangeAspect="1" noChangeArrowheads="1"/>
            </p:cNvPicPr>
            <p:nvPr/>
          </p:nvPicPr>
          <p:blipFill>
            <a:blip r:embed="rId6" cstate="print"/>
            <a:srcRect/>
            <a:stretch>
              <a:fillRect/>
            </a:stretch>
          </p:blipFill>
          <p:spPr bwMode="auto">
            <a:xfrm>
              <a:off x="3916001" y="3367106"/>
              <a:ext cx="640080" cy="244394"/>
            </a:xfrm>
            <a:prstGeom prst="rect">
              <a:avLst/>
            </a:prstGeom>
            <a:noFill/>
          </p:spPr>
        </p:pic>
      </p:grpSp>
      <p:pic>
        <p:nvPicPr>
          <p:cNvPr id="58" name="Picture 57" descr="Z9000 New Image.JPG"/>
          <p:cNvPicPr>
            <a:picLocks noChangeAspect="1"/>
          </p:cNvPicPr>
          <p:nvPr/>
        </p:nvPicPr>
        <p:blipFill>
          <a:blip r:embed="rId7" cstate="print">
            <a:clrChange>
              <a:clrFrom>
                <a:srgbClr val="FFFFFF"/>
              </a:clrFrom>
              <a:clrTo>
                <a:srgbClr val="FFFFFF">
                  <a:alpha val="0"/>
                </a:srgbClr>
              </a:clrTo>
            </a:clrChange>
          </a:blip>
          <a:stretch>
            <a:fillRect/>
          </a:stretch>
        </p:blipFill>
        <p:spPr>
          <a:xfrm>
            <a:off x="779528" y="3342694"/>
            <a:ext cx="2926080" cy="1124306"/>
          </a:xfrm>
          <a:prstGeom prst="rect">
            <a:avLst/>
          </a:prstGeom>
        </p:spPr>
      </p:pic>
    </p:spTree>
    <p:extLst>
      <p:ext uri="{BB962C8B-B14F-4D97-AF65-F5344CB8AC3E}">
        <p14:creationId xmlns:p14="http://schemas.microsoft.com/office/powerpoint/2010/main" val="145657900"/>
      </p:ext>
    </p:extLst>
  </p:cSld>
  <p:clrMapOvr>
    <a:masterClrMapping/>
  </p:clrMapOvr>
  <p:transition spd="med">
    <p:wipe dir="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0324" y="179674"/>
            <a:ext cx="8400197" cy="853560"/>
          </a:xfrm>
        </p:spPr>
        <p:txBody>
          <a:bodyPr/>
          <a:lstStyle/>
          <a:p>
            <a:r>
              <a:rPr lang="en-US" dirty="0" smtClean="0">
                <a:solidFill>
                  <a:schemeClr val="bg1"/>
                </a:solidFill>
              </a:rPr>
              <a:t>Network Simplification with Z9000</a:t>
            </a:r>
            <a:br>
              <a:rPr lang="en-US" dirty="0" smtClean="0">
                <a:solidFill>
                  <a:schemeClr val="bg1"/>
                </a:solidFill>
              </a:rPr>
            </a:br>
            <a:r>
              <a:rPr lang="en-US" sz="2000" dirty="0" smtClean="0">
                <a:solidFill>
                  <a:schemeClr val="tx1"/>
                </a:solidFill>
              </a:rPr>
              <a:t>Enabling simpler, flatter networks</a:t>
            </a:r>
            <a:endParaRPr lang="en-US" sz="2000" dirty="0">
              <a:solidFill>
                <a:schemeClr val="tx1"/>
              </a:solidFill>
            </a:endParaRPr>
          </a:p>
        </p:txBody>
      </p:sp>
      <p:sp>
        <p:nvSpPr>
          <p:cNvPr id="142" name="Slide Number Placeholder 5"/>
          <p:cNvSpPr>
            <a:spLocks noGrp="1"/>
          </p:cNvSpPr>
          <p:nvPr>
            <p:ph type="sldNum" sz="quarter" idx="4"/>
          </p:nvPr>
        </p:nvSpPr>
        <p:spPr>
          <a:xfrm>
            <a:off x="435536" y="6431527"/>
            <a:ext cx="260349" cy="152399"/>
          </a:xfrm>
          <a:prstGeom prst="rect">
            <a:avLst/>
          </a:prstGeom>
        </p:spPr>
        <p:txBody>
          <a:bodyPr vert="horz" lIns="0" tIns="0" rIns="91440" bIns="0" rtlCol="0" anchor="ctr"/>
          <a:lstStyle>
            <a:lvl1pPr algn="l">
              <a:defRPr sz="900">
                <a:solidFill>
                  <a:schemeClr val="bg2">
                    <a:lumMod val="60000"/>
                    <a:lumOff val="40000"/>
                  </a:schemeClr>
                </a:solidFill>
                <a:latin typeface="Museo Sans For Dell" pitchFamily="2" charset="0"/>
              </a:defRPr>
            </a:lvl1pPr>
          </a:lstStyle>
          <a:p>
            <a:fld id="{DBD5246C-868F-410A-AE52-FE248EDADC46}" type="slidenum">
              <a:rPr lang="en-US" smtClean="0"/>
              <a:pPr/>
              <a:t>23</a:t>
            </a:fld>
            <a:endParaRPr lang="en-US" dirty="0"/>
          </a:p>
        </p:txBody>
      </p:sp>
      <p:sp>
        <p:nvSpPr>
          <p:cNvPr id="140" name="Slide Number Placeholder 5"/>
          <p:cNvSpPr txBox="1">
            <a:spLocks/>
          </p:cNvSpPr>
          <p:nvPr/>
        </p:nvSpPr>
        <p:spPr>
          <a:xfrm>
            <a:off x="435536" y="6431527"/>
            <a:ext cx="260349" cy="152399"/>
          </a:xfrm>
          <a:prstGeom prst="rect">
            <a:avLst/>
          </a:prstGeom>
        </p:spPr>
        <p:txBody>
          <a:bodyPr vert="horz" lIns="0" tIns="0" rIns="91440" bIns="0" rtlCol="0" anchor="ctr"/>
          <a:lstStyle>
            <a:lvl1pPr algn="l">
              <a:defRPr sz="900">
                <a:solidFill>
                  <a:schemeClr val="bg2">
                    <a:lumMod val="60000"/>
                    <a:lumOff val="40000"/>
                  </a:schemeClr>
                </a:solidFill>
                <a:latin typeface="Museo Sans For Dell" pitchFamily="2" charset="0"/>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DBD5246C-868F-410A-AE52-FE248EDADC46}" type="slidenum">
              <a:rPr kumimoji="0" lang="en-US" sz="900" b="0" i="0" u="none" strike="noStrike" kern="1200" cap="none" spc="0" normalizeH="0" baseline="0" noProof="0" smtClean="0">
                <a:ln>
                  <a:noFill/>
                </a:ln>
                <a:solidFill>
                  <a:schemeClr val="bg2">
                    <a:lumMod val="60000"/>
                    <a:lumOff val="40000"/>
                  </a:schemeClr>
                </a:solidFill>
                <a:effectLst/>
                <a:uLnTx/>
                <a:uFillTx/>
                <a:latin typeface="Museo Sans For Dell" pitchFamily="2" charset="0"/>
                <a:ea typeface="ＭＳ Ｐゴシック" pitchFamily="34" charset="-128"/>
                <a:cs typeface="+mn-cs"/>
              </a:rPr>
              <a:pPr marL="0" marR="0" lvl="0" indent="0" algn="l" defTabSz="914400" rtl="0" eaLnBrk="1" fontAlgn="base" latinLnBrk="0" hangingPunct="1">
                <a:lnSpc>
                  <a:spcPct val="100000"/>
                </a:lnSpc>
                <a:spcBef>
                  <a:spcPct val="0"/>
                </a:spcBef>
                <a:spcAft>
                  <a:spcPct val="0"/>
                </a:spcAft>
                <a:buClrTx/>
                <a:buSzTx/>
                <a:buFontTx/>
                <a:buNone/>
                <a:tabLst/>
                <a:defRPr/>
              </a:pPr>
              <a:t>23</a:t>
            </a:fld>
            <a:endParaRPr kumimoji="0" lang="en-US" sz="900" b="0" i="0" u="none" strike="noStrike" kern="1200" cap="none" spc="0" normalizeH="0" baseline="0" noProof="0" dirty="0">
              <a:ln>
                <a:noFill/>
              </a:ln>
              <a:solidFill>
                <a:schemeClr val="bg2">
                  <a:lumMod val="60000"/>
                  <a:lumOff val="40000"/>
                </a:schemeClr>
              </a:solidFill>
              <a:effectLst/>
              <a:uLnTx/>
              <a:uFillTx/>
              <a:latin typeface="Museo Sans For Dell" pitchFamily="2" charset="0"/>
              <a:ea typeface="ＭＳ Ｐゴシック" pitchFamily="34" charset="-128"/>
              <a:cs typeface="+mn-cs"/>
            </a:endParaRPr>
          </a:p>
        </p:txBody>
      </p:sp>
      <p:sp>
        <p:nvSpPr>
          <p:cNvPr id="197" name="Footer Placeholder 3"/>
          <p:cNvSpPr>
            <a:spLocks noGrp="1"/>
          </p:cNvSpPr>
          <p:nvPr>
            <p:ph type="ftr" sz="quarter" idx="3"/>
          </p:nvPr>
        </p:nvSpPr>
        <p:spPr>
          <a:xfrm>
            <a:off x="742950" y="6431526"/>
            <a:ext cx="1885950" cy="152400"/>
          </a:xfrm>
        </p:spPr>
        <p:txBody>
          <a:bodyPr/>
          <a:lstStyle/>
          <a:p>
            <a:r>
              <a:rPr lang="en-US" dirty="0" smtClean="0"/>
              <a:t>Confidential</a:t>
            </a:r>
            <a:endParaRPr lang="en-US" dirty="0"/>
          </a:p>
        </p:txBody>
      </p:sp>
      <p:grpSp>
        <p:nvGrpSpPr>
          <p:cNvPr id="231" name="Group 140"/>
          <p:cNvGrpSpPr/>
          <p:nvPr/>
        </p:nvGrpSpPr>
        <p:grpSpPr>
          <a:xfrm>
            <a:off x="244940" y="3394441"/>
            <a:ext cx="5461000" cy="2628900"/>
            <a:chOff x="3286523" y="1112537"/>
            <a:chExt cx="5461000" cy="2628900"/>
          </a:xfrm>
        </p:grpSpPr>
        <p:sp>
          <p:nvSpPr>
            <p:cNvPr id="244" name="Rectangle 243"/>
            <p:cNvSpPr/>
            <p:nvPr/>
          </p:nvSpPr>
          <p:spPr bwMode="gray">
            <a:xfrm>
              <a:off x="3286523" y="1112537"/>
              <a:ext cx="5461000" cy="2628900"/>
            </a:xfrm>
            <a:prstGeom prst="rect">
              <a:avLst/>
            </a:prstGeom>
            <a:solidFill>
              <a:schemeClr val="accent3">
                <a:lumMod val="20000"/>
                <a:lumOff val="80000"/>
              </a:schemeClr>
            </a:solidFill>
            <a:ln w="19050" cap="flat" cmpd="sng" algn="ctr">
              <a:no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algn="l" rtl="0" fontAlgn="base">
                <a:spcBef>
                  <a:spcPct val="0"/>
                </a:spcBef>
                <a:spcAft>
                  <a:spcPct val="0"/>
                </a:spcAft>
              </a:pPr>
              <a:endParaRPr lang="en-US" kern="1200" dirty="0">
                <a:solidFill>
                  <a:srgbClr val="444444">
                    <a:lumMod val="65000"/>
                    <a:lumOff val="35000"/>
                  </a:srgbClr>
                </a:solidFill>
                <a:latin typeface="Museo For Dell"/>
                <a:ea typeface="ＭＳ Ｐゴシック" pitchFamily="34" charset="-128"/>
                <a:cs typeface="+mn-cs"/>
              </a:endParaRPr>
            </a:p>
          </p:txBody>
        </p:sp>
        <p:cxnSp>
          <p:nvCxnSpPr>
            <p:cNvPr id="245" name="Straight Connector 244"/>
            <p:cNvCxnSpPr/>
            <p:nvPr/>
          </p:nvCxnSpPr>
          <p:spPr bwMode="auto">
            <a:xfrm rot="16200000" flipH="1">
              <a:off x="7018468" y="2679653"/>
              <a:ext cx="384139" cy="304330"/>
            </a:xfrm>
            <a:prstGeom prst="line">
              <a:avLst/>
            </a:prstGeom>
            <a:ln w="19050">
              <a:solidFill>
                <a:schemeClr val="bg1">
                  <a:lumMod val="50000"/>
                </a:schemeClr>
              </a:solidFill>
              <a:headEnd type="none" w="med" len="med"/>
              <a:tailEnd type="none" w="med" len="med"/>
            </a:ln>
            <a:effectLst/>
          </p:spPr>
          <p:style>
            <a:lnRef idx="2">
              <a:schemeClr val="dk1"/>
            </a:lnRef>
            <a:fillRef idx="0">
              <a:schemeClr val="dk1"/>
            </a:fillRef>
            <a:effectRef idx="1">
              <a:schemeClr val="dk1"/>
            </a:effectRef>
            <a:fontRef idx="minor">
              <a:schemeClr val="tx1"/>
            </a:fontRef>
          </p:style>
        </p:cxnSp>
        <p:cxnSp>
          <p:nvCxnSpPr>
            <p:cNvPr id="246" name="Straight Connector 245"/>
            <p:cNvCxnSpPr/>
            <p:nvPr/>
          </p:nvCxnSpPr>
          <p:spPr bwMode="auto">
            <a:xfrm rot="5400000">
              <a:off x="6531644" y="2678608"/>
              <a:ext cx="528640" cy="371475"/>
            </a:xfrm>
            <a:prstGeom prst="line">
              <a:avLst/>
            </a:prstGeom>
            <a:ln w="19050">
              <a:solidFill>
                <a:schemeClr val="bg1">
                  <a:lumMod val="50000"/>
                </a:schemeClr>
              </a:solidFill>
              <a:prstDash val="solid"/>
              <a:headEnd type="none" w="med" len="med"/>
              <a:tailEnd type="none" w="med" len="med"/>
            </a:ln>
            <a:effectLst/>
          </p:spPr>
          <p:style>
            <a:lnRef idx="2">
              <a:schemeClr val="dk1"/>
            </a:lnRef>
            <a:fillRef idx="0">
              <a:schemeClr val="dk1"/>
            </a:fillRef>
            <a:effectRef idx="1">
              <a:schemeClr val="dk1"/>
            </a:effectRef>
            <a:fontRef idx="minor">
              <a:schemeClr val="tx1"/>
            </a:fontRef>
          </p:style>
        </p:cxnSp>
        <p:cxnSp>
          <p:nvCxnSpPr>
            <p:cNvPr id="247" name="Straight Connector 246"/>
            <p:cNvCxnSpPr/>
            <p:nvPr/>
          </p:nvCxnSpPr>
          <p:spPr bwMode="auto">
            <a:xfrm rot="16200000" flipH="1">
              <a:off x="5704016" y="2698705"/>
              <a:ext cx="365085" cy="228126"/>
            </a:xfrm>
            <a:prstGeom prst="line">
              <a:avLst/>
            </a:prstGeom>
            <a:ln w="19050">
              <a:solidFill>
                <a:schemeClr val="bg1">
                  <a:lumMod val="50000"/>
                </a:schemeClr>
              </a:solidFill>
              <a:headEnd type="none" w="med" len="med"/>
              <a:tailEnd type="none" w="med" len="med"/>
            </a:ln>
            <a:effectLst/>
          </p:spPr>
          <p:style>
            <a:lnRef idx="2">
              <a:schemeClr val="dk1"/>
            </a:lnRef>
            <a:fillRef idx="0">
              <a:schemeClr val="dk1"/>
            </a:fillRef>
            <a:effectRef idx="1">
              <a:schemeClr val="dk1"/>
            </a:effectRef>
            <a:fontRef idx="minor">
              <a:schemeClr val="tx1"/>
            </a:fontRef>
          </p:style>
        </p:cxnSp>
        <p:cxnSp>
          <p:nvCxnSpPr>
            <p:cNvPr id="250" name="Straight Connector 249"/>
            <p:cNvCxnSpPr/>
            <p:nvPr/>
          </p:nvCxnSpPr>
          <p:spPr bwMode="auto">
            <a:xfrm rot="5400000">
              <a:off x="5250531" y="2669084"/>
              <a:ext cx="528640" cy="371475"/>
            </a:xfrm>
            <a:prstGeom prst="line">
              <a:avLst/>
            </a:prstGeom>
            <a:ln w="19050">
              <a:solidFill>
                <a:schemeClr val="bg1">
                  <a:lumMod val="50000"/>
                </a:schemeClr>
              </a:solidFill>
              <a:prstDash val="solid"/>
              <a:headEnd type="none" w="med" len="med"/>
              <a:tailEnd type="none" w="med" len="med"/>
            </a:ln>
            <a:effectLst/>
          </p:spPr>
          <p:style>
            <a:lnRef idx="2">
              <a:schemeClr val="dk1"/>
            </a:lnRef>
            <a:fillRef idx="0">
              <a:schemeClr val="dk1"/>
            </a:fillRef>
            <a:effectRef idx="1">
              <a:schemeClr val="dk1"/>
            </a:effectRef>
            <a:fontRef idx="minor">
              <a:schemeClr val="tx1"/>
            </a:fontRef>
          </p:style>
        </p:cxnSp>
        <p:cxnSp>
          <p:nvCxnSpPr>
            <p:cNvPr id="251" name="Straight Connector 250"/>
            <p:cNvCxnSpPr/>
            <p:nvPr/>
          </p:nvCxnSpPr>
          <p:spPr bwMode="auto">
            <a:xfrm rot="16200000" flipH="1">
              <a:off x="4418143" y="2727278"/>
              <a:ext cx="365085" cy="228126"/>
            </a:xfrm>
            <a:prstGeom prst="line">
              <a:avLst/>
            </a:prstGeom>
            <a:ln w="19050">
              <a:solidFill>
                <a:schemeClr val="bg1">
                  <a:lumMod val="50000"/>
                </a:schemeClr>
              </a:solidFill>
              <a:headEnd type="none" w="med" len="med"/>
              <a:tailEnd type="none" w="med" len="med"/>
            </a:ln>
            <a:effectLst/>
          </p:spPr>
          <p:style>
            <a:lnRef idx="2">
              <a:schemeClr val="dk1"/>
            </a:lnRef>
            <a:fillRef idx="0">
              <a:schemeClr val="dk1"/>
            </a:fillRef>
            <a:effectRef idx="1">
              <a:schemeClr val="dk1"/>
            </a:effectRef>
            <a:fontRef idx="minor">
              <a:schemeClr val="tx1"/>
            </a:fontRef>
          </p:style>
        </p:cxnSp>
        <p:cxnSp>
          <p:nvCxnSpPr>
            <p:cNvPr id="254" name="Straight Connector 253"/>
            <p:cNvCxnSpPr/>
            <p:nvPr/>
          </p:nvCxnSpPr>
          <p:spPr bwMode="auto">
            <a:xfrm rot="5400000">
              <a:off x="3926554" y="2697657"/>
              <a:ext cx="528640" cy="371475"/>
            </a:xfrm>
            <a:prstGeom prst="line">
              <a:avLst/>
            </a:prstGeom>
            <a:ln w="19050">
              <a:solidFill>
                <a:schemeClr val="bg1">
                  <a:lumMod val="50000"/>
                </a:schemeClr>
              </a:solidFill>
              <a:prstDash val="solid"/>
              <a:headEnd type="none" w="med" len="med"/>
              <a:tailEnd type="none" w="med" len="med"/>
            </a:ln>
            <a:effectLst/>
          </p:spPr>
          <p:style>
            <a:lnRef idx="2">
              <a:schemeClr val="dk1"/>
            </a:lnRef>
            <a:fillRef idx="0">
              <a:schemeClr val="dk1"/>
            </a:fillRef>
            <a:effectRef idx="1">
              <a:schemeClr val="dk1"/>
            </a:effectRef>
            <a:fontRef idx="minor">
              <a:schemeClr val="tx1"/>
            </a:fontRef>
          </p:style>
        </p:cxnSp>
        <p:grpSp>
          <p:nvGrpSpPr>
            <p:cNvPr id="256" name="Group 60"/>
            <p:cNvGrpSpPr/>
            <p:nvPr/>
          </p:nvGrpSpPr>
          <p:grpSpPr>
            <a:xfrm>
              <a:off x="3397622" y="1251815"/>
              <a:ext cx="4212873" cy="2356253"/>
              <a:chOff x="415856" y="2412161"/>
              <a:chExt cx="5800861" cy="3337903"/>
            </a:xfrm>
          </p:grpSpPr>
          <p:cxnSp>
            <p:nvCxnSpPr>
              <p:cNvPr id="262" name="Straight Connector 261"/>
              <p:cNvCxnSpPr/>
              <p:nvPr/>
            </p:nvCxnSpPr>
            <p:spPr bwMode="auto">
              <a:xfrm rot="16200000" flipH="1">
                <a:off x="4268633" y="3202790"/>
                <a:ext cx="1303429" cy="942363"/>
              </a:xfrm>
              <a:prstGeom prst="line">
                <a:avLst/>
              </a:prstGeom>
              <a:ln w="19050">
                <a:solidFill>
                  <a:schemeClr val="bg1">
                    <a:lumMod val="50000"/>
                  </a:schemeClr>
                </a:solidFill>
                <a:prstDash val="solid"/>
                <a:headEnd type="none" w="med" len="med"/>
                <a:tailEnd type="none" w="med" len="med"/>
              </a:ln>
              <a:effectLst/>
            </p:spPr>
            <p:style>
              <a:lnRef idx="2">
                <a:schemeClr val="dk1"/>
              </a:lnRef>
              <a:fillRef idx="0">
                <a:schemeClr val="dk1"/>
              </a:fillRef>
              <a:effectRef idx="1">
                <a:schemeClr val="dk1"/>
              </a:effectRef>
              <a:fontRef idx="minor">
                <a:schemeClr val="tx1"/>
              </a:fontRef>
            </p:style>
          </p:cxnSp>
          <p:cxnSp>
            <p:nvCxnSpPr>
              <p:cNvPr id="263" name="Straight Connector 262"/>
              <p:cNvCxnSpPr/>
              <p:nvPr/>
            </p:nvCxnSpPr>
            <p:spPr bwMode="auto">
              <a:xfrm rot="5400000">
                <a:off x="1527897" y="3115115"/>
                <a:ext cx="1456589" cy="997772"/>
              </a:xfrm>
              <a:prstGeom prst="line">
                <a:avLst/>
              </a:prstGeom>
              <a:ln w="19050">
                <a:solidFill>
                  <a:schemeClr val="bg1">
                    <a:lumMod val="50000"/>
                  </a:schemeClr>
                </a:solidFill>
                <a:prstDash val="solid"/>
                <a:headEnd type="none" w="med" len="med"/>
                <a:tailEnd type="none" w="med" len="med"/>
              </a:ln>
              <a:effectLst/>
            </p:spPr>
            <p:style>
              <a:lnRef idx="2">
                <a:schemeClr val="dk1"/>
              </a:lnRef>
              <a:fillRef idx="0">
                <a:schemeClr val="dk1"/>
              </a:fillRef>
              <a:effectRef idx="1">
                <a:schemeClr val="dk1"/>
              </a:effectRef>
              <a:fontRef idx="minor">
                <a:schemeClr val="tx1"/>
              </a:fontRef>
            </p:style>
          </p:cxnSp>
          <p:cxnSp>
            <p:nvCxnSpPr>
              <p:cNvPr id="264" name="Straight Connector 263"/>
              <p:cNvCxnSpPr/>
              <p:nvPr/>
            </p:nvCxnSpPr>
            <p:spPr bwMode="auto">
              <a:xfrm rot="10800000" flipV="1">
                <a:off x="1967150" y="2885701"/>
                <a:ext cx="2497972" cy="1436349"/>
              </a:xfrm>
              <a:prstGeom prst="line">
                <a:avLst/>
              </a:prstGeom>
              <a:ln w="19050">
                <a:solidFill>
                  <a:schemeClr val="bg1">
                    <a:lumMod val="50000"/>
                  </a:schemeClr>
                </a:solidFill>
                <a:headEnd type="none" w="med" len="med"/>
                <a:tailEnd type="none" w="med" len="med"/>
              </a:ln>
              <a:effectLst/>
            </p:spPr>
            <p:style>
              <a:lnRef idx="2">
                <a:schemeClr val="dk1"/>
              </a:lnRef>
              <a:fillRef idx="0">
                <a:schemeClr val="dk1"/>
              </a:fillRef>
              <a:effectRef idx="1">
                <a:schemeClr val="dk1"/>
              </a:effectRef>
              <a:fontRef idx="minor">
                <a:schemeClr val="tx1"/>
              </a:fontRef>
            </p:style>
          </p:cxnSp>
          <p:cxnSp>
            <p:nvCxnSpPr>
              <p:cNvPr id="268" name="Straight Connector 267"/>
              <p:cNvCxnSpPr/>
              <p:nvPr/>
            </p:nvCxnSpPr>
            <p:spPr bwMode="auto">
              <a:xfrm rot="16200000" flipH="1">
                <a:off x="2361163" y="3149918"/>
                <a:ext cx="1468460" cy="956766"/>
              </a:xfrm>
              <a:prstGeom prst="line">
                <a:avLst/>
              </a:prstGeom>
              <a:ln w="19050">
                <a:solidFill>
                  <a:schemeClr val="bg1">
                    <a:lumMod val="50000"/>
                  </a:schemeClr>
                </a:solidFill>
                <a:headEnd type="none" w="med" len="med"/>
                <a:tailEnd type="none" w="med" len="med"/>
              </a:ln>
              <a:effectLst/>
            </p:spPr>
            <p:style>
              <a:lnRef idx="2">
                <a:schemeClr val="dk1"/>
              </a:lnRef>
              <a:fillRef idx="0">
                <a:schemeClr val="dk1"/>
              </a:fillRef>
              <a:effectRef idx="1">
                <a:schemeClr val="dk1"/>
              </a:effectRef>
              <a:fontRef idx="minor">
                <a:schemeClr val="tx1"/>
              </a:fontRef>
            </p:style>
          </p:cxnSp>
          <p:cxnSp>
            <p:nvCxnSpPr>
              <p:cNvPr id="269" name="Straight Connector 268"/>
              <p:cNvCxnSpPr/>
              <p:nvPr/>
            </p:nvCxnSpPr>
            <p:spPr bwMode="auto">
              <a:xfrm rot="5400000">
                <a:off x="3314970" y="3316253"/>
                <a:ext cx="1495449" cy="610608"/>
              </a:xfrm>
              <a:prstGeom prst="line">
                <a:avLst/>
              </a:prstGeom>
              <a:ln w="19050">
                <a:solidFill>
                  <a:schemeClr val="bg1">
                    <a:lumMod val="50000"/>
                  </a:schemeClr>
                </a:solidFill>
                <a:prstDash val="solid"/>
                <a:headEnd type="none" w="med" len="med"/>
                <a:tailEnd type="none" w="med" len="med"/>
              </a:ln>
              <a:effectLst/>
            </p:spPr>
            <p:style>
              <a:lnRef idx="2">
                <a:schemeClr val="dk1"/>
              </a:lnRef>
              <a:fillRef idx="0">
                <a:schemeClr val="dk1"/>
              </a:fillRef>
              <a:effectRef idx="1">
                <a:schemeClr val="dk1"/>
              </a:effectRef>
              <a:fontRef idx="minor">
                <a:schemeClr val="tx1"/>
              </a:fontRef>
            </p:style>
          </p:cxnSp>
          <p:cxnSp>
            <p:nvCxnSpPr>
              <p:cNvPr id="271" name="Straight Connector 270"/>
              <p:cNvCxnSpPr/>
              <p:nvPr/>
            </p:nvCxnSpPr>
            <p:spPr bwMode="auto">
              <a:xfrm>
                <a:off x="2719449" y="2885704"/>
                <a:ext cx="2585549" cy="1463335"/>
              </a:xfrm>
              <a:prstGeom prst="line">
                <a:avLst/>
              </a:prstGeom>
              <a:ln w="19050">
                <a:solidFill>
                  <a:schemeClr val="bg1">
                    <a:lumMod val="50000"/>
                  </a:schemeClr>
                </a:solidFill>
                <a:headEnd type="none" w="med" len="med"/>
                <a:tailEnd type="none" w="med" len="med"/>
              </a:ln>
              <a:effectLst/>
            </p:spPr>
            <p:style>
              <a:lnRef idx="2">
                <a:schemeClr val="dk1"/>
              </a:lnRef>
              <a:fillRef idx="0">
                <a:schemeClr val="dk1"/>
              </a:fillRef>
              <a:effectRef idx="1">
                <a:schemeClr val="dk1"/>
              </a:effectRef>
              <a:fontRef idx="minor">
                <a:schemeClr val="tx1"/>
              </a:fontRef>
            </p:style>
          </p:cxnSp>
          <p:cxnSp>
            <p:nvCxnSpPr>
              <p:cNvPr id="274" name="Straight Connector 273"/>
              <p:cNvCxnSpPr/>
              <p:nvPr/>
            </p:nvCxnSpPr>
            <p:spPr bwMode="auto">
              <a:xfrm rot="10800000" flipV="1">
                <a:off x="3179021" y="2906856"/>
                <a:ext cx="999981" cy="1109"/>
              </a:xfrm>
              <a:prstGeom prst="line">
                <a:avLst/>
              </a:prstGeom>
              <a:ln w="19050">
                <a:solidFill>
                  <a:schemeClr val="bg1">
                    <a:lumMod val="50000"/>
                  </a:schemeClr>
                </a:solidFill>
                <a:headEnd type="none" w="med" len="med"/>
                <a:tailEnd type="none" w="med" len="med"/>
              </a:ln>
              <a:effectLst/>
            </p:spPr>
            <p:style>
              <a:lnRef idx="2">
                <a:schemeClr val="dk1"/>
              </a:lnRef>
              <a:fillRef idx="0">
                <a:schemeClr val="dk1"/>
              </a:fillRef>
              <a:effectRef idx="1">
                <a:schemeClr val="dk1"/>
              </a:effectRef>
              <a:fontRef idx="minor">
                <a:schemeClr val="tx1"/>
              </a:fontRef>
            </p:style>
          </p:cxnSp>
          <p:cxnSp>
            <p:nvCxnSpPr>
              <p:cNvPr id="275" name="Straight Connector 274"/>
              <p:cNvCxnSpPr>
                <a:stCxn id="277" idx="1"/>
                <a:endCxn id="276" idx="3"/>
              </p:cNvCxnSpPr>
              <p:nvPr/>
            </p:nvCxnSpPr>
            <p:spPr bwMode="auto">
              <a:xfrm rot="10800000">
                <a:off x="3288481" y="2995013"/>
                <a:ext cx="736600" cy="2889"/>
              </a:xfrm>
              <a:prstGeom prst="line">
                <a:avLst/>
              </a:prstGeom>
              <a:ln w="19050">
                <a:solidFill>
                  <a:schemeClr val="bg1">
                    <a:lumMod val="50000"/>
                  </a:schemeClr>
                </a:solidFill>
                <a:headEnd type="none" w="med" len="med"/>
                <a:tailEnd type="none" w="med" len="med"/>
              </a:ln>
              <a:effectLst/>
            </p:spPr>
            <p:style>
              <a:lnRef idx="2">
                <a:schemeClr val="dk1"/>
              </a:lnRef>
              <a:fillRef idx="0">
                <a:schemeClr val="dk1"/>
              </a:fillRef>
              <a:effectRef idx="1">
                <a:schemeClr val="dk1"/>
              </a:effectRef>
              <a:fontRef idx="minor">
                <a:schemeClr val="tx1"/>
              </a:fontRef>
            </p:style>
          </p:cxnSp>
          <p:pic>
            <p:nvPicPr>
              <p:cNvPr id="276" name="Picture 2" descr="switch-lrg-2"/>
              <p:cNvPicPr>
                <a:picLocks noChangeAspect="1" noChangeArrowheads="1"/>
              </p:cNvPicPr>
              <p:nvPr/>
            </p:nvPicPr>
            <p:blipFill>
              <a:blip r:embed="rId2" cstate="print"/>
              <a:srcRect/>
              <a:stretch>
                <a:fillRect/>
              </a:stretch>
            </p:blipFill>
            <p:spPr bwMode="auto">
              <a:xfrm>
                <a:off x="2316931" y="2526699"/>
                <a:ext cx="971550" cy="936625"/>
              </a:xfrm>
              <a:prstGeom prst="rect">
                <a:avLst/>
              </a:prstGeom>
              <a:noFill/>
              <a:ln w="9525">
                <a:noFill/>
                <a:miter lim="800000"/>
                <a:headEnd/>
                <a:tailEnd/>
              </a:ln>
            </p:spPr>
          </p:pic>
          <p:pic>
            <p:nvPicPr>
              <p:cNvPr id="277" name="Picture 2" descr="switch-lrg-2"/>
              <p:cNvPicPr>
                <a:picLocks noChangeAspect="1" noChangeArrowheads="1"/>
              </p:cNvPicPr>
              <p:nvPr/>
            </p:nvPicPr>
            <p:blipFill>
              <a:blip r:embed="rId2" cstate="print"/>
              <a:srcRect/>
              <a:stretch>
                <a:fillRect/>
              </a:stretch>
            </p:blipFill>
            <p:spPr bwMode="auto">
              <a:xfrm>
                <a:off x="4025081" y="2529588"/>
                <a:ext cx="971550" cy="936624"/>
              </a:xfrm>
              <a:prstGeom prst="rect">
                <a:avLst/>
              </a:prstGeom>
              <a:noFill/>
              <a:ln w="9525">
                <a:noFill/>
                <a:miter lim="800000"/>
                <a:headEnd/>
                <a:tailEnd/>
              </a:ln>
            </p:spPr>
          </p:pic>
          <p:sp>
            <p:nvSpPr>
              <p:cNvPr id="278" name="TextBox 96"/>
              <p:cNvSpPr txBox="1">
                <a:spLocks noChangeArrowheads="1"/>
              </p:cNvSpPr>
              <p:nvPr/>
            </p:nvSpPr>
            <p:spPr bwMode="auto">
              <a:xfrm>
                <a:off x="415856" y="4827299"/>
                <a:ext cx="743838" cy="222360"/>
              </a:xfrm>
              <a:prstGeom prst="rect">
                <a:avLst/>
              </a:prstGeom>
              <a:noFill/>
              <a:ln w="9525">
                <a:noFill/>
                <a:miter lim="800000"/>
                <a:headEnd/>
                <a:tailEnd/>
              </a:ln>
            </p:spPr>
            <p:txBody>
              <a:bodyPr wrap="none" lIns="0" tIns="0" rIns="0" bIns="0" anchor="ctr" anchorCtr="1">
                <a:spAutoFit/>
              </a:bodyPr>
              <a:lstStyle/>
              <a:p>
                <a:pPr algn="l" rtl="0" fontAlgn="base">
                  <a:lnSpc>
                    <a:spcPct val="85000"/>
                  </a:lnSpc>
                  <a:spcBef>
                    <a:spcPct val="0"/>
                  </a:spcBef>
                  <a:spcAft>
                    <a:spcPct val="0"/>
                  </a:spcAft>
                </a:pPr>
                <a:r>
                  <a:rPr lang="en-US" sz="1200" b="1" kern="1200" dirty="0">
                    <a:solidFill>
                      <a:srgbClr val="595959"/>
                    </a:solidFill>
                    <a:latin typeface="Museo For Dell"/>
                    <a:ea typeface="ＭＳ Ｐゴシック" pitchFamily="34" charset="-128"/>
                    <a:cs typeface="+mn-cs"/>
                  </a:rPr>
                  <a:t>1 GbE   </a:t>
                </a:r>
              </a:p>
            </p:txBody>
          </p:sp>
          <p:sp>
            <p:nvSpPr>
              <p:cNvPr id="279" name="TextBox 96"/>
              <p:cNvSpPr txBox="1">
                <a:spLocks noChangeArrowheads="1"/>
              </p:cNvSpPr>
              <p:nvPr/>
            </p:nvSpPr>
            <p:spPr bwMode="auto">
              <a:xfrm>
                <a:off x="3309990" y="2412161"/>
                <a:ext cx="705344" cy="223360"/>
              </a:xfrm>
              <a:prstGeom prst="rect">
                <a:avLst/>
              </a:prstGeom>
              <a:noFill/>
              <a:ln w="9525">
                <a:noFill/>
                <a:miter lim="800000"/>
                <a:headEnd/>
                <a:tailEnd/>
              </a:ln>
            </p:spPr>
            <p:txBody>
              <a:bodyPr wrap="none" lIns="0" tIns="0" rIns="0" bIns="0" anchor="ctr" anchorCtr="1">
                <a:spAutoFit/>
              </a:bodyPr>
              <a:lstStyle/>
              <a:p>
                <a:pPr algn="l" rtl="0" fontAlgn="base">
                  <a:lnSpc>
                    <a:spcPct val="85000"/>
                  </a:lnSpc>
                  <a:spcBef>
                    <a:spcPct val="0"/>
                  </a:spcBef>
                  <a:spcAft>
                    <a:spcPct val="0"/>
                  </a:spcAft>
                </a:pPr>
                <a:r>
                  <a:rPr lang="en-US" sz="1200" b="1" kern="1200" dirty="0">
                    <a:solidFill>
                      <a:srgbClr val="595959"/>
                    </a:solidFill>
                    <a:latin typeface="Museo For Dell"/>
                    <a:ea typeface="ＭＳ Ｐゴシック" pitchFamily="34" charset="-128"/>
                    <a:cs typeface="+mn-cs"/>
                  </a:rPr>
                  <a:t>10GbE </a:t>
                </a:r>
              </a:p>
            </p:txBody>
          </p:sp>
          <p:pic>
            <p:nvPicPr>
              <p:cNvPr id="280" name="Picture 45" descr="ixia-box-1"/>
              <p:cNvPicPr>
                <a:picLocks noChangeAspect="1" noChangeArrowheads="1"/>
              </p:cNvPicPr>
              <p:nvPr/>
            </p:nvPicPr>
            <p:blipFill>
              <a:blip r:embed="rId3" cstate="print"/>
              <a:srcRect/>
              <a:stretch>
                <a:fillRect/>
              </a:stretch>
            </p:blipFill>
            <p:spPr bwMode="auto">
              <a:xfrm>
                <a:off x="1963709" y="5209544"/>
                <a:ext cx="534987" cy="469502"/>
              </a:xfrm>
              <a:prstGeom prst="rect">
                <a:avLst/>
              </a:prstGeom>
              <a:noFill/>
              <a:ln w="9525">
                <a:noFill/>
                <a:miter lim="800000"/>
                <a:headEnd/>
                <a:tailEnd/>
              </a:ln>
            </p:spPr>
          </p:pic>
          <p:pic>
            <p:nvPicPr>
              <p:cNvPr id="281" name="Picture 45" descr="ixia-box-1"/>
              <p:cNvPicPr>
                <a:picLocks noChangeAspect="1" noChangeArrowheads="1"/>
              </p:cNvPicPr>
              <p:nvPr/>
            </p:nvPicPr>
            <p:blipFill>
              <a:blip r:embed="rId3" cstate="print"/>
              <a:srcRect/>
              <a:stretch>
                <a:fillRect/>
              </a:stretch>
            </p:blipFill>
            <p:spPr bwMode="auto">
              <a:xfrm>
                <a:off x="3798443" y="5202918"/>
                <a:ext cx="534987" cy="469502"/>
              </a:xfrm>
              <a:prstGeom prst="rect">
                <a:avLst/>
              </a:prstGeom>
              <a:noFill/>
              <a:ln w="9525">
                <a:noFill/>
                <a:miter lim="800000"/>
                <a:headEnd/>
                <a:tailEnd/>
              </a:ln>
            </p:spPr>
          </p:pic>
          <p:grpSp>
            <p:nvGrpSpPr>
              <p:cNvPr id="282" name="Group 55"/>
              <p:cNvGrpSpPr>
                <a:grpSpLocks/>
              </p:cNvGrpSpPr>
              <p:nvPr/>
            </p:nvGrpSpPr>
            <p:grpSpPr bwMode="auto">
              <a:xfrm>
                <a:off x="1064630" y="4707154"/>
                <a:ext cx="534988" cy="1038997"/>
                <a:chOff x="4212" y="3435"/>
                <a:chExt cx="481" cy="934"/>
              </a:xfrm>
            </p:grpSpPr>
            <p:grpSp>
              <p:nvGrpSpPr>
                <p:cNvPr id="359" name="Group 56"/>
                <p:cNvGrpSpPr>
                  <a:grpSpLocks/>
                </p:cNvGrpSpPr>
                <p:nvPr/>
              </p:nvGrpSpPr>
              <p:grpSpPr bwMode="auto">
                <a:xfrm>
                  <a:off x="4212" y="3634"/>
                  <a:ext cx="481" cy="735"/>
                  <a:chOff x="2451" y="2669"/>
                  <a:chExt cx="481" cy="735"/>
                </a:xfrm>
              </p:grpSpPr>
              <p:pic>
                <p:nvPicPr>
                  <p:cNvPr id="363" name="Picture 57" descr="server-5-stack1"/>
                  <p:cNvPicPr>
                    <a:picLocks noChangeAspect="1" noChangeArrowheads="1"/>
                  </p:cNvPicPr>
                  <p:nvPr/>
                </p:nvPicPr>
                <p:blipFill>
                  <a:blip r:embed="rId4" cstate="print"/>
                  <a:srcRect/>
                  <a:stretch>
                    <a:fillRect/>
                  </a:stretch>
                </p:blipFill>
                <p:spPr bwMode="auto">
                  <a:xfrm>
                    <a:off x="2451" y="3045"/>
                    <a:ext cx="481" cy="359"/>
                  </a:xfrm>
                  <a:prstGeom prst="rect">
                    <a:avLst/>
                  </a:prstGeom>
                  <a:noFill/>
                  <a:ln w="9525">
                    <a:noFill/>
                    <a:miter lim="800000"/>
                    <a:headEnd/>
                    <a:tailEnd/>
                  </a:ln>
                </p:spPr>
              </p:pic>
              <p:sp>
                <p:nvSpPr>
                  <p:cNvPr id="364" name="Rectangle 58"/>
                  <p:cNvSpPr>
                    <a:spLocks noChangeArrowheads="1"/>
                  </p:cNvSpPr>
                  <p:nvPr/>
                </p:nvSpPr>
                <p:spPr bwMode="auto">
                  <a:xfrm>
                    <a:off x="2485" y="2669"/>
                    <a:ext cx="304" cy="195"/>
                  </a:xfrm>
                  <a:prstGeom prst="rect">
                    <a:avLst/>
                  </a:prstGeom>
                  <a:noFill/>
                  <a:ln w="9525">
                    <a:noFill/>
                    <a:miter lim="800000"/>
                    <a:headEnd/>
                    <a:tailEnd/>
                  </a:ln>
                </p:spPr>
                <p:txBody>
                  <a:bodyPr wrap="none" anchor="ctr"/>
                  <a:lstStyle/>
                  <a:p>
                    <a:pPr algn="l" rtl="0" eaLnBrk="0" fontAlgn="base" hangingPunct="0">
                      <a:spcBef>
                        <a:spcPct val="0"/>
                      </a:spcBef>
                      <a:spcAft>
                        <a:spcPct val="0"/>
                      </a:spcAft>
                    </a:pPr>
                    <a:endParaRPr lang="en-US" sz="1400" kern="1200" dirty="0">
                      <a:solidFill>
                        <a:srgbClr val="595959"/>
                      </a:solidFill>
                      <a:latin typeface="Museo For Dell"/>
                      <a:ea typeface="ＭＳ Ｐゴシック" pitchFamily="34" charset="-128"/>
                      <a:cs typeface="+mn-cs"/>
                    </a:endParaRPr>
                  </a:p>
                </p:txBody>
              </p:sp>
            </p:grpSp>
            <p:grpSp>
              <p:nvGrpSpPr>
                <p:cNvPr id="360" name="Group 59"/>
                <p:cNvGrpSpPr>
                  <a:grpSpLocks/>
                </p:cNvGrpSpPr>
                <p:nvPr/>
              </p:nvGrpSpPr>
              <p:grpSpPr bwMode="auto">
                <a:xfrm>
                  <a:off x="4212" y="3435"/>
                  <a:ext cx="481" cy="735"/>
                  <a:chOff x="2451" y="2669"/>
                  <a:chExt cx="481" cy="735"/>
                </a:xfrm>
              </p:grpSpPr>
              <p:pic>
                <p:nvPicPr>
                  <p:cNvPr id="361" name="Picture 60" descr="server-5-stack1"/>
                  <p:cNvPicPr>
                    <a:picLocks noChangeAspect="1" noChangeArrowheads="1"/>
                  </p:cNvPicPr>
                  <p:nvPr/>
                </p:nvPicPr>
                <p:blipFill>
                  <a:blip r:embed="rId4" cstate="print"/>
                  <a:srcRect/>
                  <a:stretch>
                    <a:fillRect/>
                  </a:stretch>
                </p:blipFill>
                <p:spPr bwMode="auto">
                  <a:xfrm>
                    <a:off x="2451" y="3045"/>
                    <a:ext cx="481" cy="359"/>
                  </a:xfrm>
                  <a:prstGeom prst="rect">
                    <a:avLst/>
                  </a:prstGeom>
                  <a:noFill/>
                  <a:ln w="9525">
                    <a:noFill/>
                    <a:miter lim="800000"/>
                    <a:headEnd/>
                    <a:tailEnd/>
                  </a:ln>
                </p:spPr>
              </p:pic>
              <p:sp>
                <p:nvSpPr>
                  <p:cNvPr id="362" name="Rectangle 61"/>
                  <p:cNvSpPr>
                    <a:spLocks noChangeArrowheads="1"/>
                  </p:cNvSpPr>
                  <p:nvPr/>
                </p:nvSpPr>
                <p:spPr bwMode="auto">
                  <a:xfrm>
                    <a:off x="2485" y="2669"/>
                    <a:ext cx="304" cy="195"/>
                  </a:xfrm>
                  <a:prstGeom prst="rect">
                    <a:avLst/>
                  </a:prstGeom>
                  <a:noFill/>
                  <a:ln w="9525">
                    <a:noFill/>
                    <a:miter lim="800000"/>
                    <a:headEnd/>
                    <a:tailEnd/>
                  </a:ln>
                </p:spPr>
                <p:txBody>
                  <a:bodyPr wrap="none" anchor="ctr"/>
                  <a:lstStyle/>
                  <a:p>
                    <a:pPr algn="l" rtl="0" eaLnBrk="0" fontAlgn="base" hangingPunct="0">
                      <a:spcBef>
                        <a:spcPct val="0"/>
                      </a:spcBef>
                      <a:spcAft>
                        <a:spcPct val="0"/>
                      </a:spcAft>
                    </a:pPr>
                    <a:endParaRPr lang="en-US" sz="1400" kern="1200" dirty="0">
                      <a:solidFill>
                        <a:srgbClr val="595959"/>
                      </a:solidFill>
                      <a:latin typeface="Museo For Dell"/>
                      <a:ea typeface="ＭＳ Ｐゴシック" pitchFamily="34" charset="-128"/>
                      <a:cs typeface="+mn-cs"/>
                    </a:endParaRPr>
                  </a:p>
                </p:txBody>
              </p:sp>
            </p:grpSp>
          </p:grpSp>
          <p:grpSp>
            <p:nvGrpSpPr>
              <p:cNvPr id="283" name="Group 55"/>
              <p:cNvGrpSpPr>
                <a:grpSpLocks/>
              </p:cNvGrpSpPr>
              <p:nvPr/>
            </p:nvGrpSpPr>
            <p:grpSpPr bwMode="auto">
              <a:xfrm>
                <a:off x="2892746" y="4722237"/>
                <a:ext cx="534988" cy="1027827"/>
                <a:chOff x="4160" y="3435"/>
                <a:chExt cx="481" cy="924"/>
              </a:xfrm>
            </p:grpSpPr>
            <p:grpSp>
              <p:nvGrpSpPr>
                <p:cNvPr id="351" name="Group 56"/>
                <p:cNvGrpSpPr>
                  <a:grpSpLocks/>
                </p:cNvGrpSpPr>
                <p:nvPr/>
              </p:nvGrpSpPr>
              <p:grpSpPr bwMode="auto">
                <a:xfrm>
                  <a:off x="4160" y="4000"/>
                  <a:ext cx="481" cy="359"/>
                  <a:chOff x="2399" y="3035"/>
                  <a:chExt cx="481" cy="359"/>
                </a:xfrm>
              </p:grpSpPr>
              <p:pic>
                <p:nvPicPr>
                  <p:cNvPr id="356" name="Picture 57" descr="server-5-stack1"/>
                  <p:cNvPicPr>
                    <a:picLocks noChangeAspect="1" noChangeArrowheads="1"/>
                  </p:cNvPicPr>
                  <p:nvPr/>
                </p:nvPicPr>
                <p:blipFill>
                  <a:blip r:embed="rId4" cstate="print"/>
                  <a:srcRect/>
                  <a:stretch>
                    <a:fillRect/>
                  </a:stretch>
                </p:blipFill>
                <p:spPr bwMode="auto">
                  <a:xfrm>
                    <a:off x="2399" y="3035"/>
                    <a:ext cx="481" cy="359"/>
                  </a:xfrm>
                  <a:prstGeom prst="rect">
                    <a:avLst/>
                  </a:prstGeom>
                  <a:noFill/>
                  <a:ln w="9525">
                    <a:noFill/>
                    <a:miter lim="800000"/>
                    <a:headEnd/>
                    <a:tailEnd/>
                  </a:ln>
                </p:spPr>
              </p:pic>
              <p:sp>
                <p:nvSpPr>
                  <p:cNvPr id="358" name="Rectangle 58"/>
                  <p:cNvSpPr>
                    <a:spLocks noChangeArrowheads="1"/>
                  </p:cNvSpPr>
                  <p:nvPr/>
                </p:nvSpPr>
                <p:spPr bwMode="auto">
                  <a:xfrm>
                    <a:off x="2485" y="3118"/>
                    <a:ext cx="304" cy="195"/>
                  </a:xfrm>
                  <a:prstGeom prst="rect">
                    <a:avLst/>
                  </a:prstGeom>
                  <a:noFill/>
                  <a:ln w="9525">
                    <a:noFill/>
                    <a:miter lim="800000"/>
                    <a:headEnd/>
                    <a:tailEnd/>
                  </a:ln>
                </p:spPr>
                <p:txBody>
                  <a:bodyPr wrap="none" anchor="ctr"/>
                  <a:lstStyle/>
                  <a:p>
                    <a:pPr algn="l" rtl="0" eaLnBrk="0" fontAlgn="base" hangingPunct="0">
                      <a:spcBef>
                        <a:spcPct val="0"/>
                      </a:spcBef>
                      <a:spcAft>
                        <a:spcPct val="0"/>
                      </a:spcAft>
                    </a:pPr>
                    <a:endParaRPr lang="en-US" sz="1400" kern="1200" dirty="0">
                      <a:solidFill>
                        <a:srgbClr val="595959"/>
                      </a:solidFill>
                      <a:latin typeface="Museo For Dell"/>
                      <a:ea typeface="ＭＳ Ｐゴシック" pitchFamily="34" charset="-128"/>
                      <a:cs typeface="+mn-cs"/>
                    </a:endParaRPr>
                  </a:p>
                </p:txBody>
              </p:sp>
            </p:grpSp>
            <p:grpSp>
              <p:nvGrpSpPr>
                <p:cNvPr id="352" name="Group 128"/>
                <p:cNvGrpSpPr>
                  <a:grpSpLocks/>
                </p:cNvGrpSpPr>
                <p:nvPr/>
              </p:nvGrpSpPr>
              <p:grpSpPr bwMode="auto">
                <a:xfrm>
                  <a:off x="4160" y="3435"/>
                  <a:ext cx="481" cy="725"/>
                  <a:chOff x="2399" y="2669"/>
                  <a:chExt cx="481" cy="725"/>
                </a:xfrm>
              </p:grpSpPr>
              <p:pic>
                <p:nvPicPr>
                  <p:cNvPr id="354" name="Picture 353" descr="server-5-stack1"/>
                  <p:cNvPicPr>
                    <a:picLocks noChangeAspect="1" noChangeArrowheads="1"/>
                  </p:cNvPicPr>
                  <p:nvPr/>
                </p:nvPicPr>
                <p:blipFill>
                  <a:blip r:embed="rId4" cstate="print"/>
                  <a:srcRect/>
                  <a:stretch>
                    <a:fillRect/>
                  </a:stretch>
                </p:blipFill>
                <p:spPr bwMode="auto">
                  <a:xfrm>
                    <a:off x="2399" y="3035"/>
                    <a:ext cx="481" cy="359"/>
                  </a:xfrm>
                  <a:prstGeom prst="rect">
                    <a:avLst/>
                  </a:prstGeom>
                  <a:noFill/>
                  <a:ln w="9525">
                    <a:noFill/>
                    <a:miter lim="800000"/>
                    <a:headEnd/>
                    <a:tailEnd/>
                  </a:ln>
                </p:spPr>
              </p:pic>
              <p:sp>
                <p:nvSpPr>
                  <p:cNvPr id="355" name="Rectangle 354"/>
                  <p:cNvSpPr>
                    <a:spLocks noChangeArrowheads="1"/>
                  </p:cNvSpPr>
                  <p:nvPr/>
                </p:nvSpPr>
                <p:spPr bwMode="auto">
                  <a:xfrm>
                    <a:off x="2485" y="2669"/>
                    <a:ext cx="304" cy="195"/>
                  </a:xfrm>
                  <a:prstGeom prst="rect">
                    <a:avLst/>
                  </a:prstGeom>
                  <a:noFill/>
                  <a:ln w="9525">
                    <a:noFill/>
                    <a:miter lim="800000"/>
                    <a:headEnd/>
                    <a:tailEnd/>
                  </a:ln>
                </p:spPr>
                <p:txBody>
                  <a:bodyPr wrap="none" anchor="ctr"/>
                  <a:lstStyle/>
                  <a:p>
                    <a:pPr algn="l" rtl="0" eaLnBrk="0" fontAlgn="base" hangingPunct="0">
                      <a:spcBef>
                        <a:spcPct val="0"/>
                      </a:spcBef>
                      <a:spcAft>
                        <a:spcPct val="0"/>
                      </a:spcAft>
                    </a:pPr>
                    <a:endParaRPr lang="en-US" sz="1400" kern="1200" dirty="0">
                      <a:solidFill>
                        <a:srgbClr val="595959"/>
                      </a:solidFill>
                      <a:latin typeface="Museo For Dell"/>
                      <a:ea typeface="ＭＳ Ｐゴシック" pitchFamily="34" charset="-128"/>
                      <a:cs typeface="+mn-cs"/>
                    </a:endParaRPr>
                  </a:p>
                </p:txBody>
              </p:sp>
            </p:grpSp>
          </p:grpSp>
          <p:grpSp>
            <p:nvGrpSpPr>
              <p:cNvPr id="285" name="Group 56"/>
              <p:cNvGrpSpPr>
                <a:grpSpLocks/>
              </p:cNvGrpSpPr>
              <p:nvPr/>
            </p:nvGrpSpPr>
            <p:grpSpPr bwMode="auto">
              <a:xfrm>
                <a:off x="5678809" y="5347318"/>
                <a:ext cx="534987" cy="399348"/>
                <a:chOff x="2399" y="3029"/>
                <a:chExt cx="481" cy="359"/>
              </a:xfrm>
            </p:grpSpPr>
            <p:pic>
              <p:nvPicPr>
                <p:cNvPr id="349" name="Picture 57" descr="server-5-stack1"/>
                <p:cNvPicPr>
                  <a:picLocks noChangeAspect="1" noChangeArrowheads="1"/>
                </p:cNvPicPr>
                <p:nvPr/>
              </p:nvPicPr>
              <p:blipFill>
                <a:blip r:embed="rId4" cstate="print"/>
                <a:srcRect/>
                <a:stretch>
                  <a:fillRect/>
                </a:stretch>
              </p:blipFill>
              <p:spPr bwMode="auto">
                <a:xfrm>
                  <a:off x="2399" y="3029"/>
                  <a:ext cx="481" cy="359"/>
                </a:xfrm>
                <a:prstGeom prst="rect">
                  <a:avLst/>
                </a:prstGeom>
                <a:noFill/>
                <a:ln w="9525">
                  <a:noFill/>
                  <a:miter lim="800000"/>
                  <a:headEnd/>
                  <a:tailEnd/>
                </a:ln>
              </p:spPr>
            </p:pic>
            <p:sp>
              <p:nvSpPr>
                <p:cNvPr id="350" name="Rectangle 58"/>
                <p:cNvSpPr>
                  <a:spLocks noChangeArrowheads="1"/>
                </p:cNvSpPr>
                <p:nvPr/>
              </p:nvSpPr>
              <p:spPr bwMode="auto">
                <a:xfrm>
                  <a:off x="2485" y="3112"/>
                  <a:ext cx="304" cy="195"/>
                </a:xfrm>
                <a:prstGeom prst="rect">
                  <a:avLst/>
                </a:prstGeom>
                <a:noFill/>
                <a:ln w="9525">
                  <a:noFill/>
                  <a:miter lim="800000"/>
                  <a:headEnd/>
                  <a:tailEnd/>
                </a:ln>
              </p:spPr>
              <p:txBody>
                <a:bodyPr wrap="none" anchor="ctr"/>
                <a:lstStyle/>
                <a:p>
                  <a:pPr algn="l" rtl="0" eaLnBrk="0" fontAlgn="base" hangingPunct="0">
                    <a:spcBef>
                      <a:spcPct val="0"/>
                    </a:spcBef>
                    <a:spcAft>
                      <a:spcPct val="0"/>
                    </a:spcAft>
                  </a:pPr>
                  <a:endParaRPr lang="en-US" sz="1400" kern="1200" dirty="0">
                    <a:solidFill>
                      <a:srgbClr val="595959"/>
                    </a:solidFill>
                    <a:latin typeface="Museo For Dell"/>
                    <a:ea typeface="ＭＳ Ｐゴシック" pitchFamily="34" charset="-128"/>
                    <a:cs typeface="+mn-cs"/>
                  </a:endParaRPr>
                </a:p>
              </p:txBody>
            </p:sp>
          </p:grpSp>
          <p:grpSp>
            <p:nvGrpSpPr>
              <p:cNvPr id="286" name="Group 115"/>
              <p:cNvGrpSpPr>
                <a:grpSpLocks/>
              </p:cNvGrpSpPr>
              <p:nvPr/>
            </p:nvGrpSpPr>
            <p:grpSpPr bwMode="auto">
              <a:xfrm>
                <a:off x="1950510" y="4374572"/>
                <a:ext cx="557535" cy="919566"/>
                <a:chOff x="3611" y="2650"/>
                <a:chExt cx="143" cy="377"/>
              </a:xfrm>
              <a:solidFill>
                <a:schemeClr val="accent2"/>
              </a:solidFill>
            </p:grpSpPr>
            <p:pic>
              <p:nvPicPr>
                <p:cNvPr id="346" name="Picture 116" descr="atm-switch"/>
                <p:cNvPicPr>
                  <a:picLocks noChangeAspect="1" noChangeArrowheads="1"/>
                </p:cNvPicPr>
                <p:nvPr/>
              </p:nvPicPr>
              <p:blipFill>
                <a:blip r:embed="rId5" cstate="print"/>
                <a:stretch>
                  <a:fillRect/>
                </a:stretch>
              </p:blipFill>
              <p:spPr bwMode="auto">
                <a:xfrm>
                  <a:off x="3614" y="2811"/>
                  <a:ext cx="140" cy="216"/>
                </a:xfrm>
                <a:prstGeom prst="rect">
                  <a:avLst/>
                </a:prstGeom>
                <a:noFill/>
                <a:ln w="9525">
                  <a:noFill/>
                  <a:miter lim="800000"/>
                  <a:headEnd/>
                  <a:tailEnd/>
                </a:ln>
              </p:spPr>
            </p:pic>
            <p:sp>
              <p:nvSpPr>
                <p:cNvPr id="347" name="Rectangle 117"/>
                <p:cNvSpPr>
                  <a:spLocks noChangeArrowheads="1"/>
                </p:cNvSpPr>
                <p:nvPr/>
              </p:nvSpPr>
              <p:spPr bwMode="auto">
                <a:xfrm>
                  <a:off x="3611" y="2650"/>
                  <a:ext cx="121" cy="123"/>
                </a:xfrm>
                <a:prstGeom prst="rect">
                  <a:avLst/>
                </a:prstGeom>
                <a:noFill/>
                <a:ln w="9525">
                  <a:noFill/>
                  <a:miter lim="800000"/>
                  <a:headEnd/>
                  <a:tailEnd/>
                </a:ln>
              </p:spPr>
              <p:txBody>
                <a:bodyPr wrap="none" anchor="ctr"/>
                <a:lstStyle/>
                <a:p>
                  <a:pPr algn="l" rtl="0" eaLnBrk="0" fontAlgn="base" hangingPunct="0">
                    <a:spcBef>
                      <a:spcPct val="0"/>
                    </a:spcBef>
                    <a:spcAft>
                      <a:spcPct val="0"/>
                    </a:spcAft>
                    <a:defRPr/>
                  </a:pPr>
                  <a:endParaRPr lang="en-US" sz="1600" kern="1200" dirty="0">
                    <a:solidFill>
                      <a:srgbClr val="595959"/>
                    </a:solidFill>
                    <a:latin typeface="Museo For Dell"/>
                    <a:ea typeface="ＭＳ Ｐゴシック" charset="-128"/>
                    <a:cs typeface="+mn-cs"/>
                  </a:endParaRPr>
                </a:p>
              </p:txBody>
            </p:sp>
          </p:grpSp>
          <p:grpSp>
            <p:nvGrpSpPr>
              <p:cNvPr id="287" name="Group 115"/>
              <p:cNvGrpSpPr>
                <a:grpSpLocks/>
              </p:cNvGrpSpPr>
              <p:nvPr/>
            </p:nvGrpSpPr>
            <p:grpSpPr bwMode="auto">
              <a:xfrm>
                <a:off x="2884415" y="4387985"/>
                <a:ext cx="545838" cy="914655"/>
                <a:chOff x="3602" y="2650"/>
                <a:chExt cx="140" cy="375"/>
              </a:xfrm>
              <a:solidFill>
                <a:schemeClr val="accent2"/>
              </a:solidFill>
            </p:grpSpPr>
            <p:pic>
              <p:nvPicPr>
                <p:cNvPr id="343" name="Picture 116" descr="atm-switch"/>
                <p:cNvPicPr>
                  <a:picLocks noChangeAspect="1" noChangeArrowheads="1"/>
                </p:cNvPicPr>
                <p:nvPr/>
              </p:nvPicPr>
              <p:blipFill>
                <a:blip r:embed="rId5" cstate="print"/>
                <a:stretch>
                  <a:fillRect/>
                </a:stretch>
              </p:blipFill>
              <p:spPr bwMode="auto">
                <a:xfrm>
                  <a:off x="3602" y="2809"/>
                  <a:ext cx="140" cy="216"/>
                </a:xfrm>
                <a:prstGeom prst="rect">
                  <a:avLst/>
                </a:prstGeom>
                <a:noFill/>
                <a:ln w="9525">
                  <a:noFill/>
                  <a:miter lim="800000"/>
                  <a:headEnd/>
                  <a:tailEnd/>
                </a:ln>
              </p:spPr>
            </p:pic>
            <p:sp>
              <p:nvSpPr>
                <p:cNvPr id="344" name="Rectangle 117"/>
                <p:cNvSpPr>
                  <a:spLocks noChangeArrowheads="1"/>
                </p:cNvSpPr>
                <p:nvPr/>
              </p:nvSpPr>
              <p:spPr bwMode="auto">
                <a:xfrm>
                  <a:off x="3611" y="2650"/>
                  <a:ext cx="121" cy="123"/>
                </a:xfrm>
                <a:prstGeom prst="rect">
                  <a:avLst/>
                </a:prstGeom>
                <a:noFill/>
                <a:ln w="9525">
                  <a:noFill/>
                  <a:miter lim="800000"/>
                  <a:headEnd/>
                  <a:tailEnd/>
                </a:ln>
              </p:spPr>
              <p:txBody>
                <a:bodyPr wrap="none" anchor="ctr"/>
                <a:lstStyle/>
                <a:p>
                  <a:pPr algn="l" rtl="0" eaLnBrk="0" fontAlgn="base" hangingPunct="0">
                    <a:spcBef>
                      <a:spcPct val="0"/>
                    </a:spcBef>
                    <a:spcAft>
                      <a:spcPct val="0"/>
                    </a:spcAft>
                    <a:defRPr/>
                  </a:pPr>
                  <a:endParaRPr lang="en-US" sz="1600" kern="1200" dirty="0">
                    <a:solidFill>
                      <a:srgbClr val="595959"/>
                    </a:solidFill>
                    <a:latin typeface="Museo For Dell"/>
                    <a:ea typeface="ＭＳ Ｐゴシック" charset="-128"/>
                    <a:cs typeface="+mn-cs"/>
                  </a:endParaRPr>
                </a:p>
              </p:txBody>
            </p:sp>
          </p:grpSp>
          <p:grpSp>
            <p:nvGrpSpPr>
              <p:cNvPr id="288" name="Group 115"/>
              <p:cNvGrpSpPr>
                <a:grpSpLocks/>
              </p:cNvGrpSpPr>
              <p:nvPr/>
            </p:nvGrpSpPr>
            <p:grpSpPr bwMode="auto">
              <a:xfrm>
                <a:off x="3785183" y="4387985"/>
                <a:ext cx="545838" cy="914655"/>
                <a:chOff x="3602" y="2650"/>
                <a:chExt cx="140" cy="375"/>
              </a:xfrm>
              <a:solidFill>
                <a:schemeClr val="accent2"/>
              </a:solidFill>
            </p:grpSpPr>
            <p:pic>
              <p:nvPicPr>
                <p:cNvPr id="341" name="Picture 116" descr="atm-switch"/>
                <p:cNvPicPr>
                  <a:picLocks noChangeAspect="1" noChangeArrowheads="1"/>
                </p:cNvPicPr>
                <p:nvPr/>
              </p:nvPicPr>
              <p:blipFill>
                <a:blip r:embed="rId5" cstate="print"/>
                <a:stretch>
                  <a:fillRect/>
                </a:stretch>
              </p:blipFill>
              <p:spPr bwMode="auto">
                <a:xfrm>
                  <a:off x="3602" y="2809"/>
                  <a:ext cx="140" cy="216"/>
                </a:xfrm>
                <a:prstGeom prst="rect">
                  <a:avLst/>
                </a:prstGeom>
                <a:noFill/>
                <a:ln w="9525">
                  <a:noFill/>
                  <a:miter lim="800000"/>
                  <a:headEnd/>
                  <a:tailEnd/>
                </a:ln>
              </p:spPr>
            </p:pic>
            <p:sp>
              <p:nvSpPr>
                <p:cNvPr id="342" name="Rectangle 117"/>
                <p:cNvSpPr>
                  <a:spLocks noChangeArrowheads="1"/>
                </p:cNvSpPr>
                <p:nvPr/>
              </p:nvSpPr>
              <p:spPr bwMode="auto">
                <a:xfrm>
                  <a:off x="3611" y="2650"/>
                  <a:ext cx="121" cy="123"/>
                </a:xfrm>
                <a:prstGeom prst="rect">
                  <a:avLst/>
                </a:prstGeom>
                <a:noFill/>
                <a:ln w="9525">
                  <a:noFill/>
                  <a:miter lim="800000"/>
                  <a:headEnd/>
                  <a:tailEnd/>
                </a:ln>
              </p:spPr>
              <p:txBody>
                <a:bodyPr wrap="none" anchor="ctr"/>
                <a:lstStyle/>
                <a:p>
                  <a:pPr algn="l" rtl="0" eaLnBrk="0" fontAlgn="base" hangingPunct="0">
                    <a:spcBef>
                      <a:spcPct val="0"/>
                    </a:spcBef>
                    <a:spcAft>
                      <a:spcPct val="0"/>
                    </a:spcAft>
                    <a:defRPr/>
                  </a:pPr>
                  <a:endParaRPr lang="en-US" sz="1600" kern="1200" dirty="0">
                    <a:solidFill>
                      <a:srgbClr val="595959"/>
                    </a:solidFill>
                    <a:latin typeface="Museo For Dell"/>
                    <a:ea typeface="ＭＳ Ｐゴシック" charset="-128"/>
                    <a:cs typeface="+mn-cs"/>
                  </a:endParaRPr>
                </a:p>
              </p:txBody>
            </p:sp>
          </p:grpSp>
          <p:grpSp>
            <p:nvGrpSpPr>
              <p:cNvPr id="289" name="Group 115"/>
              <p:cNvGrpSpPr>
                <a:grpSpLocks/>
              </p:cNvGrpSpPr>
              <p:nvPr/>
            </p:nvGrpSpPr>
            <p:grpSpPr bwMode="auto">
              <a:xfrm>
                <a:off x="1033834" y="4372298"/>
                <a:ext cx="569232" cy="924444"/>
                <a:chOff x="3611" y="2650"/>
                <a:chExt cx="146" cy="379"/>
              </a:xfrm>
              <a:solidFill>
                <a:schemeClr val="accent2"/>
              </a:solidFill>
            </p:grpSpPr>
            <p:pic>
              <p:nvPicPr>
                <p:cNvPr id="339" name="Picture 116" descr="atm-switch"/>
                <p:cNvPicPr>
                  <a:picLocks noChangeAspect="1" noChangeArrowheads="1"/>
                </p:cNvPicPr>
                <p:nvPr/>
              </p:nvPicPr>
              <p:blipFill>
                <a:blip r:embed="rId5" cstate="print"/>
                <a:stretch>
                  <a:fillRect/>
                </a:stretch>
              </p:blipFill>
              <p:spPr bwMode="auto">
                <a:xfrm>
                  <a:off x="3617" y="2813"/>
                  <a:ext cx="140" cy="216"/>
                </a:xfrm>
                <a:prstGeom prst="rect">
                  <a:avLst/>
                </a:prstGeom>
                <a:noFill/>
                <a:ln w="9525">
                  <a:noFill/>
                  <a:miter lim="800000"/>
                  <a:headEnd/>
                  <a:tailEnd/>
                </a:ln>
              </p:spPr>
            </p:pic>
            <p:sp>
              <p:nvSpPr>
                <p:cNvPr id="340" name="Rectangle 117"/>
                <p:cNvSpPr>
                  <a:spLocks noChangeArrowheads="1"/>
                </p:cNvSpPr>
                <p:nvPr/>
              </p:nvSpPr>
              <p:spPr bwMode="auto">
                <a:xfrm>
                  <a:off x="3611" y="2650"/>
                  <a:ext cx="121" cy="123"/>
                </a:xfrm>
                <a:prstGeom prst="rect">
                  <a:avLst/>
                </a:prstGeom>
                <a:noFill/>
                <a:ln w="9525">
                  <a:noFill/>
                  <a:miter lim="800000"/>
                  <a:headEnd/>
                  <a:tailEnd/>
                </a:ln>
              </p:spPr>
              <p:txBody>
                <a:bodyPr wrap="none" anchor="ctr"/>
                <a:lstStyle/>
                <a:p>
                  <a:pPr algn="l" rtl="0" eaLnBrk="0" fontAlgn="base" hangingPunct="0">
                    <a:spcBef>
                      <a:spcPct val="0"/>
                    </a:spcBef>
                    <a:spcAft>
                      <a:spcPct val="0"/>
                    </a:spcAft>
                    <a:defRPr/>
                  </a:pPr>
                  <a:endParaRPr lang="en-US" sz="1600" kern="1200" dirty="0">
                    <a:solidFill>
                      <a:srgbClr val="595959"/>
                    </a:solidFill>
                    <a:latin typeface="Museo For Dell"/>
                    <a:ea typeface="ＭＳ Ｐゴシック" charset="-128"/>
                    <a:cs typeface="+mn-cs"/>
                  </a:endParaRPr>
                </a:p>
              </p:txBody>
            </p:sp>
          </p:grpSp>
          <p:grpSp>
            <p:nvGrpSpPr>
              <p:cNvPr id="291" name="Group 56"/>
              <p:cNvGrpSpPr>
                <a:grpSpLocks/>
              </p:cNvGrpSpPr>
              <p:nvPr/>
            </p:nvGrpSpPr>
            <p:grpSpPr bwMode="auto">
              <a:xfrm>
                <a:off x="4710434" y="5346672"/>
                <a:ext cx="534987" cy="399347"/>
                <a:chOff x="2399" y="3029"/>
                <a:chExt cx="481" cy="359"/>
              </a:xfrm>
            </p:grpSpPr>
            <p:pic>
              <p:nvPicPr>
                <p:cNvPr id="334" name="Picture 57" descr="server-5-stack1"/>
                <p:cNvPicPr>
                  <a:picLocks noChangeAspect="1" noChangeArrowheads="1"/>
                </p:cNvPicPr>
                <p:nvPr/>
              </p:nvPicPr>
              <p:blipFill>
                <a:blip r:embed="rId4" cstate="print"/>
                <a:srcRect/>
                <a:stretch>
                  <a:fillRect/>
                </a:stretch>
              </p:blipFill>
              <p:spPr bwMode="auto">
                <a:xfrm>
                  <a:off x="2399" y="3029"/>
                  <a:ext cx="481" cy="359"/>
                </a:xfrm>
                <a:prstGeom prst="rect">
                  <a:avLst/>
                </a:prstGeom>
                <a:noFill/>
                <a:ln w="9525">
                  <a:noFill/>
                  <a:miter lim="800000"/>
                  <a:headEnd/>
                  <a:tailEnd/>
                </a:ln>
              </p:spPr>
            </p:pic>
            <p:sp>
              <p:nvSpPr>
                <p:cNvPr id="338" name="Rectangle 58"/>
                <p:cNvSpPr>
                  <a:spLocks noChangeArrowheads="1"/>
                </p:cNvSpPr>
                <p:nvPr/>
              </p:nvSpPr>
              <p:spPr bwMode="auto">
                <a:xfrm>
                  <a:off x="2485" y="3118"/>
                  <a:ext cx="304" cy="195"/>
                </a:xfrm>
                <a:prstGeom prst="rect">
                  <a:avLst/>
                </a:prstGeom>
                <a:noFill/>
                <a:ln w="9525">
                  <a:noFill/>
                  <a:miter lim="800000"/>
                  <a:headEnd/>
                  <a:tailEnd/>
                </a:ln>
              </p:spPr>
              <p:txBody>
                <a:bodyPr wrap="none" anchor="ctr"/>
                <a:lstStyle/>
                <a:p>
                  <a:pPr algn="l" rtl="0" eaLnBrk="0" fontAlgn="base" hangingPunct="0">
                    <a:spcBef>
                      <a:spcPct val="0"/>
                    </a:spcBef>
                    <a:spcAft>
                      <a:spcPct val="0"/>
                    </a:spcAft>
                  </a:pPr>
                  <a:endParaRPr lang="en-US" sz="1400" kern="1200" dirty="0">
                    <a:solidFill>
                      <a:srgbClr val="595959"/>
                    </a:solidFill>
                    <a:latin typeface="Museo For Dell"/>
                    <a:ea typeface="ＭＳ Ｐゴシック" pitchFamily="34" charset="-128"/>
                    <a:cs typeface="+mn-cs"/>
                  </a:endParaRPr>
                </a:p>
              </p:txBody>
            </p:sp>
          </p:grpSp>
          <p:grpSp>
            <p:nvGrpSpPr>
              <p:cNvPr id="293" name="Group 59"/>
              <p:cNvGrpSpPr>
                <a:grpSpLocks/>
              </p:cNvGrpSpPr>
              <p:nvPr/>
            </p:nvGrpSpPr>
            <p:grpSpPr bwMode="auto">
              <a:xfrm>
                <a:off x="5678814" y="4725443"/>
                <a:ext cx="534988" cy="799790"/>
                <a:chOff x="2399" y="2669"/>
                <a:chExt cx="481" cy="719"/>
              </a:xfrm>
            </p:grpSpPr>
            <p:sp>
              <p:nvSpPr>
                <p:cNvPr id="332" name="Rectangle 61"/>
                <p:cNvSpPr>
                  <a:spLocks noChangeArrowheads="1"/>
                </p:cNvSpPr>
                <p:nvPr/>
              </p:nvSpPr>
              <p:spPr bwMode="auto">
                <a:xfrm>
                  <a:off x="2485" y="2669"/>
                  <a:ext cx="304" cy="195"/>
                </a:xfrm>
                <a:prstGeom prst="rect">
                  <a:avLst/>
                </a:prstGeom>
                <a:noFill/>
                <a:ln w="9525">
                  <a:noFill/>
                  <a:miter lim="800000"/>
                  <a:headEnd/>
                  <a:tailEnd/>
                </a:ln>
              </p:spPr>
              <p:txBody>
                <a:bodyPr wrap="none" anchor="ctr"/>
                <a:lstStyle/>
                <a:p>
                  <a:pPr algn="l" rtl="0" eaLnBrk="0" fontAlgn="base" hangingPunct="0">
                    <a:spcBef>
                      <a:spcPct val="0"/>
                    </a:spcBef>
                    <a:spcAft>
                      <a:spcPct val="0"/>
                    </a:spcAft>
                  </a:pPr>
                  <a:endParaRPr lang="en-US" sz="1400" kern="1200" dirty="0">
                    <a:solidFill>
                      <a:srgbClr val="595959"/>
                    </a:solidFill>
                    <a:latin typeface="Museo For Dell"/>
                    <a:ea typeface="ＭＳ Ｐゴシック" pitchFamily="34" charset="-128"/>
                    <a:cs typeface="+mn-cs"/>
                  </a:endParaRPr>
                </a:p>
              </p:txBody>
            </p:sp>
            <p:pic>
              <p:nvPicPr>
                <p:cNvPr id="333" name="Picture 60" descr="server-5-stack1"/>
                <p:cNvPicPr>
                  <a:picLocks noChangeAspect="1" noChangeArrowheads="1"/>
                </p:cNvPicPr>
                <p:nvPr/>
              </p:nvPicPr>
              <p:blipFill>
                <a:blip r:embed="rId4" cstate="print"/>
                <a:srcRect/>
                <a:stretch>
                  <a:fillRect/>
                </a:stretch>
              </p:blipFill>
              <p:spPr bwMode="auto">
                <a:xfrm>
                  <a:off x="2399" y="3029"/>
                  <a:ext cx="481" cy="359"/>
                </a:xfrm>
                <a:prstGeom prst="rect">
                  <a:avLst/>
                </a:prstGeom>
                <a:noFill/>
                <a:ln w="9525">
                  <a:noFill/>
                  <a:miter lim="800000"/>
                  <a:headEnd/>
                  <a:tailEnd/>
                </a:ln>
              </p:spPr>
            </p:pic>
          </p:grpSp>
          <p:grpSp>
            <p:nvGrpSpPr>
              <p:cNvPr id="294" name="Group 115"/>
              <p:cNvGrpSpPr>
                <a:grpSpLocks/>
              </p:cNvGrpSpPr>
              <p:nvPr/>
            </p:nvGrpSpPr>
            <p:grpSpPr bwMode="auto">
              <a:xfrm>
                <a:off x="5670879" y="4390252"/>
                <a:ext cx="545838" cy="907337"/>
                <a:chOff x="3602" y="2650"/>
                <a:chExt cx="140" cy="372"/>
              </a:xfrm>
              <a:solidFill>
                <a:schemeClr val="accent2"/>
              </a:solidFill>
            </p:grpSpPr>
            <p:pic>
              <p:nvPicPr>
                <p:cNvPr id="330" name="Picture 116" descr="atm-switch"/>
                <p:cNvPicPr>
                  <a:picLocks noChangeAspect="1" noChangeArrowheads="1"/>
                </p:cNvPicPr>
                <p:nvPr/>
              </p:nvPicPr>
              <p:blipFill>
                <a:blip r:embed="rId5" cstate="print"/>
                <a:stretch>
                  <a:fillRect/>
                </a:stretch>
              </p:blipFill>
              <p:spPr bwMode="auto">
                <a:xfrm>
                  <a:off x="3602" y="2806"/>
                  <a:ext cx="140" cy="216"/>
                </a:xfrm>
                <a:prstGeom prst="rect">
                  <a:avLst/>
                </a:prstGeom>
                <a:noFill/>
                <a:ln w="9525">
                  <a:noFill/>
                  <a:miter lim="800000"/>
                  <a:headEnd/>
                  <a:tailEnd/>
                </a:ln>
              </p:spPr>
            </p:pic>
            <p:sp>
              <p:nvSpPr>
                <p:cNvPr id="331" name="Rectangle 117"/>
                <p:cNvSpPr>
                  <a:spLocks noChangeArrowheads="1"/>
                </p:cNvSpPr>
                <p:nvPr/>
              </p:nvSpPr>
              <p:spPr bwMode="auto">
                <a:xfrm>
                  <a:off x="3611" y="2650"/>
                  <a:ext cx="121" cy="123"/>
                </a:xfrm>
                <a:prstGeom prst="rect">
                  <a:avLst/>
                </a:prstGeom>
                <a:noFill/>
                <a:ln w="9525">
                  <a:noFill/>
                  <a:miter lim="800000"/>
                  <a:headEnd/>
                  <a:tailEnd/>
                </a:ln>
              </p:spPr>
              <p:txBody>
                <a:bodyPr wrap="none" anchor="ctr"/>
                <a:lstStyle/>
                <a:p>
                  <a:pPr algn="l" rtl="0" eaLnBrk="0" fontAlgn="base" hangingPunct="0">
                    <a:spcBef>
                      <a:spcPct val="0"/>
                    </a:spcBef>
                    <a:spcAft>
                      <a:spcPct val="0"/>
                    </a:spcAft>
                    <a:defRPr/>
                  </a:pPr>
                  <a:endParaRPr lang="en-US" sz="1600" kern="1200" dirty="0">
                    <a:solidFill>
                      <a:srgbClr val="595959"/>
                    </a:solidFill>
                    <a:latin typeface="Museo For Dell"/>
                    <a:ea typeface="ＭＳ Ｐゴシック" charset="-128"/>
                    <a:cs typeface="+mn-cs"/>
                  </a:endParaRPr>
                </a:p>
              </p:txBody>
            </p:sp>
          </p:grpSp>
          <p:grpSp>
            <p:nvGrpSpPr>
              <p:cNvPr id="295" name="Group 59"/>
              <p:cNvGrpSpPr>
                <a:grpSpLocks/>
              </p:cNvGrpSpPr>
              <p:nvPr/>
            </p:nvGrpSpPr>
            <p:grpSpPr bwMode="auto">
              <a:xfrm>
                <a:off x="4710434" y="4724803"/>
                <a:ext cx="534987" cy="799790"/>
                <a:chOff x="2399" y="2669"/>
                <a:chExt cx="481" cy="719"/>
              </a:xfrm>
            </p:grpSpPr>
            <p:pic>
              <p:nvPicPr>
                <p:cNvPr id="326" name="Picture 60" descr="server-5-stack1"/>
                <p:cNvPicPr>
                  <a:picLocks noChangeAspect="1" noChangeArrowheads="1"/>
                </p:cNvPicPr>
                <p:nvPr/>
              </p:nvPicPr>
              <p:blipFill>
                <a:blip r:embed="rId4" cstate="print"/>
                <a:srcRect/>
                <a:stretch>
                  <a:fillRect/>
                </a:stretch>
              </p:blipFill>
              <p:spPr bwMode="auto">
                <a:xfrm>
                  <a:off x="2399" y="3029"/>
                  <a:ext cx="481" cy="359"/>
                </a:xfrm>
                <a:prstGeom prst="rect">
                  <a:avLst/>
                </a:prstGeom>
                <a:noFill/>
                <a:ln w="9525">
                  <a:noFill/>
                  <a:miter lim="800000"/>
                  <a:headEnd/>
                  <a:tailEnd/>
                </a:ln>
              </p:spPr>
            </p:pic>
            <p:sp>
              <p:nvSpPr>
                <p:cNvPr id="327" name="Rectangle 61"/>
                <p:cNvSpPr>
                  <a:spLocks noChangeArrowheads="1"/>
                </p:cNvSpPr>
                <p:nvPr/>
              </p:nvSpPr>
              <p:spPr bwMode="auto">
                <a:xfrm>
                  <a:off x="2485" y="2669"/>
                  <a:ext cx="304" cy="195"/>
                </a:xfrm>
                <a:prstGeom prst="rect">
                  <a:avLst/>
                </a:prstGeom>
                <a:noFill/>
                <a:ln w="9525">
                  <a:noFill/>
                  <a:miter lim="800000"/>
                  <a:headEnd/>
                  <a:tailEnd/>
                </a:ln>
              </p:spPr>
              <p:txBody>
                <a:bodyPr wrap="none" anchor="ctr"/>
                <a:lstStyle/>
                <a:p>
                  <a:pPr algn="l" rtl="0" eaLnBrk="0" fontAlgn="base" hangingPunct="0">
                    <a:spcBef>
                      <a:spcPct val="0"/>
                    </a:spcBef>
                    <a:spcAft>
                      <a:spcPct val="0"/>
                    </a:spcAft>
                  </a:pPr>
                  <a:endParaRPr lang="en-US" sz="1400" kern="1200" dirty="0">
                    <a:solidFill>
                      <a:srgbClr val="595959"/>
                    </a:solidFill>
                    <a:latin typeface="Museo For Dell"/>
                    <a:ea typeface="ＭＳ Ｐゴシック" pitchFamily="34" charset="-128"/>
                    <a:cs typeface="+mn-cs"/>
                  </a:endParaRPr>
                </a:p>
              </p:txBody>
            </p:sp>
          </p:grpSp>
          <p:grpSp>
            <p:nvGrpSpPr>
              <p:cNvPr id="297" name="Group 115"/>
              <p:cNvGrpSpPr>
                <a:grpSpLocks/>
              </p:cNvGrpSpPr>
              <p:nvPr/>
            </p:nvGrpSpPr>
            <p:grpSpPr bwMode="auto">
              <a:xfrm>
                <a:off x="4701871" y="4390260"/>
                <a:ext cx="545838" cy="907338"/>
                <a:chOff x="3602" y="2650"/>
                <a:chExt cx="140" cy="372"/>
              </a:xfrm>
              <a:solidFill>
                <a:schemeClr val="accent2"/>
              </a:solidFill>
            </p:grpSpPr>
            <p:sp>
              <p:nvSpPr>
                <p:cNvPr id="300" name="Rectangle 117"/>
                <p:cNvSpPr>
                  <a:spLocks noChangeArrowheads="1"/>
                </p:cNvSpPr>
                <p:nvPr/>
              </p:nvSpPr>
              <p:spPr bwMode="auto">
                <a:xfrm>
                  <a:off x="3611" y="2650"/>
                  <a:ext cx="121" cy="123"/>
                </a:xfrm>
                <a:prstGeom prst="rect">
                  <a:avLst/>
                </a:prstGeom>
                <a:noFill/>
                <a:ln w="9525">
                  <a:noFill/>
                  <a:miter lim="800000"/>
                  <a:headEnd/>
                  <a:tailEnd/>
                </a:ln>
              </p:spPr>
              <p:txBody>
                <a:bodyPr wrap="none" anchor="ctr"/>
                <a:lstStyle/>
                <a:p>
                  <a:pPr algn="l" rtl="0" eaLnBrk="0" fontAlgn="base" hangingPunct="0">
                    <a:spcBef>
                      <a:spcPct val="0"/>
                    </a:spcBef>
                    <a:spcAft>
                      <a:spcPct val="0"/>
                    </a:spcAft>
                    <a:defRPr/>
                  </a:pPr>
                  <a:endParaRPr lang="en-US" sz="1600" kern="1200" dirty="0">
                    <a:solidFill>
                      <a:srgbClr val="595959"/>
                    </a:solidFill>
                    <a:latin typeface="Museo For Dell"/>
                    <a:ea typeface="ＭＳ Ｐゴシック" charset="-128"/>
                    <a:cs typeface="+mn-cs"/>
                  </a:endParaRPr>
                </a:p>
              </p:txBody>
            </p:sp>
            <p:pic>
              <p:nvPicPr>
                <p:cNvPr id="313" name="Picture 116" descr="atm-switch"/>
                <p:cNvPicPr>
                  <a:picLocks noChangeAspect="1" noChangeArrowheads="1"/>
                </p:cNvPicPr>
                <p:nvPr/>
              </p:nvPicPr>
              <p:blipFill>
                <a:blip r:embed="rId5" cstate="print"/>
                <a:stretch>
                  <a:fillRect/>
                </a:stretch>
              </p:blipFill>
              <p:spPr bwMode="auto">
                <a:xfrm>
                  <a:off x="3602" y="2806"/>
                  <a:ext cx="140" cy="216"/>
                </a:xfrm>
                <a:prstGeom prst="rect">
                  <a:avLst/>
                </a:prstGeom>
                <a:noFill/>
                <a:ln w="9525">
                  <a:noFill/>
                  <a:miter lim="800000"/>
                  <a:headEnd/>
                  <a:tailEnd/>
                </a:ln>
              </p:spPr>
            </p:pic>
          </p:grpSp>
          <p:sp>
            <p:nvSpPr>
              <p:cNvPr id="299" name="TextBox 96"/>
              <p:cNvSpPr txBox="1">
                <a:spLocks noChangeArrowheads="1"/>
              </p:cNvSpPr>
              <p:nvPr/>
            </p:nvSpPr>
            <p:spPr bwMode="auto">
              <a:xfrm>
                <a:off x="1298158" y="3062214"/>
                <a:ext cx="760525" cy="222360"/>
              </a:xfrm>
              <a:prstGeom prst="rect">
                <a:avLst/>
              </a:prstGeom>
              <a:noFill/>
              <a:ln w="9525">
                <a:noFill/>
                <a:miter lim="800000"/>
                <a:headEnd/>
                <a:tailEnd/>
              </a:ln>
            </p:spPr>
            <p:txBody>
              <a:bodyPr wrap="none" lIns="0" tIns="0" rIns="0" bIns="0" anchor="ctr" anchorCtr="1">
                <a:spAutoFit/>
              </a:bodyPr>
              <a:lstStyle/>
              <a:p>
                <a:pPr algn="l" rtl="0" fontAlgn="base">
                  <a:lnSpc>
                    <a:spcPct val="85000"/>
                  </a:lnSpc>
                  <a:spcBef>
                    <a:spcPct val="0"/>
                  </a:spcBef>
                  <a:spcAft>
                    <a:spcPct val="0"/>
                  </a:spcAft>
                </a:pPr>
                <a:r>
                  <a:rPr lang="en-US" sz="1200" b="1" kern="1200" dirty="0">
                    <a:solidFill>
                      <a:srgbClr val="595959"/>
                    </a:solidFill>
                    <a:latin typeface="Museo For Dell"/>
                    <a:ea typeface="ＭＳ Ｐゴシック" pitchFamily="34" charset="-128"/>
                    <a:cs typeface="+mn-cs"/>
                  </a:rPr>
                  <a:t>10 GbE </a:t>
                </a:r>
              </a:p>
            </p:txBody>
          </p:sp>
        </p:grpSp>
        <p:pic>
          <p:nvPicPr>
            <p:cNvPr id="257" name="Picture 29" descr="switch-xsm-2"/>
            <p:cNvPicPr>
              <a:picLocks noChangeAspect="1" noChangeArrowheads="1"/>
            </p:cNvPicPr>
            <p:nvPr/>
          </p:nvPicPr>
          <p:blipFill>
            <a:blip r:embed="rId6" cstate="print"/>
            <a:srcRect/>
            <a:stretch>
              <a:fillRect/>
            </a:stretch>
          </p:blipFill>
          <p:spPr bwMode="auto">
            <a:xfrm>
              <a:off x="5545300" y="2526390"/>
              <a:ext cx="398173" cy="221280"/>
            </a:xfrm>
            <a:prstGeom prst="rect">
              <a:avLst/>
            </a:prstGeom>
            <a:noFill/>
            <a:ln w="9525">
              <a:noFill/>
              <a:miter lim="800000"/>
              <a:headEnd/>
              <a:tailEnd/>
            </a:ln>
          </p:spPr>
        </p:pic>
        <p:pic>
          <p:nvPicPr>
            <p:cNvPr id="258" name="Picture 29" descr="switch-xsm-2"/>
            <p:cNvPicPr>
              <a:picLocks noChangeAspect="1" noChangeArrowheads="1"/>
            </p:cNvPicPr>
            <p:nvPr/>
          </p:nvPicPr>
          <p:blipFill>
            <a:blip r:embed="rId6" cstate="print"/>
            <a:srcRect/>
            <a:stretch>
              <a:fillRect/>
            </a:stretch>
          </p:blipFill>
          <p:spPr bwMode="auto">
            <a:xfrm>
              <a:off x="4240430" y="2521612"/>
              <a:ext cx="398173" cy="221280"/>
            </a:xfrm>
            <a:prstGeom prst="rect">
              <a:avLst/>
            </a:prstGeom>
            <a:noFill/>
            <a:ln w="9525">
              <a:noFill/>
              <a:miter lim="800000"/>
              <a:headEnd/>
              <a:tailEnd/>
            </a:ln>
          </p:spPr>
        </p:pic>
        <p:pic>
          <p:nvPicPr>
            <p:cNvPr id="259" name="Picture 29" descr="switch-xsm-2"/>
            <p:cNvPicPr>
              <a:picLocks noChangeAspect="1" noChangeArrowheads="1"/>
            </p:cNvPicPr>
            <p:nvPr/>
          </p:nvPicPr>
          <p:blipFill>
            <a:blip r:embed="rId6" cstate="print"/>
            <a:srcRect/>
            <a:stretch>
              <a:fillRect/>
            </a:stretch>
          </p:blipFill>
          <p:spPr bwMode="auto">
            <a:xfrm>
              <a:off x="6831175" y="2531150"/>
              <a:ext cx="398173" cy="221280"/>
            </a:xfrm>
            <a:prstGeom prst="rect">
              <a:avLst/>
            </a:prstGeom>
            <a:noFill/>
            <a:ln w="9525">
              <a:noFill/>
              <a:miter lim="800000"/>
              <a:headEnd/>
              <a:tailEnd/>
            </a:ln>
          </p:spPr>
        </p:pic>
        <p:sp>
          <p:nvSpPr>
            <p:cNvPr id="260" name="TextBox 96"/>
            <p:cNvSpPr txBox="1">
              <a:spLocks noChangeArrowheads="1"/>
            </p:cNvSpPr>
            <p:nvPr/>
          </p:nvSpPr>
          <p:spPr bwMode="auto">
            <a:xfrm>
              <a:off x="3478587" y="2532819"/>
              <a:ext cx="788677" cy="156966"/>
            </a:xfrm>
            <a:prstGeom prst="rect">
              <a:avLst/>
            </a:prstGeom>
            <a:noFill/>
            <a:ln w="9525">
              <a:noFill/>
              <a:miter lim="800000"/>
              <a:headEnd/>
              <a:tailEnd/>
            </a:ln>
          </p:spPr>
          <p:txBody>
            <a:bodyPr wrap="none" lIns="0" tIns="0" rIns="0" bIns="0" anchor="ctr" anchorCtr="1">
              <a:spAutoFit/>
            </a:bodyPr>
            <a:lstStyle/>
            <a:p>
              <a:pPr algn="l" rtl="0" fontAlgn="base">
                <a:lnSpc>
                  <a:spcPct val="85000"/>
                </a:lnSpc>
                <a:spcBef>
                  <a:spcPct val="0"/>
                </a:spcBef>
                <a:spcAft>
                  <a:spcPct val="0"/>
                </a:spcAft>
              </a:pPr>
              <a:r>
                <a:rPr lang="en-US" sz="1200" b="1" kern="1200" dirty="0">
                  <a:solidFill>
                    <a:srgbClr val="595959"/>
                  </a:solidFill>
                  <a:latin typeface="Museo For Dell"/>
                  <a:ea typeface="ＭＳ Ｐゴシック" pitchFamily="34" charset="-128"/>
                  <a:cs typeface="+mn-cs"/>
                </a:rPr>
                <a:t>1/10 GbE   </a:t>
              </a:r>
            </a:p>
          </p:txBody>
        </p:sp>
        <p:sp>
          <p:nvSpPr>
            <p:cNvPr id="261" name="Rectangle 260"/>
            <p:cNvSpPr/>
            <p:nvPr/>
          </p:nvSpPr>
          <p:spPr bwMode="gray">
            <a:xfrm>
              <a:off x="3294988" y="1116766"/>
              <a:ext cx="1410295" cy="417393"/>
            </a:xfrm>
            <a:prstGeom prst="rect">
              <a:avLst/>
            </a:prstGeom>
            <a:solidFill>
              <a:schemeClr val="accent3">
                <a:lumMod val="75000"/>
              </a:schemeClr>
            </a:solidFill>
            <a:ln w="28575"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rtl="0" fontAlgn="base">
                <a:spcBef>
                  <a:spcPct val="0"/>
                </a:spcBef>
                <a:spcAft>
                  <a:spcPct val="0"/>
                </a:spcAft>
              </a:pPr>
              <a:r>
                <a:rPr lang="en-US" sz="1400" b="1" kern="1200" dirty="0" smtClean="0">
                  <a:solidFill>
                    <a:srgbClr val="FFFFFF"/>
                  </a:solidFill>
                  <a:latin typeface="Museo For Dell"/>
                  <a:ea typeface="ＭＳ Ｐゴシック" pitchFamily="34" charset="-128"/>
                  <a:cs typeface="+mn-cs"/>
                </a:rPr>
                <a:t>Conventional </a:t>
              </a:r>
              <a:r>
                <a:rPr lang="en-US" sz="1400" b="1" kern="1200" dirty="0">
                  <a:solidFill>
                    <a:srgbClr val="FFFFFF"/>
                  </a:solidFill>
                  <a:latin typeface="Museo For Dell"/>
                  <a:ea typeface="ＭＳ Ｐゴシック" pitchFamily="34" charset="-128"/>
                  <a:cs typeface="+mn-cs"/>
                </a:rPr>
                <a:t>Design</a:t>
              </a:r>
            </a:p>
          </p:txBody>
        </p:sp>
      </p:grpSp>
      <p:sp>
        <p:nvSpPr>
          <p:cNvPr id="367" name="Rectangle 366"/>
          <p:cNvSpPr/>
          <p:nvPr/>
        </p:nvSpPr>
        <p:spPr bwMode="gray">
          <a:xfrm>
            <a:off x="3543806" y="990947"/>
            <a:ext cx="5263310" cy="1464211"/>
          </a:xfrm>
          <a:prstGeom prst="rect">
            <a:avLst/>
          </a:prstGeom>
          <a:solidFill>
            <a:schemeClr val="accent5">
              <a:lumMod val="60000"/>
              <a:lumOff val="40000"/>
              <a:alpha val="54000"/>
            </a:schemeClr>
          </a:solidFill>
          <a:ln w="19050" cap="flat" cmpd="sng" algn="ctr">
            <a:no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algn="l" rtl="0" fontAlgn="base">
              <a:spcBef>
                <a:spcPct val="0"/>
              </a:spcBef>
              <a:spcAft>
                <a:spcPct val="0"/>
              </a:spcAft>
            </a:pPr>
            <a:endParaRPr lang="en-US" kern="1200" dirty="0">
              <a:solidFill>
                <a:srgbClr val="444444">
                  <a:lumMod val="65000"/>
                  <a:lumOff val="35000"/>
                </a:srgbClr>
              </a:solidFill>
              <a:latin typeface="Museo For Dell"/>
              <a:ea typeface="ＭＳ Ｐゴシック" pitchFamily="34" charset="-128"/>
              <a:cs typeface="+mn-cs"/>
            </a:endParaRPr>
          </a:p>
        </p:txBody>
      </p:sp>
      <p:sp>
        <p:nvSpPr>
          <p:cNvPr id="368" name="Bent Arrow 367"/>
          <p:cNvSpPr/>
          <p:nvPr/>
        </p:nvSpPr>
        <p:spPr>
          <a:xfrm>
            <a:off x="1298068" y="1607727"/>
            <a:ext cx="1566507" cy="1390507"/>
          </a:xfrm>
          <a:prstGeom prst="bentArrow">
            <a:avLst/>
          </a:prstGeom>
          <a:solidFill>
            <a:schemeClr val="bg1"/>
          </a:solidFill>
          <a:effectLst/>
        </p:spPr>
        <p:txBody>
          <a:bodyPr wrap="square" rtlCol="0" anchor="t">
            <a:normAutofit/>
          </a:bodyPr>
          <a:lstStyle/>
          <a:p>
            <a:pPr algn="ctr" rtl="0" fontAlgn="base">
              <a:lnSpc>
                <a:spcPct val="90000"/>
              </a:lnSpc>
              <a:spcBef>
                <a:spcPts val="100"/>
              </a:spcBef>
              <a:spcAft>
                <a:spcPts val="100"/>
              </a:spcAft>
            </a:pPr>
            <a:endParaRPr lang="en-US" sz="2000" kern="1200" dirty="0">
              <a:solidFill>
                <a:srgbClr val="FFFFFF"/>
              </a:solidFill>
              <a:latin typeface="Museo Sans For Dell"/>
              <a:ea typeface="ＭＳ Ｐゴシック" pitchFamily="34" charset="-128"/>
              <a:cs typeface="+mn-cs"/>
            </a:endParaRPr>
          </a:p>
        </p:txBody>
      </p:sp>
      <p:sp>
        <p:nvSpPr>
          <p:cNvPr id="369" name="TextBox 368"/>
          <p:cNvSpPr txBox="1"/>
          <p:nvPr/>
        </p:nvSpPr>
        <p:spPr>
          <a:xfrm>
            <a:off x="6850449" y="5233873"/>
            <a:ext cx="1131362" cy="369332"/>
          </a:xfrm>
          <a:prstGeom prst="rect">
            <a:avLst/>
          </a:prstGeom>
          <a:noFill/>
        </p:spPr>
        <p:txBody>
          <a:bodyPr wrap="square" rtlCol="0">
            <a:spAutoFit/>
          </a:bodyPr>
          <a:lstStyle/>
          <a:p>
            <a:pPr algn="ctr" rtl="0" fontAlgn="base">
              <a:lnSpc>
                <a:spcPct val="90000"/>
              </a:lnSpc>
              <a:spcBef>
                <a:spcPts val="100"/>
              </a:spcBef>
              <a:spcAft>
                <a:spcPts val="100"/>
              </a:spcAft>
              <a:buClr>
                <a:srgbClr val="0085C3"/>
              </a:buClr>
            </a:pPr>
            <a:r>
              <a:rPr lang="en-US" sz="2000" b="1" kern="1200" dirty="0">
                <a:solidFill>
                  <a:srgbClr val="0070C0"/>
                </a:solidFill>
                <a:latin typeface="Museo Sans For Dell"/>
                <a:ea typeface="ＭＳ Ｐゴシック" pitchFamily="34" charset="-128"/>
                <a:cs typeface="+mn-cs"/>
              </a:rPr>
              <a:t>Z9000</a:t>
            </a:r>
          </a:p>
        </p:txBody>
      </p:sp>
      <p:sp>
        <p:nvSpPr>
          <p:cNvPr id="370" name="Rectangle 369"/>
          <p:cNvSpPr/>
          <p:nvPr/>
        </p:nvSpPr>
        <p:spPr bwMode="gray">
          <a:xfrm>
            <a:off x="3524420" y="998968"/>
            <a:ext cx="5263310" cy="2240565"/>
          </a:xfrm>
          <a:prstGeom prst="rect">
            <a:avLst/>
          </a:prstGeom>
          <a:solidFill>
            <a:schemeClr val="accent5">
              <a:lumMod val="20000"/>
              <a:lumOff val="80000"/>
            </a:schemeClr>
          </a:solidFill>
          <a:ln w="19050" cap="flat" cmpd="sng" algn="ctr">
            <a:no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algn="l" rtl="0" fontAlgn="base">
              <a:spcBef>
                <a:spcPct val="0"/>
              </a:spcBef>
              <a:spcAft>
                <a:spcPct val="0"/>
              </a:spcAft>
            </a:pPr>
            <a:endParaRPr lang="en-US" kern="1200" dirty="0">
              <a:solidFill>
                <a:srgbClr val="444444">
                  <a:lumMod val="65000"/>
                  <a:lumOff val="35000"/>
                </a:srgbClr>
              </a:solidFill>
              <a:latin typeface="Museo For Dell"/>
              <a:ea typeface="ＭＳ Ｐゴシック" pitchFamily="34" charset="-128"/>
              <a:cs typeface="+mn-cs"/>
            </a:endParaRPr>
          </a:p>
        </p:txBody>
      </p:sp>
      <p:grpSp>
        <p:nvGrpSpPr>
          <p:cNvPr id="371" name="Group 60"/>
          <p:cNvGrpSpPr/>
          <p:nvPr/>
        </p:nvGrpSpPr>
        <p:grpSpPr>
          <a:xfrm>
            <a:off x="3564197" y="1539976"/>
            <a:ext cx="4767069" cy="1700497"/>
            <a:chOff x="-386217" y="2754860"/>
            <a:chExt cx="6563947" cy="2408917"/>
          </a:xfrm>
        </p:grpSpPr>
        <p:cxnSp>
          <p:nvCxnSpPr>
            <p:cNvPr id="372" name="Straight Connector 371"/>
            <p:cNvCxnSpPr/>
            <p:nvPr/>
          </p:nvCxnSpPr>
          <p:spPr bwMode="auto">
            <a:xfrm rot="16200000" flipH="1">
              <a:off x="3942399" y="3360932"/>
              <a:ext cx="1503267" cy="529066"/>
            </a:xfrm>
            <a:prstGeom prst="line">
              <a:avLst/>
            </a:prstGeom>
            <a:ln w="19050">
              <a:solidFill>
                <a:schemeClr val="bg1">
                  <a:lumMod val="50000"/>
                </a:schemeClr>
              </a:solidFill>
              <a:prstDash val="solid"/>
              <a:headEnd type="none" w="med" len="med"/>
              <a:tailEnd type="none" w="med" len="med"/>
            </a:ln>
            <a:effectLst/>
          </p:spPr>
          <p:style>
            <a:lnRef idx="2">
              <a:schemeClr val="dk1"/>
            </a:lnRef>
            <a:fillRef idx="0">
              <a:schemeClr val="dk1"/>
            </a:fillRef>
            <a:effectRef idx="1">
              <a:schemeClr val="dk1"/>
            </a:effectRef>
            <a:fontRef idx="minor">
              <a:schemeClr val="tx1"/>
            </a:fontRef>
          </p:style>
        </p:cxnSp>
        <p:cxnSp>
          <p:nvCxnSpPr>
            <p:cNvPr id="373" name="Straight Connector 372"/>
            <p:cNvCxnSpPr/>
            <p:nvPr/>
          </p:nvCxnSpPr>
          <p:spPr bwMode="auto">
            <a:xfrm rot="10800000" flipV="1">
              <a:off x="1299679" y="2850077"/>
              <a:ext cx="1502898" cy="1420043"/>
            </a:xfrm>
            <a:prstGeom prst="line">
              <a:avLst/>
            </a:prstGeom>
            <a:ln w="19050">
              <a:solidFill>
                <a:schemeClr val="bg1">
                  <a:lumMod val="50000"/>
                </a:schemeClr>
              </a:solidFill>
              <a:prstDash val="solid"/>
              <a:headEnd type="none" w="med" len="med"/>
              <a:tailEnd type="none" w="med" len="med"/>
            </a:ln>
            <a:effectLst/>
          </p:spPr>
          <p:style>
            <a:lnRef idx="2">
              <a:schemeClr val="dk1"/>
            </a:lnRef>
            <a:fillRef idx="0">
              <a:schemeClr val="dk1"/>
            </a:fillRef>
            <a:effectRef idx="1">
              <a:schemeClr val="dk1"/>
            </a:effectRef>
            <a:fontRef idx="minor">
              <a:schemeClr val="tx1"/>
            </a:fontRef>
          </p:style>
        </p:cxnSp>
        <p:cxnSp>
          <p:nvCxnSpPr>
            <p:cNvPr id="374" name="Straight Connector 373"/>
            <p:cNvCxnSpPr/>
            <p:nvPr/>
          </p:nvCxnSpPr>
          <p:spPr bwMode="auto">
            <a:xfrm rot="10800000" flipV="1">
              <a:off x="1354271" y="2885704"/>
              <a:ext cx="3098977" cy="1479950"/>
            </a:xfrm>
            <a:prstGeom prst="line">
              <a:avLst/>
            </a:prstGeom>
            <a:ln w="19050">
              <a:solidFill>
                <a:schemeClr val="bg1">
                  <a:lumMod val="50000"/>
                </a:schemeClr>
              </a:solidFill>
              <a:headEnd type="none" w="med" len="med"/>
              <a:tailEnd type="none" w="med" len="med"/>
            </a:ln>
            <a:effectLst/>
          </p:spPr>
          <p:style>
            <a:lnRef idx="2">
              <a:schemeClr val="dk1"/>
            </a:lnRef>
            <a:fillRef idx="0">
              <a:schemeClr val="dk1"/>
            </a:fillRef>
            <a:effectRef idx="1">
              <a:schemeClr val="dk1"/>
            </a:effectRef>
            <a:fontRef idx="minor">
              <a:schemeClr val="tx1"/>
            </a:fontRef>
          </p:style>
        </p:cxnSp>
        <p:cxnSp>
          <p:nvCxnSpPr>
            <p:cNvPr id="375" name="Straight Connector 374"/>
            <p:cNvCxnSpPr/>
            <p:nvPr/>
          </p:nvCxnSpPr>
          <p:spPr bwMode="auto">
            <a:xfrm rot="5400000">
              <a:off x="1751425" y="3348361"/>
              <a:ext cx="1466304" cy="540997"/>
            </a:xfrm>
            <a:prstGeom prst="line">
              <a:avLst/>
            </a:prstGeom>
            <a:ln w="19050">
              <a:solidFill>
                <a:schemeClr val="bg1">
                  <a:lumMod val="50000"/>
                </a:schemeClr>
              </a:solidFill>
              <a:prstDash val="solid"/>
              <a:headEnd type="none" w="med" len="med"/>
              <a:tailEnd type="none" w="med" len="med"/>
            </a:ln>
            <a:effectLst/>
          </p:spPr>
          <p:style>
            <a:lnRef idx="2">
              <a:schemeClr val="dk1"/>
            </a:lnRef>
            <a:fillRef idx="0">
              <a:schemeClr val="dk1"/>
            </a:fillRef>
            <a:effectRef idx="1">
              <a:schemeClr val="dk1"/>
            </a:effectRef>
            <a:fontRef idx="minor">
              <a:schemeClr val="tx1"/>
            </a:fontRef>
          </p:style>
        </p:cxnSp>
        <p:cxnSp>
          <p:nvCxnSpPr>
            <p:cNvPr id="376" name="Straight Connector 375"/>
            <p:cNvCxnSpPr/>
            <p:nvPr/>
          </p:nvCxnSpPr>
          <p:spPr bwMode="auto">
            <a:xfrm rot="10800000" flipV="1">
              <a:off x="2093209" y="2885702"/>
              <a:ext cx="2371916" cy="1583998"/>
            </a:xfrm>
            <a:prstGeom prst="line">
              <a:avLst/>
            </a:prstGeom>
            <a:ln w="19050">
              <a:solidFill>
                <a:schemeClr val="bg1">
                  <a:lumMod val="50000"/>
                </a:schemeClr>
              </a:solidFill>
              <a:headEnd type="none" w="med" len="med"/>
              <a:tailEnd type="none" w="med" len="med"/>
            </a:ln>
            <a:effectLst/>
          </p:spPr>
          <p:style>
            <a:lnRef idx="2">
              <a:schemeClr val="dk1"/>
            </a:lnRef>
            <a:fillRef idx="0">
              <a:schemeClr val="dk1"/>
            </a:fillRef>
            <a:effectRef idx="1">
              <a:schemeClr val="dk1"/>
            </a:effectRef>
            <a:fontRef idx="minor">
              <a:schemeClr val="tx1"/>
            </a:fontRef>
          </p:style>
        </p:cxnSp>
        <p:cxnSp>
          <p:nvCxnSpPr>
            <p:cNvPr id="377" name="Straight Connector 376"/>
            <p:cNvCxnSpPr/>
            <p:nvPr/>
          </p:nvCxnSpPr>
          <p:spPr bwMode="auto">
            <a:xfrm rot="16200000" flipH="1">
              <a:off x="2197639" y="3407521"/>
              <a:ext cx="1491826" cy="424448"/>
            </a:xfrm>
            <a:prstGeom prst="line">
              <a:avLst/>
            </a:prstGeom>
            <a:ln w="19050">
              <a:solidFill>
                <a:schemeClr val="bg1">
                  <a:lumMod val="50000"/>
                </a:schemeClr>
              </a:solidFill>
              <a:prstDash val="solid"/>
              <a:headEnd type="none" w="med" len="med"/>
              <a:tailEnd type="none" w="med" len="med"/>
            </a:ln>
            <a:effectLst/>
          </p:spPr>
          <p:style>
            <a:lnRef idx="2">
              <a:schemeClr val="dk1"/>
            </a:lnRef>
            <a:fillRef idx="0">
              <a:schemeClr val="dk1"/>
            </a:fillRef>
            <a:effectRef idx="1">
              <a:schemeClr val="dk1"/>
            </a:effectRef>
            <a:fontRef idx="minor">
              <a:schemeClr val="tx1"/>
            </a:fontRef>
          </p:style>
        </p:cxnSp>
        <p:cxnSp>
          <p:nvCxnSpPr>
            <p:cNvPr id="378" name="Straight Connector 377"/>
            <p:cNvCxnSpPr/>
            <p:nvPr/>
          </p:nvCxnSpPr>
          <p:spPr bwMode="auto">
            <a:xfrm rot="5400000">
              <a:off x="3113689" y="2955756"/>
              <a:ext cx="1397734" cy="1257630"/>
            </a:xfrm>
            <a:prstGeom prst="line">
              <a:avLst/>
            </a:prstGeom>
            <a:ln w="19050">
              <a:solidFill>
                <a:schemeClr val="bg1">
                  <a:lumMod val="50000"/>
                </a:schemeClr>
              </a:solidFill>
              <a:headEnd type="none" w="med" len="med"/>
              <a:tailEnd type="none" w="med" len="med"/>
            </a:ln>
            <a:effectLst/>
          </p:spPr>
          <p:style>
            <a:lnRef idx="2">
              <a:schemeClr val="dk1"/>
            </a:lnRef>
            <a:fillRef idx="0">
              <a:schemeClr val="dk1"/>
            </a:fillRef>
            <a:effectRef idx="1">
              <a:schemeClr val="dk1"/>
            </a:effectRef>
            <a:fontRef idx="minor">
              <a:schemeClr val="tx1"/>
            </a:fontRef>
          </p:style>
        </p:cxnSp>
        <p:cxnSp>
          <p:nvCxnSpPr>
            <p:cNvPr id="379" name="Straight Connector 378"/>
            <p:cNvCxnSpPr/>
            <p:nvPr/>
          </p:nvCxnSpPr>
          <p:spPr bwMode="auto">
            <a:xfrm rot="16200000" flipH="1">
              <a:off x="2551472" y="3018064"/>
              <a:ext cx="1667836" cy="1379371"/>
            </a:xfrm>
            <a:prstGeom prst="line">
              <a:avLst/>
            </a:prstGeom>
            <a:ln w="19050">
              <a:solidFill>
                <a:schemeClr val="bg1">
                  <a:lumMod val="50000"/>
                </a:schemeClr>
              </a:solidFill>
              <a:headEnd type="none" w="med" len="med"/>
              <a:tailEnd type="none" w="med" len="med"/>
            </a:ln>
            <a:effectLst/>
          </p:spPr>
          <p:style>
            <a:lnRef idx="2">
              <a:schemeClr val="dk1"/>
            </a:lnRef>
            <a:fillRef idx="0">
              <a:schemeClr val="dk1"/>
            </a:fillRef>
            <a:effectRef idx="1">
              <a:schemeClr val="dk1"/>
            </a:effectRef>
            <a:fontRef idx="minor">
              <a:schemeClr val="tx1"/>
            </a:fontRef>
          </p:style>
        </p:cxnSp>
        <p:cxnSp>
          <p:nvCxnSpPr>
            <p:cNvPr id="380" name="Straight Connector 379"/>
            <p:cNvCxnSpPr/>
            <p:nvPr/>
          </p:nvCxnSpPr>
          <p:spPr bwMode="auto">
            <a:xfrm rot="5400000">
              <a:off x="3497865" y="3432832"/>
              <a:ext cx="1514382" cy="396382"/>
            </a:xfrm>
            <a:prstGeom prst="line">
              <a:avLst/>
            </a:prstGeom>
            <a:ln w="19050">
              <a:solidFill>
                <a:schemeClr val="bg1">
                  <a:lumMod val="50000"/>
                </a:schemeClr>
              </a:solidFill>
              <a:prstDash val="solid"/>
              <a:headEnd type="none" w="med" len="med"/>
              <a:tailEnd type="none" w="med" len="med"/>
            </a:ln>
            <a:effectLst/>
          </p:spPr>
          <p:style>
            <a:lnRef idx="2">
              <a:schemeClr val="dk1"/>
            </a:lnRef>
            <a:fillRef idx="0">
              <a:schemeClr val="dk1"/>
            </a:fillRef>
            <a:effectRef idx="1">
              <a:schemeClr val="dk1"/>
            </a:effectRef>
            <a:fontRef idx="minor">
              <a:schemeClr val="tx1"/>
            </a:fontRef>
          </p:style>
        </p:cxnSp>
        <p:cxnSp>
          <p:nvCxnSpPr>
            <p:cNvPr id="381" name="Straight Connector 380"/>
            <p:cNvCxnSpPr/>
            <p:nvPr/>
          </p:nvCxnSpPr>
          <p:spPr bwMode="auto">
            <a:xfrm>
              <a:off x="2719449" y="2885704"/>
              <a:ext cx="2199427" cy="1508859"/>
            </a:xfrm>
            <a:prstGeom prst="line">
              <a:avLst/>
            </a:prstGeom>
            <a:ln w="19050">
              <a:solidFill>
                <a:schemeClr val="bg1">
                  <a:lumMod val="50000"/>
                </a:schemeClr>
              </a:solidFill>
              <a:headEnd type="none" w="med" len="med"/>
              <a:tailEnd type="none" w="med" len="med"/>
            </a:ln>
            <a:effectLst/>
          </p:spPr>
          <p:style>
            <a:lnRef idx="2">
              <a:schemeClr val="dk1"/>
            </a:lnRef>
            <a:fillRef idx="0">
              <a:schemeClr val="dk1"/>
            </a:fillRef>
            <a:effectRef idx="1">
              <a:schemeClr val="dk1"/>
            </a:effectRef>
            <a:fontRef idx="minor">
              <a:schemeClr val="tx1"/>
            </a:fontRef>
          </p:style>
        </p:cxnSp>
        <p:cxnSp>
          <p:nvCxnSpPr>
            <p:cNvPr id="382" name="Straight Connector 381"/>
            <p:cNvCxnSpPr/>
            <p:nvPr/>
          </p:nvCxnSpPr>
          <p:spPr bwMode="auto">
            <a:xfrm>
              <a:off x="2719449" y="2885704"/>
              <a:ext cx="3182089" cy="1523147"/>
            </a:xfrm>
            <a:prstGeom prst="line">
              <a:avLst/>
            </a:prstGeom>
            <a:ln w="19050">
              <a:solidFill>
                <a:schemeClr val="bg1">
                  <a:lumMod val="50000"/>
                </a:schemeClr>
              </a:solidFill>
              <a:headEnd type="none" w="med" len="med"/>
              <a:tailEnd type="none" w="med" len="med"/>
            </a:ln>
            <a:effectLst/>
          </p:spPr>
          <p:style>
            <a:lnRef idx="2">
              <a:schemeClr val="dk1"/>
            </a:lnRef>
            <a:fillRef idx="0">
              <a:schemeClr val="dk1"/>
            </a:fillRef>
            <a:effectRef idx="1">
              <a:schemeClr val="dk1"/>
            </a:effectRef>
            <a:fontRef idx="minor">
              <a:schemeClr val="tx1"/>
            </a:fontRef>
          </p:style>
        </p:cxnSp>
        <p:cxnSp>
          <p:nvCxnSpPr>
            <p:cNvPr id="383" name="Straight Connector 382"/>
            <p:cNvCxnSpPr/>
            <p:nvPr/>
          </p:nvCxnSpPr>
          <p:spPr bwMode="auto">
            <a:xfrm rot="16200000" flipH="1">
              <a:off x="4411057" y="2927893"/>
              <a:ext cx="1532671" cy="1448291"/>
            </a:xfrm>
            <a:prstGeom prst="line">
              <a:avLst/>
            </a:prstGeom>
            <a:ln w="19050">
              <a:solidFill>
                <a:schemeClr val="bg1">
                  <a:lumMod val="50000"/>
                </a:schemeClr>
              </a:solidFill>
              <a:prstDash val="solid"/>
              <a:headEnd type="none" w="med" len="med"/>
              <a:tailEnd type="none" w="med" len="med"/>
            </a:ln>
            <a:effectLst/>
          </p:spPr>
          <p:style>
            <a:lnRef idx="2">
              <a:schemeClr val="dk1"/>
            </a:lnRef>
            <a:fillRef idx="0">
              <a:schemeClr val="dk1"/>
            </a:fillRef>
            <a:effectRef idx="1">
              <a:schemeClr val="dk1"/>
            </a:effectRef>
            <a:fontRef idx="minor">
              <a:schemeClr val="tx1"/>
            </a:fontRef>
          </p:style>
        </p:cxnSp>
        <p:sp>
          <p:nvSpPr>
            <p:cNvPr id="384" name="TextBox 96"/>
            <p:cNvSpPr txBox="1">
              <a:spLocks noChangeArrowheads="1"/>
            </p:cNvSpPr>
            <p:nvPr/>
          </p:nvSpPr>
          <p:spPr bwMode="auto">
            <a:xfrm>
              <a:off x="150981" y="4192227"/>
              <a:ext cx="870886" cy="222357"/>
            </a:xfrm>
            <a:prstGeom prst="rect">
              <a:avLst/>
            </a:prstGeom>
            <a:noFill/>
            <a:ln w="9525">
              <a:noFill/>
              <a:miter lim="800000"/>
              <a:headEnd/>
              <a:tailEnd/>
            </a:ln>
          </p:spPr>
          <p:txBody>
            <a:bodyPr wrap="none" lIns="0" tIns="0" rIns="0" bIns="0" anchor="ctr" anchorCtr="1">
              <a:spAutoFit/>
            </a:bodyPr>
            <a:lstStyle/>
            <a:p>
              <a:pPr algn="l" rtl="0" fontAlgn="base">
                <a:lnSpc>
                  <a:spcPct val="85000"/>
                </a:lnSpc>
                <a:spcBef>
                  <a:spcPct val="0"/>
                </a:spcBef>
                <a:spcAft>
                  <a:spcPct val="0"/>
                </a:spcAft>
              </a:pPr>
              <a:r>
                <a:rPr lang="en-US" sz="1200" b="1" kern="1200" dirty="0">
                  <a:solidFill>
                    <a:srgbClr val="595959"/>
                  </a:solidFill>
                  <a:latin typeface="Museo For Dell"/>
                  <a:ea typeface="ＭＳ Ｐゴシック" pitchFamily="34" charset="-128"/>
                  <a:cs typeface="+mn-cs"/>
                </a:rPr>
                <a:t>10 GbE   </a:t>
              </a:r>
            </a:p>
          </p:txBody>
        </p:sp>
        <p:grpSp>
          <p:nvGrpSpPr>
            <p:cNvPr id="385" name="Group 55"/>
            <p:cNvGrpSpPr>
              <a:grpSpLocks/>
            </p:cNvGrpSpPr>
            <p:nvPr/>
          </p:nvGrpSpPr>
          <p:grpSpPr bwMode="auto">
            <a:xfrm>
              <a:off x="1102444" y="4707039"/>
              <a:ext cx="338121" cy="438279"/>
              <a:chOff x="4246" y="3435"/>
              <a:chExt cx="304" cy="394"/>
            </a:xfrm>
          </p:grpSpPr>
          <p:sp>
            <p:nvSpPr>
              <p:cNvPr id="392" name="Rectangle 58"/>
              <p:cNvSpPr>
                <a:spLocks noChangeArrowheads="1"/>
              </p:cNvSpPr>
              <p:nvPr/>
            </p:nvSpPr>
            <p:spPr bwMode="auto">
              <a:xfrm>
                <a:off x="4246" y="3634"/>
                <a:ext cx="304" cy="195"/>
              </a:xfrm>
              <a:prstGeom prst="rect">
                <a:avLst/>
              </a:prstGeom>
              <a:noFill/>
              <a:ln w="9525">
                <a:noFill/>
                <a:miter lim="800000"/>
                <a:headEnd/>
                <a:tailEnd/>
              </a:ln>
            </p:spPr>
            <p:txBody>
              <a:bodyPr wrap="none" anchor="ctr"/>
              <a:lstStyle/>
              <a:p>
                <a:pPr algn="l" rtl="0" eaLnBrk="0" fontAlgn="base" hangingPunct="0">
                  <a:spcBef>
                    <a:spcPct val="0"/>
                  </a:spcBef>
                  <a:spcAft>
                    <a:spcPct val="0"/>
                  </a:spcAft>
                </a:pPr>
                <a:endParaRPr lang="en-US" sz="1400" kern="1200" dirty="0">
                  <a:solidFill>
                    <a:srgbClr val="595959"/>
                  </a:solidFill>
                  <a:latin typeface="Museo For Dell"/>
                  <a:ea typeface="ＭＳ Ｐゴシック" pitchFamily="34" charset="-128"/>
                  <a:cs typeface="+mn-cs"/>
                </a:endParaRPr>
              </a:p>
            </p:txBody>
          </p:sp>
          <p:sp>
            <p:nvSpPr>
              <p:cNvPr id="393" name="Rectangle 61"/>
              <p:cNvSpPr>
                <a:spLocks noChangeArrowheads="1"/>
              </p:cNvSpPr>
              <p:nvPr/>
            </p:nvSpPr>
            <p:spPr bwMode="auto">
              <a:xfrm>
                <a:off x="4246" y="3435"/>
                <a:ext cx="304" cy="195"/>
              </a:xfrm>
              <a:prstGeom prst="rect">
                <a:avLst/>
              </a:prstGeom>
              <a:noFill/>
              <a:ln w="9525">
                <a:noFill/>
                <a:miter lim="800000"/>
                <a:headEnd/>
                <a:tailEnd/>
              </a:ln>
            </p:spPr>
            <p:txBody>
              <a:bodyPr wrap="none" anchor="ctr"/>
              <a:lstStyle/>
              <a:p>
                <a:pPr algn="l" rtl="0" eaLnBrk="0" fontAlgn="base" hangingPunct="0">
                  <a:spcBef>
                    <a:spcPct val="0"/>
                  </a:spcBef>
                  <a:spcAft>
                    <a:spcPct val="0"/>
                  </a:spcAft>
                </a:pPr>
                <a:endParaRPr lang="en-US" sz="1400" kern="1200" dirty="0">
                  <a:solidFill>
                    <a:srgbClr val="595959"/>
                  </a:solidFill>
                  <a:latin typeface="Museo For Dell"/>
                  <a:ea typeface="ＭＳ Ｐゴシック" pitchFamily="34" charset="-128"/>
                  <a:cs typeface="+mn-cs"/>
                </a:endParaRPr>
              </a:p>
            </p:txBody>
          </p:sp>
        </p:grpSp>
        <p:sp>
          <p:nvSpPr>
            <p:cNvPr id="386" name="Rectangle 58"/>
            <p:cNvSpPr>
              <a:spLocks noChangeArrowheads="1"/>
            </p:cNvSpPr>
            <p:nvPr/>
          </p:nvSpPr>
          <p:spPr bwMode="auto">
            <a:xfrm>
              <a:off x="5774461" y="4946862"/>
              <a:ext cx="338120" cy="216915"/>
            </a:xfrm>
            <a:prstGeom prst="rect">
              <a:avLst/>
            </a:prstGeom>
            <a:noFill/>
            <a:ln w="9525">
              <a:noFill/>
              <a:miter lim="800000"/>
              <a:headEnd/>
              <a:tailEnd/>
            </a:ln>
          </p:spPr>
          <p:txBody>
            <a:bodyPr wrap="none" anchor="ctr"/>
            <a:lstStyle/>
            <a:p>
              <a:pPr algn="l" rtl="0" eaLnBrk="0" fontAlgn="base" hangingPunct="0">
                <a:spcBef>
                  <a:spcPct val="0"/>
                </a:spcBef>
                <a:spcAft>
                  <a:spcPct val="0"/>
                </a:spcAft>
              </a:pPr>
              <a:endParaRPr lang="en-US" sz="1400" kern="1200" dirty="0">
                <a:solidFill>
                  <a:srgbClr val="595959"/>
                </a:solidFill>
                <a:latin typeface="Museo For Dell"/>
                <a:ea typeface="ＭＳ Ｐゴシック" pitchFamily="34" charset="-128"/>
                <a:cs typeface="+mn-cs"/>
              </a:endParaRPr>
            </a:p>
          </p:txBody>
        </p:sp>
        <p:sp>
          <p:nvSpPr>
            <p:cNvPr id="387" name="Rectangle 117"/>
            <p:cNvSpPr>
              <a:spLocks noChangeArrowheads="1"/>
            </p:cNvSpPr>
            <p:nvPr/>
          </p:nvSpPr>
          <p:spPr bwMode="auto">
            <a:xfrm>
              <a:off x="1950497" y="4374487"/>
              <a:ext cx="471761" cy="300014"/>
            </a:xfrm>
            <a:prstGeom prst="rect">
              <a:avLst/>
            </a:prstGeom>
            <a:noFill/>
            <a:ln w="9525">
              <a:noFill/>
              <a:miter lim="800000"/>
              <a:headEnd/>
              <a:tailEnd/>
            </a:ln>
          </p:spPr>
          <p:txBody>
            <a:bodyPr wrap="none" anchor="ctr"/>
            <a:lstStyle/>
            <a:p>
              <a:pPr algn="l" rtl="0" eaLnBrk="0" fontAlgn="base" hangingPunct="0">
                <a:spcBef>
                  <a:spcPct val="0"/>
                </a:spcBef>
                <a:spcAft>
                  <a:spcPct val="0"/>
                </a:spcAft>
                <a:defRPr/>
              </a:pPr>
              <a:endParaRPr lang="en-US" sz="1600" kern="1200" dirty="0">
                <a:solidFill>
                  <a:srgbClr val="595959"/>
                </a:solidFill>
                <a:latin typeface="Museo For Dell"/>
                <a:ea typeface="ＭＳ Ｐゴシック" charset="-128"/>
                <a:cs typeface="+mn-cs"/>
              </a:endParaRPr>
            </a:p>
          </p:txBody>
        </p:sp>
        <p:sp>
          <p:nvSpPr>
            <p:cNvPr id="388" name="Rectangle 117"/>
            <p:cNvSpPr>
              <a:spLocks noChangeArrowheads="1"/>
            </p:cNvSpPr>
            <p:nvPr/>
          </p:nvSpPr>
          <p:spPr bwMode="auto">
            <a:xfrm>
              <a:off x="1033809" y="4372215"/>
              <a:ext cx="471761" cy="300014"/>
            </a:xfrm>
            <a:prstGeom prst="rect">
              <a:avLst/>
            </a:prstGeom>
            <a:noFill/>
            <a:ln w="9525">
              <a:noFill/>
              <a:miter lim="800000"/>
              <a:headEnd/>
              <a:tailEnd/>
            </a:ln>
          </p:spPr>
          <p:txBody>
            <a:bodyPr wrap="none" anchor="ctr"/>
            <a:lstStyle/>
            <a:p>
              <a:pPr algn="l" rtl="0" eaLnBrk="0" fontAlgn="base" hangingPunct="0">
                <a:spcBef>
                  <a:spcPct val="0"/>
                </a:spcBef>
                <a:spcAft>
                  <a:spcPct val="0"/>
                </a:spcAft>
                <a:defRPr/>
              </a:pPr>
              <a:endParaRPr lang="en-US" sz="1600" kern="1200" dirty="0">
                <a:solidFill>
                  <a:srgbClr val="595959"/>
                </a:solidFill>
                <a:latin typeface="Museo For Dell"/>
                <a:ea typeface="ＭＳ Ｐゴシック" charset="-128"/>
                <a:cs typeface="+mn-cs"/>
              </a:endParaRPr>
            </a:p>
          </p:txBody>
        </p:sp>
        <p:sp>
          <p:nvSpPr>
            <p:cNvPr id="389" name="Rectangle 58"/>
            <p:cNvSpPr>
              <a:spLocks noChangeArrowheads="1"/>
            </p:cNvSpPr>
            <p:nvPr/>
          </p:nvSpPr>
          <p:spPr bwMode="auto">
            <a:xfrm>
              <a:off x="4806086" y="4574695"/>
              <a:ext cx="338120" cy="216915"/>
            </a:xfrm>
            <a:prstGeom prst="rect">
              <a:avLst/>
            </a:prstGeom>
            <a:noFill/>
            <a:ln w="9525">
              <a:noFill/>
              <a:miter lim="800000"/>
              <a:headEnd/>
              <a:tailEnd/>
            </a:ln>
          </p:spPr>
          <p:txBody>
            <a:bodyPr wrap="none" anchor="ctr"/>
            <a:lstStyle/>
            <a:p>
              <a:pPr algn="l" rtl="0" eaLnBrk="0" fontAlgn="base" hangingPunct="0">
                <a:spcBef>
                  <a:spcPct val="0"/>
                </a:spcBef>
                <a:spcAft>
                  <a:spcPct val="0"/>
                </a:spcAft>
              </a:pPr>
              <a:endParaRPr lang="en-US" sz="1400" kern="1200" dirty="0">
                <a:solidFill>
                  <a:srgbClr val="595959"/>
                </a:solidFill>
                <a:latin typeface="Museo For Dell"/>
                <a:ea typeface="ＭＳ Ｐゴシック" pitchFamily="34" charset="-128"/>
                <a:cs typeface="+mn-cs"/>
              </a:endParaRPr>
            </a:p>
          </p:txBody>
        </p:sp>
        <p:sp>
          <p:nvSpPr>
            <p:cNvPr id="390" name="Rectangle 117"/>
            <p:cNvSpPr>
              <a:spLocks noChangeArrowheads="1"/>
            </p:cNvSpPr>
            <p:nvPr/>
          </p:nvSpPr>
          <p:spPr bwMode="auto">
            <a:xfrm>
              <a:off x="5705969" y="4390406"/>
              <a:ext cx="471761" cy="300014"/>
            </a:xfrm>
            <a:prstGeom prst="rect">
              <a:avLst/>
            </a:prstGeom>
            <a:noFill/>
            <a:ln w="9525">
              <a:noFill/>
              <a:miter lim="800000"/>
              <a:headEnd/>
              <a:tailEnd/>
            </a:ln>
          </p:spPr>
          <p:txBody>
            <a:bodyPr wrap="none" anchor="ctr"/>
            <a:lstStyle/>
            <a:p>
              <a:pPr algn="l" rtl="0" eaLnBrk="0" fontAlgn="base" hangingPunct="0">
                <a:spcBef>
                  <a:spcPct val="0"/>
                </a:spcBef>
                <a:spcAft>
                  <a:spcPct val="0"/>
                </a:spcAft>
                <a:defRPr/>
              </a:pPr>
              <a:endParaRPr lang="en-US" sz="1600" kern="1200" dirty="0">
                <a:solidFill>
                  <a:srgbClr val="595959"/>
                </a:solidFill>
                <a:latin typeface="Museo For Dell"/>
                <a:ea typeface="ＭＳ Ｐゴシック" charset="-128"/>
                <a:cs typeface="+mn-cs"/>
              </a:endParaRPr>
            </a:p>
          </p:txBody>
        </p:sp>
        <p:sp>
          <p:nvSpPr>
            <p:cNvPr id="391" name="Text Box 22"/>
            <p:cNvSpPr txBox="1">
              <a:spLocks noChangeArrowheads="1"/>
            </p:cNvSpPr>
            <p:nvPr/>
          </p:nvSpPr>
          <p:spPr bwMode="auto">
            <a:xfrm>
              <a:off x="-386217" y="2754860"/>
              <a:ext cx="1648334" cy="523194"/>
            </a:xfrm>
            <a:prstGeom prst="rect">
              <a:avLst/>
            </a:prstGeom>
            <a:noFill/>
            <a:ln w="9525">
              <a:noFill/>
              <a:miter lim="800000"/>
              <a:headEnd/>
              <a:tailEnd/>
            </a:ln>
          </p:spPr>
          <p:txBody>
            <a:bodyPr wrap="square" lIns="0" tIns="0" rIns="0" bIns="0" anchor="ctr" anchorCtr="1">
              <a:spAutoFit/>
            </a:bodyPr>
            <a:lstStyle/>
            <a:p>
              <a:pPr algn="l" rtl="0" fontAlgn="base">
                <a:spcBef>
                  <a:spcPct val="0"/>
                </a:spcBef>
                <a:spcAft>
                  <a:spcPct val="0"/>
                </a:spcAft>
              </a:pPr>
              <a:r>
                <a:rPr lang="en-US" sz="1200" b="1" kern="1200" dirty="0">
                  <a:solidFill>
                    <a:srgbClr val="595959"/>
                  </a:solidFill>
                  <a:latin typeface="Museo For Dell"/>
                  <a:ea typeface="ＭＳ Ｐゴシック" pitchFamily="34" charset="-128"/>
                  <a:cs typeface="+mn-cs"/>
                </a:rPr>
                <a:t>Distributed Core Fabric</a:t>
              </a:r>
            </a:p>
          </p:txBody>
        </p:sp>
      </p:grpSp>
      <p:sp>
        <p:nvSpPr>
          <p:cNvPr id="394" name="Rectangle 393"/>
          <p:cNvSpPr/>
          <p:nvPr/>
        </p:nvSpPr>
        <p:spPr bwMode="gray">
          <a:xfrm>
            <a:off x="3535651" y="999732"/>
            <a:ext cx="1600200" cy="351368"/>
          </a:xfrm>
          <a:prstGeom prst="rect">
            <a:avLst/>
          </a:prstGeom>
          <a:solidFill>
            <a:schemeClr val="bg1"/>
          </a:solidFill>
          <a:ln w="28575" cap="flat" cmpd="sng" algn="ctr">
            <a:noFill/>
            <a:prstDash val="solid"/>
            <a:round/>
            <a:headEnd type="none" w="med" len="med"/>
            <a:tailEnd type="none" w="med" len="med"/>
          </a:ln>
          <a:effectLst/>
        </p:spPr>
        <p:txBody>
          <a:bodyPr vert="horz" wrap="square" lIns="182880" tIns="45720" rIns="91440" bIns="45720" numCol="1" rtlCol="0" anchor="ctr" anchorCtr="0" compatLnSpc="1">
            <a:prstTxWarp prst="textNoShape">
              <a:avLst/>
            </a:prstTxWarp>
          </a:bodyPr>
          <a:lstStyle/>
          <a:p>
            <a:pPr algn="l" rtl="0" fontAlgn="base">
              <a:spcBef>
                <a:spcPct val="0"/>
              </a:spcBef>
              <a:spcAft>
                <a:spcPct val="0"/>
              </a:spcAft>
            </a:pPr>
            <a:r>
              <a:rPr lang="en-US" sz="1400" b="1" kern="1200" dirty="0" smtClean="0">
                <a:solidFill>
                  <a:srgbClr val="FFFFFF"/>
                </a:solidFill>
                <a:latin typeface="Museo For Dell"/>
                <a:ea typeface="ＭＳ Ｐゴシック" pitchFamily="34" charset="-128"/>
                <a:cs typeface="+mn-cs"/>
              </a:rPr>
              <a:t>Fabric Design</a:t>
            </a:r>
            <a:endParaRPr lang="en-US" sz="1400" b="1" kern="1200" dirty="0">
              <a:solidFill>
                <a:srgbClr val="FFFFFF"/>
              </a:solidFill>
              <a:latin typeface="Museo For Dell"/>
              <a:ea typeface="ＭＳ Ｐゴシック" pitchFamily="34" charset="-128"/>
              <a:cs typeface="+mn-cs"/>
            </a:endParaRPr>
          </a:p>
        </p:txBody>
      </p:sp>
      <p:pic>
        <p:nvPicPr>
          <p:cNvPr id="395" name="Picture 394" descr="cloud_crop.jpg"/>
          <p:cNvPicPr>
            <a:picLocks noChangeAspect="1"/>
          </p:cNvPicPr>
          <p:nvPr/>
        </p:nvPicPr>
        <p:blipFill>
          <a:blip r:embed="rId7" cstate="screen">
            <a:duotone>
              <a:schemeClr val="accent5">
                <a:shade val="45000"/>
                <a:satMod val="135000"/>
              </a:schemeClr>
              <a:prstClr val="white"/>
            </a:duotone>
            <a:lum bright="6000" contrast="12000"/>
            <a:extLst>
              <a:ext uri="{BEBA8EAE-BF5A-486C-A8C5-ECC9F3942E4B}">
                <a14:imgProps xmlns:a14="http://schemas.microsoft.com/office/drawing/2010/main">
                  <a14:imgLayer r:embed="rId8">
                    <a14:imgEffect>
                      <a14:artisticPencilSketch/>
                    </a14:imgEffect>
                  </a14:imgLayer>
                </a14:imgProps>
              </a:ext>
            </a:extLst>
          </a:blip>
          <a:srcRect/>
          <a:stretch>
            <a:fillRect/>
          </a:stretch>
        </p:blipFill>
        <p:spPr bwMode="gray">
          <a:xfrm>
            <a:off x="4883363" y="1098142"/>
            <a:ext cx="3338946" cy="1319379"/>
          </a:xfrm>
          <a:prstGeom prst="cloud">
            <a:avLst/>
          </a:prstGeom>
          <a:solidFill>
            <a:srgbClr val="FCA621"/>
          </a:solidFill>
          <a:ln w="101600" cap="flat" cmpd="sng" algn="ctr">
            <a:noFill/>
            <a:prstDash val="solid"/>
            <a:round/>
            <a:headEnd type="none" w="med" len="med"/>
            <a:tailEnd type="none" w="med" len="med"/>
          </a:ln>
          <a:effectLst>
            <a:innerShdw blurRad="317500" dir="16200000">
              <a:schemeClr val="accent5">
                <a:lumMod val="75000"/>
                <a:alpha val="50000"/>
              </a:schemeClr>
            </a:innerShdw>
          </a:effectLst>
        </p:spPr>
      </p:pic>
      <p:pic>
        <p:nvPicPr>
          <p:cNvPr id="396" name="Picture 395" descr="Z9000 New Image.JPG"/>
          <p:cNvPicPr>
            <a:picLocks noChangeAspect="1"/>
          </p:cNvPicPr>
          <p:nvPr/>
        </p:nvPicPr>
        <p:blipFill>
          <a:blip r:embed="rId9" cstate="print">
            <a:clrChange>
              <a:clrFrom>
                <a:srgbClr val="FFFFFF"/>
              </a:clrFrom>
              <a:clrTo>
                <a:srgbClr val="FFFFFF">
                  <a:alpha val="0"/>
                </a:srgbClr>
              </a:clrTo>
            </a:clrChange>
          </a:blip>
          <a:stretch>
            <a:fillRect/>
          </a:stretch>
        </p:blipFill>
        <p:spPr>
          <a:xfrm>
            <a:off x="5971118" y="4231277"/>
            <a:ext cx="2743200" cy="1054037"/>
          </a:xfrm>
          <a:prstGeom prst="rect">
            <a:avLst/>
          </a:prstGeom>
        </p:spPr>
      </p:pic>
      <p:sp>
        <p:nvSpPr>
          <p:cNvPr id="397" name="Rectangle 396"/>
          <p:cNvSpPr/>
          <p:nvPr/>
        </p:nvSpPr>
        <p:spPr bwMode="gray">
          <a:xfrm>
            <a:off x="249618" y="4332085"/>
            <a:ext cx="5474071" cy="705854"/>
          </a:xfrm>
          <a:prstGeom prst="rect">
            <a:avLst/>
          </a:prstGeom>
          <a:solidFill>
            <a:schemeClr val="accent3">
              <a:lumMod val="75000"/>
              <a:alpha val="30000"/>
            </a:schemeClr>
          </a:solidFill>
          <a:ln w="19050" cap="flat" cmpd="sng" algn="ctr">
            <a:no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algn="r" rtl="0" fontAlgn="base">
              <a:spcBef>
                <a:spcPct val="0"/>
              </a:spcBef>
              <a:spcAft>
                <a:spcPct val="0"/>
              </a:spcAft>
            </a:pPr>
            <a:r>
              <a:rPr lang="en-US" sz="1600" kern="1200" dirty="0" smtClean="0">
                <a:solidFill>
                  <a:srgbClr val="444444">
                    <a:lumMod val="65000"/>
                    <a:lumOff val="35000"/>
                  </a:srgbClr>
                </a:solidFill>
                <a:latin typeface="Museo For Dell"/>
                <a:ea typeface="ＭＳ Ｐゴシック" pitchFamily="34" charset="-128"/>
                <a:cs typeface="+mn-cs"/>
              </a:rPr>
              <a:t>                                                                           </a:t>
            </a:r>
            <a:r>
              <a:rPr lang="en-US" sz="1400" dirty="0" smtClean="0">
                <a:solidFill>
                  <a:schemeClr val="bg2"/>
                </a:solidFill>
                <a:latin typeface="Museo For Dell"/>
                <a:ea typeface="ＭＳ Ｐゴシック" pitchFamily="34" charset="-128"/>
              </a:rPr>
              <a:t> Aggregation</a:t>
            </a:r>
            <a:endParaRPr lang="en-US" sz="1400" dirty="0">
              <a:solidFill>
                <a:schemeClr val="bg2"/>
              </a:solidFill>
              <a:latin typeface="Museo For Dell"/>
              <a:ea typeface="ＭＳ Ｐゴシック" pitchFamily="34" charset="-128"/>
            </a:endParaRPr>
          </a:p>
        </p:txBody>
      </p:sp>
      <p:sp>
        <p:nvSpPr>
          <p:cNvPr id="398" name="Rectangle 397"/>
          <p:cNvSpPr/>
          <p:nvPr/>
        </p:nvSpPr>
        <p:spPr bwMode="gray">
          <a:xfrm>
            <a:off x="249618" y="5102106"/>
            <a:ext cx="5474071" cy="882315"/>
          </a:xfrm>
          <a:prstGeom prst="rect">
            <a:avLst/>
          </a:prstGeom>
          <a:solidFill>
            <a:srgbClr val="7F5D00">
              <a:alpha val="30000"/>
            </a:srgbClr>
          </a:solidFill>
          <a:ln w="19050" cap="flat" cmpd="sng" algn="ctr">
            <a:no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algn="r" rtl="0" fontAlgn="base">
              <a:spcBef>
                <a:spcPct val="0"/>
              </a:spcBef>
              <a:spcAft>
                <a:spcPct val="0"/>
              </a:spcAft>
            </a:pPr>
            <a:r>
              <a:rPr lang="en-US" sz="1600" kern="1200" dirty="0" smtClean="0">
                <a:solidFill>
                  <a:srgbClr val="444444">
                    <a:lumMod val="65000"/>
                    <a:lumOff val="35000"/>
                  </a:srgbClr>
                </a:solidFill>
                <a:latin typeface="Museo For Dell"/>
                <a:ea typeface="ＭＳ Ｐゴシック" pitchFamily="34" charset="-128"/>
                <a:cs typeface="+mn-cs"/>
              </a:rPr>
              <a:t>                                                                           </a:t>
            </a:r>
            <a:r>
              <a:rPr lang="en-US" sz="1400" dirty="0" smtClean="0">
                <a:solidFill>
                  <a:schemeClr val="bg2"/>
                </a:solidFill>
                <a:latin typeface="Museo For Dell"/>
                <a:ea typeface="ＭＳ Ｐゴシック" pitchFamily="34" charset="-128"/>
              </a:rPr>
              <a:t> Top-of-Rack</a:t>
            </a:r>
            <a:endParaRPr lang="en-US" sz="1400" dirty="0">
              <a:solidFill>
                <a:schemeClr val="bg2"/>
              </a:solidFill>
              <a:latin typeface="Museo For Dell"/>
              <a:ea typeface="ＭＳ Ｐゴシック" pitchFamily="34" charset="-128"/>
            </a:endParaRPr>
          </a:p>
        </p:txBody>
      </p:sp>
      <p:pic>
        <p:nvPicPr>
          <p:cNvPr id="399" name="Picture 398" descr="cloud_crop.jpg"/>
          <p:cNvPicPr>
            <a:picLocks noChangeAspect="1"/>
          </p:cNvPicPr>
          <p:nvPr/>
        </p:nvPicPr>
        <p:blipFill>
          <a:blip r:embed="rId7" cstate="screen">
            <a:duotone>
              <a:schemeClr val="accent5">
                <a:shade val="45000"/>
                <a:satMod val="135000"/>
              </a:schemeClr>
              <a:prstClr val="white"/>
            </a:duotone>
            <a:lum bright="6000" contrast="12000"/>
            <a:extLst>
              <a:ext uri="{BEBA8EAE-BF5A-486C-A8C5-ECC9F3942E4B}">
                <a14:imgProps xmlns:a14="http://schemas.microsoft.com/office/drawing/2010/main">
                  <a14:imgLayer r:embed="rId8">
                    <a14:imgEffect>
                      <a14:artisticPencilSketch/>
                    </a14:imgEffect>
                  </a14:imgLayer>
                </a14:imgProps>
              </a:ext>
            </a:extLst>
          </a:blip>
          <a:srcRect/>
          <a:stretch>
            <a:fillRect/>
          </a:stretch>
        </p:blipFill>
        <p:spPr bwMode="gray">
          <a:xfrm>
            <a:off x="4779820" y="1054390"/>
            <a:ext cx="3574472" cy="1319379"/>
          </a:xfrm>
          <a:prstGeom prst="cloud">
            <a:avLst/>
          </a:prstGeom>
          <a:solidFill>
            <a:srgbClr val="FCA621"/>
          </a:solidFill>
          <a:ln w="101600" cap="flat" cmpd="sng" algn="ctr">
            <a:noFill/>
            <a:prstDash val="solid"/>
            <a:round/>
            <a:headEnd type="none" w="med" len="med"/>
            <a:tailEnd type="none" w="med" len="med"/>
          </a:ln>
          <a:effectLst>
            <a:innerShdw blurRad="317500" dir="16200000">
              <a:schemeClr val="accent5">
                <a:lumMod val="75000"/>
                <a:alpha val="50000"/>
              </a:schemeClr>
            </a:innerShdw>
          </a:effectLst>
        </p:spPr>
      </p:pic>
      <p:sp>
        <p:nvSpPr>
          <p:cNvPr id="400" name="Text Box 22"/>
          <p:cNvSpPr txBox="1">
            <a:spLocks noChangeArrowheads="1"/>
          </p:cNvSpPr>
          <p:nvPr/>
        </p:nvSpPr>
        <p:spPr bwMode="auto">
          <a:xfrm>
            <a:off x="6260966" y="2097414"/>
            <a:ext cx="309957" cy="184666"/>
          </a:xfrm>
          <a:prstGeom prst="rect">
            <a:avLst/>
          </a:prstGeom>
          <a:noFill/>
          <a:ln w="9525">
            <a:noFill/>
            <a:miter lim="800000"/>
            <a:headEnd/>
            <a:tailEnd/>
          </a:ln>
        </p:spPr>
        <p:txBody>
          <a:bodyPr wrap="none" lIns="0" tIns="0" rIns="0" bIns="0" anchor="ctr" anchorCtr="1">
            <a:spAutoFit/>
          </a:bodyPr>
          <a:lstStyle/>
          <a:p>
            <a:pPr algn="l"/>
            <a:r>
              <a:rPr lang="en-US" sz="1200" b="1" dirty="0" smtClean="0">
                <a:latin typeface="+mj-lt"/>
              </a:rPr>
              <a:t>Leaf</a:t>
            </a:r>
            <a:endParaRPr lang="en-US" sz="1200" b="1" dirty="0">
              <a:latin typeface="+mj-lt"/>
            </a:endParaRPr>
          </a:p>
        </p:txBody>
      </p:sp>
      <p:sp>
        <p:nvSpPr>
          <p:cNvPr id="401" name="Text Box 22"/>
          <p:cNvSpPr txBox="1">
            <a:spLocks noChangeArrowheads="1"/>
          </p:cNvSpPr>
          <p:nvPr/>
        </p:nvSpPr>
        <p:spPr bwMode="auto">
          <a:xfrm>
            <a:off x="6357748" y="1109441"/>
            <a:ext cx="412742" cy="184666"/>
          </a:xfrm>
          <a:prstGeom prst="rect">
            <a:avLst/>
          </a:prstGeom>
          <a:noFill/>
          <a:ln w="9525">
            <a:noFill/>
            <a:miter lim="800000"/>
            <a:headEnd/>
            <a:tailEnd/>
          </a:ln>
        </p:spPr>
        <p:txBody>
          <a:bodyPr wrap="none" lIns="0" tIns="0" rIns="0" bIns="0" anchor="ctr" anchorCtr="1">
            <a:spAutoFit/>
          </a:bodyPr>
          <a:lstStyle/>
          <a:p>
            <a:pPr algn="l"/>
            <a:r>
              <a:rPr lang="en-US" sz="1200" b="1" dirty="0" smtClean="0">
                <a:latin typeface="+mj-lt"/>
              </a:rPr>
              <a:t>Spine</a:t>
            </a:r>
            <a:endParaRPr lang="en-US" sz="1200" b="1" dirty="0">
              <a:latin typeface="+mj-lt"/>
            </a:endParaRPr>
          </a:p>
        </p:txBody>
      </p:sp>
      <p:grpSp>
        <p:nvGrpSpPr>
          <p:cNvPr id="402" name="Group 236"/>
          <p:cNvGrpSpPr/>
          <p:nvPr/>
        </p:nvGrpSpPr>
        <p:grpSpPr>
          <a:xfrm>
            <a:off x="5290735" y="1500344"/>
            <a:ext cx="2244954" cy="345685"/>
            <a:chOff x="4182371" y="1512753"/>
            <a:chExt cx="2244954" cy="345685"/>
          </a:xfrm>
        </p:grpSpPr>
        <p:cxnSp>
          <p:nvCxnSpPr>
            <p:cNvPr id="403" name="Straight Connector 402"/>
            <p:cNvCxnSpPr/>
            <p:nvPr/>
          </p:nvCxnSpPr>
          <p:spPr>
            <a:xfrm flipH="1">
              <a:off x="4182371" y="1512753"/>
              <a:ext cx="685104" cy="345685"/>
            </a:xfrm>
            <a:prstGeom prst="line">
              <a:avLst/>
            </a:prstGeom>
            <a:ln w="19050">
              <a:solidFill>
                <a:schemeClr val="bg1">
                  <a:lumMod val="50000"/>
                </a:schemeClr>
              </a:solidFill>
              <a:prstDash val="solid"/>
              <a:headEnd type="none" w="med" len="med"/>
              <a:tailEnd type="none" w="med" len="med"/>
            </a:ln>
            <a:effectLst/>
          </p:spPr>
          <p:style>
            <a:lnRef idx="2">
              <a:schemeClr val="dk1"/>
            </a:lnRef>
            <a:fillRef idx="0">
              <a:schemeClr val="dk1"/>
            </a:fillRef>
            <a:effectRef idx="1">
              <a:schemeClr val="dk1"/>
            </a:effectRef>
            <a:fontRef idx="minor">
              <a:schemeClr val="tx1"/>
            </a:fontRef>
          </p:style>
        </p:cxnSp>
        <p:cxnSp>
          <p:nvCxnSpPr>
            <p:cNvPr id="404" name="Straight Connector 403"/>
            <p:cNvCxnSpPr/>
            <p:nvPr/>
          </p:nvCxnSpPr>
          <p:spPr>
            <a:xfrm>
              <a:off x="4867475" y="1512753"/>
              <a:ext cx="47514" cy="345685"/>
            </a:xfrm>
            <a:prstGeom prst="line">
              <a:avLst/>
            </a:prstGeom>
            <a:ln w="19050">
              <a:solidFill>
                <a:schemeClr val="bg1">
                  <a:lumMod val="50000"/>
                </a:schemeClr>
              </a:solidFill>
              <a:prstDash val="solid"/>
              <a:headEnd type="none" w="med" len="med"/>
              <a:tailEnd type="none" w="med" len="med"/>
            </a:ln>
            <a:effectLst/>
          </p:spPr>
          <p:style>
            <a:lnRef idx="2">
              <a:schemeClr val="dk1"/>
            </a:lnRef>
            <a:fillRef idx="0">
              <a:schemeClr val="dk1"/>
            </a:fillRef>
            <a:effectRef idx="1">
              <a:schemeClr val="dk1"/>
            </a:effectRef>
            <a:fontRef idx="minor">
              <a:schemeClr val="tx1"/>
            </a:fontRef>
          </p:style>
        </p:cxnSp>
        <p:cxnSp>
          <p:nvCxnSpPr>
            <p:cNvPr id="405" name="Straight Connector 404"/>
            <p:cNvCxnSpPr/>
            <p:nvPr/>
          </p:nvCxnSpPr>
          <p:spPr>
            <a:xfrm>
              <a:off x="4867475" y="1512753"/>
              <a:ext cx="770141" cy="345685"/>
            </a:xfrm>
            <a:prstGeom prst="line">
              <a:avLst/>
            </a:prstGeom>
            <a:ln w="19050">
              <a:solidFill>
                <a:schemeClr val="bg1">
                  <a:lumMod val="50000"/>
                </a:schemeClr>
              </a:solidFill>
              <a:prstDash val="solid"/>
              <a:headEnd type="none" w="med" len="med"/>
              <a:tailEnd type="none" w="med" len="med"/>
            </a:ln>
            <a:effectLst/>
          </p:spPr>
          <p:style>
            <a:lnRef idx="2">
              <a:schemeClr val="dk1"/>
            </a:lnRef>
            <a:fillRef idx="0">
              <a:schemeClr val="dk1"/>
            </a:fillRef>
            <a:effectRef idx="1">
              <a:schemeClr val="dk1"/>
            </a:effectRef>
            <a:fontRef idx="minor">
              <a:schemeClr val="tx1"/>
            </a:fontRef>
          </p:style>
        </p:cxnSp>
        <p:cxnSp>
          <p:nvCxnSpPr>
            <p:cNvPr id="406" name="Straight Connector 405"/>
            <p:cNvCxnSpPr/>
            <p:nvPr/>
          </p:nvCxnSpPr>
          <p:spPr>
            <a:xfrm>
              <a:off x="4867475" y="1512753"/>
              <a:ext cx="1559850" cy="345685"/>
            </a:xfrm>
            <a:prstGeom prst="line">
              <a:avLst/>
            </a:prstGeom>
            <a:ln w="19050">
              <a:solidFill>
                <a:schemeClr val="bg1">
                  <a:lumMod val="50000"/>
                </a:schemeClr>
              </a:solidFill>
              <a:prstDash val="solid"/>
              <a:headEnd type="none" w="med" len="med"/>
              <a:tailEnd type="none" w="med" len="med"/>
            </a:ln>
            <a:effectLst/>
          </p:spPr>
          <p:style>
            <a:lnRef idx="2">
              <a:schemeClr val="dk1"/>
            </a:lnRef>
            <a:fillRef idx="0">
              <a:schemeClr val="dk1"/>
            </a:fillRef>
            <a:effectRef idx="1">
              <a:schemeClr val="dk1"/>
            </a:effectRef>
            <a:fontRef idx="minor">
              <a:schemeClr val="tx1"/>
            </a:fontRef>
          </p:style>
        </p:cxnSp>
        <p:cxnSp>
          <p:nvCxnSpPr>
            <p:cNvPr id="407" name="Straight Connector 406"/>
            <p:cNvCxnSpPr/>
            <p:nvPr/>
          </p:nvCxnSpPr>
          <p:spPr>
            <a:xfrm flipH="1">
              <a:off x="4182371" y="1512753"/>
              <a:ext cx="1599504" cy="345685"/>
            </a:xfrm>
            <a:prstGeom prst="line">
              <a:avLst/>
            </a:prstGeom>
            <a:ln w="19050">
              <a:solidFill>
                <a:schemeClr val="bg1">
                  <a:lumMod val="50000"/>
                </a:schemeClr>
              </a:solidFill>
              <a:prstDash val="solid"/>
              <a:headEnd type="none" w="med" len="med"/>
              <a:tailEnd type="none" w="med" len="med"/>
            </a:ln>
            <a:effectLst/>
          </p:spPr>
          <p:style>
            <a:lnRef idx="2">
              <a:schemeClr val="dk1"/>
            </a:lnRef>
            <a:fillRef idx="0">
              <a:schemeClr val="dk1"/>
            </a:fillRef>
            <a:effectRef idx="1">
              <a:schemeClr val="dk1"/>
            </a:effectRef>
            <a:fontRef idx="minor">
              <a:schemeClr val="tx1"/>
            </a:fontRef>
          </p:style>
        </p:cxnSp>
        <p:cxnSp>
          <p:nvCxnSpPr>
            <p:cNvPr id="408" name="Straight Connector 407"/>
            <p:cNvCxnSpPr/>
            <p:nvPr/>
          </p:nvCxnSpPr>
          <p:spPr>
            <a:xfrm flipH="1">
              <a:off x="4914989" y="1512753"/>
              <a:ext cx="890128" cy="345685"/>
            </a:xfrm>
            <a:prstGeom prst="line">
              <a:avLst/>
            </a:prstGeom>
            <a:ln w="19050">
              <a:solidFill>
                <a:schemeClr val="bg1">
                  <a:lumMod val="50000"/>
                </a:schemeClr>
              </a:solidFill>
              <a:prstDash val="solid"/>
              <a:headEnd type="none" w="med" len="med"/>
              <a:tailEnd type="none" w="med" len="med"/>
            </a:ln>
            <a:effectLst/>
          </p:spPr>
          <p:style>
            <a:lnRef idx="2">
              <a:schemeClr val="dk1"/>
            </a:lnRef>
            <a:fillRef idx="0">
              <a:schemeClr val="dk1"/>
            </a:fillRef>
            <a:effectRef idx="1">
              <a:schemeClr val="dk1"/>
            </a:effectRef>
            <a:fontRef idx="minor">
              <a:schemeClr val="tx1"/>
            </a:fontRef>
          </p:style>
        </p:cxnSp>
        <p:cxnSp>
          <p:nvCxnSpPr>
            <p:cNvPr id="409" name="Straight Connector 408"/>
            <p:cNvCxnSpPr/>
            <p:nvPr/>
          </p:nvCxnSpPr>
          <p:spPr>
            <a:xfrm flipH="1">
              <a:off x="5637616" y="1512753"/>
              <a:ext cx="167501" cy="345685"/>
            </a:xfrm>
            <a:prstGeom prst="line">
              <a:avLst/>
            </a:prstGeom>
            <a:ln w="19050">
              <a:solidFill>
                <a:schemeClr val="bg1">
                  <a:lumMod val="50000"/>
                </a:schemeClr>
              </a:solidFill>
              <a:prstDash val="solid"/>
              <a:headEnd type="none" w="med" len="med"/>
              <a:tailEnd type="none" w="med" len="med"/>
            </a:ln>
            <a:effectLst/>
          </p:spPr>
          <p:style>
            <a:lnRef idx="2">
              <a:schemeClr val="dk1"/>
            </a:lnRef>
            <a:fillRef idx="0">
              <a:schemeClr val="dk1"/>
            </a:fillRef>
            <a:effectRef idx="1">
              <a:schemeClr val="dk1"/>
            </a:effectRef>
            <a:fontRef idx="minor">
              <a:schemeClr val="tx1"/>
            </a:fontRef>
          </p:style>
        </p:cxnSp>
        <p:cxnSp>
          <p:nvCxnSpPr>
            <p:cNvPr id="410" name="Straight Connector 409"/>
            <p:cNvCxnSpPr/>
            <p:nvPr/>
          </p:nvCxnSpPr>
          <p:spPr>
            <a:xfrm>
              <a:off x="5805117" y="1512753"/>
              <a:ext cx="622208" cy="345685"/>
            </a:xfrm>
            <a:prstGeom prst="line">
              <a:avLst/>
            </a:prstGeom>
            <a:ln w="19050">
              <a:solidFill>
                <a:schemeClr val="bg1">
                  <a:lumMod val="50000"/>
                </a:schemeClr>
              </a:solidFill>
              <a:prstDash val="solid"/>
              <a:headEnd type="none" w="med" len="med"/>
              <a:tailEnd type="none" w="med" len="med"/>
            </a:ln>
            <a:effectLst/>
          </p:spPr>
          <p:style>
            <a:lnRef idx="2">
              <a:schemeClr val="dk1"/>
            </a:lnRef>
            <a:fillRef idx="0">
              <a:schemeClr val="dk1"/>
            </a:fillRef>
            <a:effectRef idx="1">
              <a:schemeClr val="dk1"/>
            </a:effectRef>
            <a:fontRef idx="minor">
              <a:schemeClr val="tx1"/>
            </a:fontRef>
          </p:style>
        </p:cxnSp>
      </p:grpSp>
      <p:pic>
        <p:nvPicPr>
          <p:cNvPr id="411" name="Content Placeholder 5" descr="z9000 black.JPG"/>
          <p:cNvPicPr>
            <a:picLocks noChangeAspect="1"/>
          </p:cNvPicPr>
          <p:nvPr/>
        </p:nvPicPr>
        <p:blipFill>
          <a:blip r:embed="rId10" cstate="print"/>
          <a:stretch>
            <a:fillRect/>
          </a:stretch>
        </p:blipFill>
        <p:spPr bwMode="auto">
          <a:xfrm>
            <a:off x="5045651" y="1817258"/>
            <a:ext cx="640080" cy="244394"/>
          </a:xfrm>
          <a:prstGeom prst="rect">
            <a:avLst/>
          </a:prstGeom>
          <a:noFill/>
          <a:ln w="9525">
            <a:noFill/>
            <a:miter lim="800000"/>
            <a:headEnd/>
            <a:tailEnd/>
          </a:ln>
        </p:spPr>
      </p:pic>
      <p:pic>
        <p:nvPicPr>
          <p:cNvPr id="412" name="Content Placeholder 5" descr="z9000 black.JPG"/>
          <p:cNvPicPr>
            <a:picLocks noChangeAspect="1"/>
          </p:cNvPicPr>
          <p:nvPr/>
        </p:nvPicPr>
        <p:blipFill>
          <a:blip r:embed="rId10" cstate="print"/>
          <a:stretch>
            <a:fillRect/>
          </a:stretch>
        </p:blipFill>
        <p:spPr bwMode="auto">
          <a:xfrm>
            <a:off x="5742997" y="1817258"/>
            <a:ext cx="640080" cy="244394"/>
          </a:xfrm>
          <a:prstGeom prst="rect">
            <a:avLst/>
          </a:prstGeom>
          <a:noFill/>
          <a:ln w="9525">
            <a:noFill/>
            <a:miter lim="800000"/>
            <a:headEnd/>
            <a:tailEnd/>
          </a:ln>
        </p:spPr>
      </p:pic>
      <p:pic>
        <p:nvPicPr>
          <p:cNvPr id="413" name="Content Placeholder 5" descr="z9000 black.JPG"/>
          <p:cNvPicPr>
            <a:picLocks noChangeAspect="1"/>
          </p:cNvPicPr>
          <p:nvPr/>
        </p:nvPicPr>
        <p:blipFill>
          <a:blip r:embed="rId10" cstate="print"/>
          <a:stretch>
            <a:fillRect/>
          </a:stretch>
        </p:blipFill>
        <p:spPr bwMode="auto">
          <a:xfrm>
            <a:off x="6481904" y="1817258"/>
            <a:ext cx="640080" cy="244394"/>
          </a:xfrm>
          <a:prstGeom prst="rect">
            <a:avLst/>
          </a:prstGeom>
          <a:noFill/>
          <a:ln w="9525">
            <a:noFill/>
            <a:miter lim="800000"/>
            <a:headEnd/>
            <a:tailEnd/>
          </a:ln>
        </p:spPr>
      </p:pic>
      <p:pic>
        <p:nvPicPr>
          <p:cNvPr id="414" name="Content Placeholder 5" descr="z9000 black.JPG"/>
          <p:cNvPicPr>
            <a:picLocks noChangeAspect="1"/>
          </p:cNvPicPr>
          <p:nvPr/>
        </p:nvPicPr>
        <p:blipFill>
          <a:blip r:embed="rId10" cstate="print"/>
          <a:stretch>
            <a:fillRect/>
          </a:stretch>
        </p:blipFill>
        <p:spPr bwMode="auto">
          <a:xfrm>
            <a:off x="7179250" y="1817258"/>
            <a:ext cx="640080" cy="244394"/>
          </a:xfrm>
          <a:prstGeom prst="rect">
            <a:avLst/>
          </a:prstGeom>
          <a:noFill/>
          <a:ln w="9525">
            <a:noFill/>
            <a:miter lim="800000"/>
            <a:headEnd/>
            <a:tailEnd/>
          </a:ln>
        </p:spPr>
      </p:pic>
      <p:pic>
        <p:nvPicPr>
          <p:cNvPr id="415" name="Content Placeholder 5" descr="z9000 black.JPG"/>
          <p:cNvPicPr>
            <a:picLocks noGrp="1" noChangeAspect="1"/>
          </p:cNvPicPr>
          <p:nvPr>
            <p:ph sz="half" idx="1"/>
          </p:nvPr>
        </p:nvPicPr>
        <p:blipFill>
          <a:blip r:embed="rId10" cstate="print"/>
          <a:stretch>
            <a:fillRect/>
          </a:stretch>
        </p:blipFill>
        <p:spPr>
          <a:xfrm>
            <a:off x="5682961" y="1297715"/>
            <a:ext cx="640080" cy="244394"/>
          </a:xfrm>
        </p:spPr>
      </p:pic>
      <p:pic>
        <p:nvPicPr>
          <p:cNvPr id="416" name="Content Placeholder 5" descr="z9000 black.JPG"/>
          <p:cNvPicPr>
            <a:picLocks noChangeAspect="1"/>
          </p:cNvPicPr>
          <p:nvPr/>
        </p:nvPicPr>
        <p:blipFill>
          <a:blip r:embed="rId10" cstate="print"/>
          <a:stretch>
            <a:fillRect/>
          </a:stretch>
        </p:blipFill>
        <p:spPr bwMode="auto">
          <a:xfrm>
            <a:off x="6625071" y="1297715"/>
            <a:ext cx="640080" cy="244394"/>
          </a:xfrm>
          <a:prstGeom prst="rect">
            <a:avLst/>
          </a:prstGeom>
          <a:noFill/>
          <a:ln w="9525">
            <a:noFill/>
            <a:miter lim="800000"/>
            <a:headEnd/>
            <a:tailEnd/>
          </a:ln>
        </p:spPr>
      </p:pic>
      <p:grpSp>
        <p:nvGrpSpPr>
          <p:cNvPr id="417" name="Group 526"/>
          <p:cNvGrpSpPr/>
          <p:nvPr/>
        </p:nvGrpSpPr>
        <p:grpSpPr>
          <a:xfrm>
            <a:off x="4691415" y="2497620"/>
            <a:ext cx="903860" cy="757585"/>
            <a:chOff x="1496291" y="4295288"/>
            <a:chExt cx="903860" cy="757585"/>
          </a:xfrm>
        </p:grpSpPr>
        <p:grpSp>
          <p:nvGrpSpPr>
            <p:cNvPr id="418" name="Group 45"/>
            <p:cNvGrpSpPr/>
            <p:nvPr/>
          </p:nvGrpSpPr>
          <p:grpSpPr>
            <a:xfrm>
              <a:off x="1496291" y="4295288"/>
              <a:ext cx="388677" cy="757585"/>
              <a:chOff x="1517465" y="2882124"/>
              <a:chExt cx="388677" cy="757585"/>
            </a:xfrm>
          </p:grpSpPr>
          <p:pic>
            <p:nvPicPr>
              <p:cNvPr id="430" name="Picture 2" descr="C:\Documents and Settings\nsheth\Desktop\Force10\Templates\3-D High Resolution png\42U_Rack_Black.png"/>
              <p:cNvPicPr>
                <a:picLocks noChangeAspect="1" noChangeArrowheads="1"/>
              </p:cNvPicPr>
              <p:nvPr/>
            </p:nvPicPr>
            <p:blipFill>
              <a:blip r:embed="rId11" cstate="print"/>
              <a:srcRect/>
              <a:stretch>
                <a:fillRect/>
              </a:stretch>
            </p:blipFill>
            <p:spPr bwMode="auto">
              <a:xfrm>
                <a:off x="1517465" y="2882124"/>
                <a:ext cx="388677" cy="757585"/>
              </a:xfrm>
              <a:prstGeom prst="rect">
                <a:avLst/>
              </a:prstGeom>
              <a:noFill/>
            </p:spPr>
          </p:pic>
          <p:pic>
            <p:nvPicPr>
              <p:cNvPr id="431" name="Picture 14" descr="C:\Documents and Settings\nsheth\Desktop\Force10\Templates\3-D High Resolution png\2U_Server_Yellow.png"/>
              <p:cNvPicPr>
                <a:picLocks noChangeAspect="1" noChangeArrowheads="1"/>
              </p:cNvPicPr>
              <p:nvPr/>
            </p:nvPicPr>
            <p:blipFill>
              <a:blip r:embed="rId12" cstate="print"/>
              <a:srcRect/>
              <a:stretch>
                <a:fillRect/>
              </a:stretch>
            </p:blipFill>
            <p:spPr bwMode="auto">
              <a:xfrm>
                <a:off x="1532947" y="3476797"/>
                <a:ext cx="321663" cy="115379"/>
              </a:xfrm>
              <a:prstGeom prst="rect">
                <a:avLst/>
              </a:prstGeom>
              <a:noFill/>
            </p:spPr>
          </p:pic>
          <p:pic>
            <p:nvPicPr>
              <p:cNvPr id="432" name="Picture 14" descr="C:\Documents and Settings\nsheth\Desktop\Force10\Templates\3-D High Resolution png\2U_Server_Yellow.png"/>
              <p:cNvPicPr>
                <a:picLocks noChangeAspect="1" noChangeArrowheads="1"/>
              </p:cNvPicPr>
              <p:nvPr/>
            </p:nvPicPr>
            <p:blipFill>
              <a:blip r:embed="rId12" cstate="print"/>
              <a:srcRect/>
              <a:stretch>
                <a:fillRect/>
              </a:stretch>
            </p:blipFill>
            <p:spPr bwMode="auto">
              <a:xfrm>
                <a:off x="1532947" y="3398216"/>
                <a:ext cx="321663" cy="115379"/>
              </a:xfrm>
              <a:prstGeom prst="rect">
                <a:avLst/>
              </a:prstGeom>
              <a:noFill/>
            </p:spPr>
          </p:pic>
          <p:pic>
            <p:nvPicPr>
              <p:cNvPr id="433" name="Picture 14" descr="C:\Documents and Settings\nsheth\Desktop\Force10\Templates\3-D High Resolution png\2U_Server_Yellow.png"/>
              <p:cNvPicPr>
                <a:picLocks noChangeAspect="1" noChangeArrowheads="1"/>
              </p:cNvPicPr>
              <p:nvPr/>
            </p:nvPicPr>
            <p:blipFill>
              <a:blip r:embed="rId12" cstate="print"/>
              <a:srcRect/>
              <a:stretch>
                <a:fillRect/>
              </a:stretch>
            </p:blipFill>
            <p:spPr bwMode="auto">
              <a:xfrm>
                <a:off x="1532947" y="3320384"/>
                <a:ext cx="321663" cy="115379"/>
              </a:xfrm>
              <a:prstGeom prst="rect">
                <a:avLst/>
              </a:prstGeom>
              <a:noFill/>
            </p:spPr>
          </p:pic>
          <p:pic>
            <p:nvPicPr>
              <p:cNvPr id="434" name="Picture 14" descr="C:\Documents and Settings\nsheth\Desktop\Force10\Templates\3-D High Resolution png\2U_Server_Yellow.png"/>
              <p:cNvPicPr>
                <a:picLocks noChangeAspect="1" noChangeArrowheads="1"/>
              </p:cNvPicPr>
              <p:nvPr/>
            </p:nvPicPr>
            <p:blipFill>
              <a:blip r:embed="rId12" cstate="print"/>
              <a:srcRect/>
              <a:stretch>
                <a:fillRect/>
              </a:stretch>
            </p:blipFill>
            <p:spPr bwMode="auto">
              <a:xfrm>
                <a:off x="1532970" y="3241152"/>
                <a:ext cx="321663" cy="115379"/>
              </a:xfrm>
              <a:prstGeom prst="rect">
                <a:avLst/>
              </a:prstGeom>
              <a:noFill/>
            </p:spPr>
          </p:pic>
          <p:pic>
            <p:nvPicPr>
              <p:cNvPr id="435" name="Picture 14" descr="C:\Documents and Settings\nsheth\Desktop\Force10\Templates\3-D High Resolution png\2U_Server_Yellow.png"/>
              <p:cNvPicPr>
                <a:picLocks noChangeAspect="1" noChangeArrowheads="1"/>
              </p:cNvPicPr>
              <p:nvPr/>
            </p:nvPicPr>
            <p:blipFill>
              <a:blip r:embed="rId12" cstate="print"/>
              <a:srcRect/>
              <a:stretch>
                <a:fillRect/>
              </a:stretch>
            </p:blipFill>
            <p:spPr bwMode="auto">
              <a:xfrm>
                <a:off x="1532947" y="3160091"/>
                <a:ext cx="321663" cy="115379"/>
              </a:xfrm>
              <a:prstGeom prst="rect">
                <a:avLst/>
              </a:prstGeom>
              <a:noFill/>
            </p:spPr>
          </p:pic>
          <p:pic>
            <p:nvPicPr>
              <p:cNvPr id="436" name="Picture 14" descr="C:\Documents and Settings\nsheth\Desktop\Force10\Templates\3-D High Resolution png\2U_Server_Yellow.png"/>
              <p:cNvPicPr>
                <a:picLocks noChangeAspect="1" noChangeArrowheads="1"/>
              </p:cNvPicPr>
              <p:nvPr/>
            </p:nvPicPr>
            <p:blipFill>
              <a:blip r:embed="rId12" cstate="print"/>
              <a:srcRect/>
              <a:stretch>
                <a:fillRect/>
              </a:stretch>
            </p:blipFill>
            <p:spPr bwMode="auto">
              <a:xfrm>
                <a:off x="1532947" y="3082259"/>
                <a:ext cx="321663" cy="115379"/>
              </a:xfrm>
              <a:prstGeom prst="rect">
                <a:avLst/>
              </a:prstGeom>
              <a:noFill/>
            </p:spPr>
          </p:pic>
          <p:pic>
            <p:nvPicPr>
              <p:cNvPr id="437" name="Picture 14" descr="C:\Documents and Settings\nsheth\Desktop\Force10\Templates\3-D High Resolution png\2U_Server_Yellow.png"/>
              <p:cNvPicPr>
                <a:picLocks noChangeAspect="1" noChangeArrowheads="1"/>
              </p:cNvPicPr>
              <p:nvPr/>
            </p:nvPicPr>
            <p:blipFill>
              <a:blip r:embed="rId12" cstate="print"/>
              <a:srcRect/>
              <a:stretch>
                <a:fillRect/>
              </a:stretch>
            </p:blipFill>
            <p:spPr bwMode="auto">
              <a:xfrm>
                <a:off x="1532970" y="3003027"/>
                <a:ext cx="321663" cy="115379"/>
              </a:xfrm>
              <a:prstGeom prst="rect">
                <a:avLst/>
              </a:prstGeom>
              <a:noFill/>
            </p:spPr>
          </p:pic>
        </p:grpSp>
        <p:grpSp>
          <p:nvGrpSpPr>
            <p:cNvPr id="419" name="Group 56"/>
            <p:cNvGrpSpPr/>
            <p:nvPr/>
          </p:nvGrpSpPr>
          <p:grpSpPr>
            <a:xfrm>
              <a:off x="2011474" y="4295288"/>
              <a:ext cx="388677" cy="757585"/>
              <a:chOff x="1969910" y="2882124"/>
              <a:chExt cx="388677" cy="757585"/>
            </a:xfrm>
          </p:grpSpPr>
          <p:pic>
            <p:nvPicPr>
              <p:cNvPr id="422" name="Picture 2" descr="C:\Documents and Settings\nsheth\Desktop\Force10\Templates\3-D High Resolution png\42U_Rack_Black.png"/>
              <p:cNvPicPr>
                <a:picLocks noChangeAspect="1" noChangeArrowheads="1"/>
              </p:cNvPicPr>
              <p:nvPr/>
            </p:nvPicPr>
            <p:blipFill>
              <a:blip r:embed="rId11" cstate="print"/>
              <a:srcRect/>
              <a:stretch>
                <a:fillRect/>
              </a:stretch>
            </p:blipFill>
            <p:spPr bwMode="auto">
              <a:xfrm>
                <a:off x="1969910" y="2882124"/>
                <a:ext cx="388677" cy="757585"/>
              </a:xfrm>
              <a:prstGeom prst="rect">
                <a:avLst/>
              </a:prstGeom>
            </p:spPr>
          </p:pic>
          <p:pic>
            <p:nvPicPr>
              <p:cNvPr id="423" name="Picture 3" descr="C:\Documents and Settings\nsheth\Desktop\Force10\Templates\3-D High Resolution png\EqualLogic_PS_large_Yellow.png"/>
              <p:cNvPicPr>
                <a:picLocks noChangeAspect="1" noChangeArrowheads="1"/>
              </p:cNvPicPr>
              <p:nvPr/>
            </p:nvPicPr>
            <p:blipFill>
              <a:blip r:embed="rId13" cstate="print"/>
              <a:srcRect/>
              <a:stretch>
                <a:fillRect/>
              </a:stretch>
            </p:blipFill>
            <p:spPr bwMode="auto">
              <a:xfrm>
                <a:off x="1986170" y="3484235"/>
                <a:ext cx="321663" cy="105956"/>
              </a:xfrm>
              <a:prstGeom prst="rect">
                <a:avLst/>
              </a:prstGeom>
            </p:spPr>
          </p:pic>
          <p:pic>
            <p:nvPicPr>
              <p:cNvPr id="424" name="Picture 3" descr="C:\Documents and Settings\nsheth\Desktop\Force10\Templates\3-D High Resolution png\EqualLogic_PS_large_Yellow.png"/>
              <p:cNvPicPr>
                <a:picLocks noChangeAspect="1" noChangeArrowheads="1"/>
              </p:cNvPicPr>
              <p:nvPr/>
            </p:nvPicPr>
            <p:blipFill>
              <a:blip r:embed="rId13" cstate="print"/>
              <a:srcRect/>
              <a:stretch>
                <a:fillRect/>
              </a:stretch>
            </p:blipFill>
            <p:spPr bwMode="auto">
              <a:xfrm>
                <a:off x="1986170" y="3408845"/>
                <a:ext cx="321663" cy="105956"/>
              </a:xfrm>
              <a:prstGeom prst="rect">
                <a:avLst/>
              </a:prstGeom>
            </p:spPr>
          </p:pic>
          <p:pic>
            <p:nvPicPr>
              <p:cNvPr id="425" name="Picture 3" descr="C:\Documents and Settings\nsheth\Desktop\Force10\Templates\3-D High Resolution png\EqualLogic_PS_large_Yellow.png"/>
              <p:cNvPicPr>
                <a:picLocks noChangeAspect="1" noChangeArrowheads="1"/>
              </p:cNvPicPr>
              <p:nvPr/>
            </p:nvPicPr>
            <p:blipFill>
              <a:blip r:embed="rId13" cstate="print"/>
              <a:srcRect/>
              <a:stretch>
                <a:fillRect/>
              </a:stretch>
            </p:blipFill>
            <p:spPr bwMode="auto">
              <a:xfrm>
                <a:off x="1986170" y="3331710"/>
                <a:ext cx="321663" cy="105956"/>
              </a:xfrm>
              <a:prstGeom prst="rect">
                <a:avLst/>
              </a:prstGeom>
            </p:spPr>
          </p:pic>
          <p:pic>
            <p:nvPicPr>
              <p:cNvPr id="426" name="Picture 3" descr="C:\Documents and Settings\nsheth\Desktop\Force10\Templates\3-D High Resolution png\EqualLogic_PS_large_Yellow.png"/>
              <p:cNvPicPr>
                <a:picLocks noChangeAspect="1" noChangeArrowheads="1"/>
              </p:cNvPicPr>
              <p:nvPr/>
            </p:nvPicPr>
            <p:blipFill>
              <a:blip r:embed="rId13" cstate="print"/>
              <a:srcRect/>
              <a:stretch>
                <a:fillRect/>
              </a:stretch>
            </p:blipFill>
            <p:spPr bwMode="auto">
              <a:xfrm>
                <a:off x="1986170" y="3255273"/>
                <a:ext cx="321663" cy="105956"/>
              </a:xfrm>
              <a:prstGeom prst="rect">
                <a:avLst/>
              </a:prstGeom>
            </p:spPr>
          </p:pic>
          <p:pic>
            <p:nvPicPr>
              <p:cNvPr id="427" name="Picture 14" descr="C:\Documents and Settings\nsheth\Desktop\Force10\Templates\3-D High Resolution png\2U_Server_Yellow.png"/>
              <p:cNvPicPr>
                <a:picLocks noChangeAspect="1" noChangeArrowheads="1"/>
              </p:cNvPicPr>
              <p:nvPr/>
            </p:nvPicPr>
            <p:blipFill>
              <a:blip r:embed="rId12" cstate="print"/>
              <a:srcRect/>
              <a:stretch>
                <a:fillRect/>
              </a:stretch>
            </p:blipFill>
            <p:spPr bwMode="auto">
              <a:xfrm>
                <a:off x="1985392" y="3160091"/>
                <a:ext cx="321663" cy="115379"/>
              </a:xfrm>
              <a:prstGeom prst="rect">
                <a:avLst/>
              </a:prstGeom>
            </p:spPr>
          </p:pic>
          <p:pic>
            <p:nvPicPr>
              <p:cNvPr id="428" name="Picture 14" descr="C:\Documents and Settings\nsheth\Desktop\Force10\Templates\3-D High Resolution png\2U_Server_Yellow.png"/>
              <p:cNvPicPr>
                <a:picLocks noChangeAspect="1" noChangeArrowheads="1"/>
              </p:cNvPicPr>
              <p:nvPr/>
            </p:nvPicPr>
            <p:blipFill>
              <a:blip r:embed="rId12" cstate="print"/>
              <a:srcRect/>
              <a:stretch>
                <a:fillRect/>
              </a:stretch>
            </p:blipFill>
            <p:spPr bwMode="auto">
              <a:xfrm>
                <a:off x="1985392" y="3082259"/>
                <a:ext cx="321663" cy="115379"/>
              </a:xfrm>
              <a:prstGeom prst="rect">
                <a:avLst/>
              </a:prstGeom>
            </p:spPr>
          </p:pic>
          <p:pic>
            <p:nvPicPr>
              <p:cNvPr id="429" name="Picture 14" descr="C:\Documents and Settings\nsheth\Desktop\Force10\Templates\3-D High Resolution png\2U_Server_Yellow.png"/>
              <p:cNvPicPr>
                <a:picLocks noChangeAspect="1" noChangeArrowheads="1"/>
              </p:cNvPicPr>
              <p:nvPr/>
            </p:nvPicPr>
            <p:blipFill>
              <a:blip r:embed="rId12" cstate="print"/>
              <a:srcRect/>
              <a:stretch>
                <a:fillRect/>
              </a:stretch>
            </p:blipFill>
            <p:spPr bwMode="auto">
              <a:xfrm>
                <a:off x="1985415" y="3003027"/>
                <a:ext cx="321663" cy="115379"/>
              </a:xfrm>
              <a:prstGeom prst="rect">
                <a:avLst/>
              </a:prstGeom>
            </p:spPr>
          </p:pic>
        </p:grpSp>
        <p:pic>
          <p:nvPicPr>
            <p:cNvPr id="420" name="Picture 14" descr="C:\Documents and Settings\nsheth\Desktop\Force10\Templates\3-D High Resolution png\2U_Server_Yellow.png"/>
            <p:cNvPicPr>
              <a:picLocks noChangeAspect="1" noChangeArrowheads="1"/>
            </p:cNvPicPr>
            <p:nvPr/>
          </p:nvPicPr>
          <p:blipFill>
            <a:blip r:embed="rId12" cstate="print"/>
            <a:srcRect/>
            <a:stretch>
              <a:fillRect/>
            </a:stretch>
          </p:blipFill>
          <p:spPr bwMode="auto">
            <a:xfrm>
              <a:off x="2026980" y="4360773"/>
              <a:ext cx="321663" cy="115379"/>
            </a:xfrm>
            <a:prstGeom prst="rect">
              <a:avLst/>
            </a:prstGeom>
          </p:spPr>
        </p:pic>
        <p:pic>
          <p:nvPicPr>
            <p:cNvPr id="421" name="Picture 14" descr="C:\Documents and Settings\nsheth\Desktop\Force10\Templates\3-D High Resolution png\2U_Server_Yellow.png"/>
            <p:cNvPicPr>
              <a:picLocks noChangeAspect="1" noChangeArrowheads="1"/>
            </p:cNvPicPr>
            <p:nvPr/>
          </p:nvPicPr>
          <p:blipFill>
            <a:blip r:embed="rId12" cstate="print"/>
            <a:srcRect/>
            <a:stretch>
              <a:fillRect/>
            </a:stretch>
          </p:blipFill>
          <p:spPr bwMode="auto">
            <a:xfrm>
              <a:off x="1510240" y="4360768"/>
              <a:ext cx="321663" cy="115379"/>
            </a:xfrm>
            <a:prstGeom prst="rect">
              <a:avLst/>
            </a:prstGeom>
          </p:spPr>
        </p:pic>
      </p:grpSp>
      <p:grpSp>
        <p:nvGrpSpPr>
          <p:cNvPr id="438" name="Group 547"/>
          <p:cNvGrpSpPr/>
          <p:nvPr/>
        </p:nvGrpSpPr>
        <p:grpSpPr>
          <a:xfrm>
            <a:off x="7218218" y="2497620"/>
            <a:ext cx="903860" cy="757585"/>
            <a:chOff x="1496291" y="4295288"/>
            <a:chExt cx="903860" cy="757585"/>
          </a:xfrm>
        </p:grpSpPr>
        <p:grpSp>
          <p:nvGrpSpPr>
            <p:cNvPr id="439" name="Group 45"/>
            <p:cNvGrpSpPr/>
            <p:nvPr/>
          </p:nvGrpSpPr>
          <p:grpSpPr>
            <a:xfrm>
              <a:off x="1496291" y="4295288"/>
              <a:ext cx="388677" cy="757585"/>
              <a:chOff x="1517465" y="2882124"/>
              <a:chExt cx="388677" cy="757585"/>
            </a:xfrm>
          </p:grpSpPr>
          <p:pic>
            <p:nvPicPr>
              <p:cNvPr id="451" name="Picture 2" descr="C:\Documents and Settings\nsheth\Desktop\Force10\Templates\3-D High Resolution png\42U_Rack_Black.png"/>
              <p:cNvPicPr>
                <a:picLocks noChangeAspect="1" noChangeArrowheads="1"/>
              </p:cNvPicPr>
              <p:nvPr/>
            </p:nvPicPr>
            <p:blipFill>
              <a:blip r:embed="rId11" cstate="print"/>
              <a:srcRect/>
              <a:stretch>
                <a:fillRect/>
              </a:stretch>
            </p:blipFill>
            <p:spPr bwMode="auto">
              <a:xfrm>
                <a:off x="1517465" y="2882124"/>
                <a:ext cx="388677" cy="757585"/>
              </a:xfrm>
              <a:prstGeom prst="rect">
                <a:avLst/>
              </a:prstGeom>
              <a:noFill/>
            </p:spPr>
          </p:pic>
          <p:pic>
            <p:nvPicPr>
              <p:cNvPr id="452" name="Picture 14" descr="C:\Documents and Settings\nsheth\Desktop\Force10\Templates\3-D High Resolution png\2U_Server_Yellow.png"/>
              <p:cNvPicPr>
                <a:picLocks noChangeAspect="1" noChangeArrowheads="1"/>
              </p:cNvPicPr>
              <p:nvPr/>
            </p:nvPicPr>
            <p:blipFill>
              <a:blip r:embed="rId12" cstate="print"/>
              <a:srcRect/>
              <a:stretch>
                <a:fillRect/>
              </a:stretch>
            </p:blipFill>
            <p:spPr bwMode="auto">
              <a:xfrm>
                <a:off x="1532947" y="3476797"/>
                <a:ext cx="321663" cy="115379"/>
              </a:xfrm>
              <a:prstGeom prst="rect">
                <a:avLst/>
              </a:prstGeom>
              <a:noFill/>
            </p:spPr>
          </p:pic>
          <p:pic>
            <p:nvPicPr>
              <p:cNvPr id="456" name="Picture 14" descr="C:\Documents and Settings\nsheth\Desktop\Force10\Templates\3-D High Resolution png\2U_Server_Yellow.png"/>
              <p:cNvPicPr>
                <a:picLocks noChangeAspect="1" noChangeArrowheads="1"/>
              </p:cNvPicPr>
              <p:nvPr/>
            </p:nvPicPr>
            <p:blipFill>
              <a:blip r:embed="rId12" cstate="print"/>
              <a:srcRect/>
              <a:stretch>
                <a:fillRect/>
              </a:stretch>
            </p:blipFill>
            <p:spPr bwMode="auto">
              <a:xfrm>
                <a:off x="1532947" y="3398216"/>
                <a:ext cx="321663" cy="115379"/>
              </a:xfrm>
              <a:prstGeom prst="rect">
                <a:avLst/>
              </a:prstGeom>
              <a:noFill/>
            </p:spPr>
          </p:pic>
          <p:pic>
            <p:nvPicPr>
              <p:cNvPr id="457" name="Picture 14" descr="C:\Documents and Settings\nsheth\Desktop\Force10\Templates\3-D High Resolution png\2U_Server_Yellow.png"/>
              <p:cNvPicPr>
                <a:picLocks noChangeAspect="1" noChangeArrowheads="1"/>
              </p:cNvPicPr>
              <p:nvPr/>
            </p:nvPicPr>
            <p:blipFill>
              <a:blip r:embed="rId12" cstate="print"/>
              <a:srcRect/>
              <a:stretch>
                <a:fillRect/>
              </a:stretch>
            </p:blipFill>
            <p:spPr bwMode="auto">
              <a:xfrm>
                <a:off x="1532947" y="3320384"/>
                <a:ext cx="321663" cy="115379"/>
              </a:xfrm>
              <a:prstGeom prst="rect">
                <a:avLst/>
              </a:prstGeom>
              <a:noFill/>
            </p:spPr>
          </p:pic>
          <p:pic>
            <p:nvPicPr>
              <p:cNvPr id="458" name="Picture 14" descr="C:\Documents and Settings\nsheth\Desktop\Force10\Templates\3-D High Resolution png\2U_Server_Yellow.png"/>
              <p:cNvPicPr>
                <a:picLocks noChangeAspect="1" noChangeArrowheads="1"/>
              </p:cNvPicPr>
              <p:nvPr/>
            </p:nvPicPr>
            <p:blipFill>
              <a:blip r:embed="rId12" cstate="print"/>
              <a:srcRect/>
              <a:stretch>
                <a:fillRect/>
              </a:stretch>
            </p:blipFill>
            <p:spPr bwMode="auto">
              <a:xfrm>
                <a:off x="1532970" y="3241152"/>
                <a:ext cx="321663" cy="115379"/>
              </a:xfrm>
              <a:prstGeom prst="rect">
                <a:avLst/>
              </a:prstGeom>
              <a:noFill/>
            </p:spPr>
          </p:pic>
          <p:pic>
            <p:nvPicPr>
              <p:cNvPr id="459" name="Picture 14" descr="C:\Documents and Settings\nsheth\Desktop\Force10\Templates\3-D High Resolution png\2U_Server_Yellow.png"/>
              <p:cNvPicPr>
                <a:picLocks noChangeAspect="1" noChangeArrowheads="1"/>
              </p:cNvPicPr>
              <p:nvPr/>
            </p:nvPicPr>
            <p:blipFill>
              <a:blip r:embed="rId12" cstate="print"/>
              <a:srcRect/>
              <a:stretch>
                <a:fillRect/>
              </a:stretch>
            </p:blipFill>
            <p:spPr bwMode="auto">
              <a:xfrm>
                <a:off x="1532947" y="3160091"/>
                <a:ext cx="321663" cy="115379"/>
              </a:xfrm>
              <a:prstGeom prst="rect">
                <a:avLst/>
              </a:prstGeom>
              <a:noFill/>
            </p:spPr>
          </p:pic>
          <p:pic>
            <p:nvPicPr>
              <p:cNvPr id="460" name="Picture 14" descr="C:\Documents and Settings\nsheth\Desktop\Force10\Templates\3-D High Resolution png\2U_Server_Yellow.png"/>
              <p:cNvPicPr>
                <a:picLocks noChangeAspect="1" noChangeArrowheads="1"/>
              </p:cNvPicPr>
              <p:nvPr/>
            </p:nvPicPr>
            <p:blipFill>
              <a:blip r:embed="rId12" cstate="print"/>
              <a:srcRect/>
              <a:stretch>
                <a:fillRect/>
              </a:stretch>
            </p:blipFill>
            <p:spPr bwMode="auto">
              <a:xfrm>
                <a:off x="1532947" y="3082259"/>
                <a:ext cx="321663" cy="115379"/>
              </a:xfrm>
              <a:prstGeom prst="rect">
                <a:avLst/>
              </a:prstGeom>
              <a:noFill/>
            </p:spPr>
          </p:pic>
          <p:pic>
            <p:nvPicPr>
              <p:cNvPr id="461" name="Picture 14" descr="C:\Documents and Settings\nsheth\Desktop\Force10\Templates\3-D High Resolution png\2U_Server_Yellow.png"/>
              <p:cNvPicPr>
                <a:picLocks noChangeAspect="1" noChangeArrowheads="1"/>
              </p:cNvPicPr>
              <p:nvPr/>
            </p:nvPicPr>
            <p:blipFill>
              <a:blip r:embed="rId12" cstate="print"/>
              <a:srcRect/>
              <a:stretch>
                <a:fillRect/>
              </a:stretch>
            </p:blipFill>
            <p:spPr bwMode="auto">
              <a:xfrm>
                <a:off x="1532970" y="3003027"/>
                <a:ext cx="321663" cy="115379"/>
              </a:xfrm>
              <a:prstGeom prst="rect">
                <a:avLst/>
              </a:prstGeom>
              <a:noFill/>
            </p:spPr>
          </p:pic>
        </p:grpSp>
        <p:grpSp>
          <p:nvGrpSpPr>
            <p:cNvPr id="440" name="Group 56"/>
            <p:cNvGrpSpPr/>
            <p:nvPr/>
          </p:nvGrpSpPr>
          <p:grpSpPr>
            <a:xfrm>
              <a:off x="2011474" y="4295288"/>
              <a:ext cx="388677" cy="757585"/>
              <a:chOff x="1969910" y="2882124"/>
              <a:chExt cx="388677" cy="757585"/>
            </a:xfrm>
          </p:grpSpPr>
          <p:pic>
            <p:nvPicPr>
              <p:cNvPr id="443" name="Picture 2" descr="C:\Documents and Settings\nsheth\Desktop\Force10\Templates\3-D High Resolution png\42U_Rack_Black.png"/>
              <p:cNvPicPr>
                <a:picLocks noChangeAspect="1" noChangeArrowheads="1"/>
              </p:cNvPicPr>
              <p:nvPr/>
            </p:nvPicPr>
            <p:blipFill>
              <a:blip r:embed="rId11" cstate="print"/>
              <a:srcRect/>
              <a:stretch>
                <a:fillRect/>
              </a:stretch>
            </p:blipFill>
            <p:spPr bwMode="auto">
              <a:xfrm>
                <a:off x="1969910" y="2882124"/>
                <a:ext cx="388677" cy="757585"/>
              </a:xfrm>
              <a:prstGeom prst="rect">
                <a:avLst/>
              </a:prstGeom>
            </p:spPr>
          </p:pic>
          <p:pic>
            <p:nvPicPr>
              <p:cNvPr id="444" name="Picture 3" descr="C:\Documents and Settings\nsheth\Desktop\Force10\Templates\3-D High Resolution png\EqualLogic_PS_large_Yellow.png"/>
              <p:cNvPicPr>
                <a:picLocks noChangeAspect="1" noChangeArrowheads="1"/>
              </p:cNvPicPr>
              <p:nvPr/>
            </p:nvPicPr>
            <p:blipFill>
              <a:blip r:embed="rId13" cstate="print"/>
              <a:srcRect/>
              <a:stretch>
                <a:fillRect/>
              </a:stretch>
            </p:blipFill>
            <p:spPr bwMode="auto">
              <a:xfrm>
                <a:off x="1986170" y="3484235"/>
                <a:ext cx="321663" cy="105956"/>
              </a:xfrm>
              <a:prstGeom prst="rect">
                <a:avLst/>
              </a:prstGeom>
            </p:spPr>
          </p:pic>
          <p:pic>
            <p:nvPicPr>
              <p:cNvPr id="445" name="Picture 3" descr="C:\Documents and Settings\nsheth\Desktop\Force10\Templates\3-D High Resolution png\EqualLogic_PS_large_Yellow.png"/>
              <p:cNvPicPr>
                <a:picLocks noChangeAspect="1" noChangeArrowheads="1"/>
              </p:cNvPicPr>
              <p:nvPr/>
            </p:nvPicPr>
            <p:blipFill>
              <a:blip r:embed="rId13" cstate="print"/>
              <a:srcRect/>
              <a:stretch>
                <a:fillRect/>
              </a:stretch>
            </p:blipFill>
            <p:spPr bwMode="auto">
              <a:xfrm>
                <a:off x="1986170" y="3408845"/>
                <a:ext cx="321663" cy="105956"/>
              </a:xfrm>
              <a:prstGeom prst="rect">
                <a:avLst/>
              </a:prstGeom>
            </p:spPr>
          </p:pic>
          <p:pic>
            <p:nvPicPr>
              <p:cNvPr id="446" name="Picture 3" descr="C:\Documents and Settings\nsheth\Desktop\Force10\Templates\3-D High Resolution png\EqualLogic_PS_large_Yellow.png"/>
              <p:cNvPicPr>
                <a:picLocks noChangeAspect="1" noChangeArrowheads="1"/>
              </p:cNvPicPr>
              <p:nvPr/>
            </p:nvPicPr>
            <p:blipFill>
              <a:blip r:embed="rId13" cstate="print"/>
              <a:srcRect/>
              <a:stretch>
                <a:fillRect/>
              </a:stretch>
            </p:blipFill>
            <p:spPr bwMode="auto">
              <a:xfrm>
                <a:off x="1986170" y="3331710"/>
                <a:ext cx="321663" cy="105956"/>
              </a:xfrm>
              <a:prstGeom prst="rect">
                <a:avLst/>
              </a:prstGeom>
            </p:spPr>
          </p:pic>
          <p:pic>
            <p:nvPicPr>
              <p:cNvPr id="447" name="Picture 3" descr="C:\Documents and Settings\nsheth\Desktop\Force10\Templates\3-D High Resolution png\EqualLogic_PS_large_Yellow.png"/>
              <p:cNvPicPr>
                <a:picLocks noChangeAspect="1" noChangeArrowheads="1"/>
              </p:cNvPicPr>
              <p:nvPr/>
            </p:nvPicPr>
            <p:blipFill>
              <a:blip r:embed="rId13" cstate="print"/>
              <a:srcRect/>
              <a:stretch>
                <a:fillRect/>
              </a:stretch>
            </p:blipFill>
            <p:spPr bwMode="auto">
              <a:xfrm>
                <a:off x="1986170" y="3255273"/>
                <a:ext cx="321663" cy="105956"/>
              </a:xfrm>
              <a:prstGeom prst="rect">
                <a:avLst/>
              </a:prstGeom>
            </p:spPr>
          </p:pic>
          <p:pic>
            <p:nvPicPr>
              <p:cNvPr id="448" name="Picture 14" descr="C:\Documents and Settings\nsheth\Desktop\Force10\Templates\3-D High Resolution png\2U_Server_Yellow.png"/>
              <p:cNvPicPr>
                <a:picLocks noChangeAspect="1" noChangeArrowheads="1"/>
              </p:cNvPicPr>
              <p:nvPr/>
            </p:nvPicPr>
            <p:blipFill>
              <a:blip r:embed="rId12" cstate="print"/>
              <a:srcRect/>
              <a:stretch>
                <a:fillRect/>
              </a:stretch>
            </p:blipFill>
            <p:spPr bwMode="auto">
              <a:xfrm>
                <a:off x="1985392" y="3160091"/>
                <a:ext cx="321663" cy="115379"/>
              </a:xfrm>
              <a:prstGeom prst="rect">
                <a:avLst/>
              </a:prstGeom>
            </p:spPr>
          </p:pic>
          <p:pic>
            <p:nvPicPr>
              <p:cNvPr id="449" name="Picture 14" descr="C:\Documents and Settings\nsheth\Desktop\Force10\Templates\3-D High Resolution png\2U_Server_Yellow.png"/>
              <p:cNvPicPr>
                <a:picLocks noChangeAspect="1" noChangeArrowheads="1"/>
              </p:cNvPicPr>
              <p:nvPr/>
            </p:nvPicPr>
            <p:blipFill>
              <a:blip r:embed="rId12" cstate="print"/>
              <a:srcRect/>
              <a:stretch>
                <a:fillRect/>
              </a:stretch>
            </p:blipFill>
            <p:spPr bwMode="auto">
              <a:xfrm>
                <a:off x="1985392" y="3082259"/>
                <a:ext cx="321663" cy="115379"/>
              </a:xfrm>
              <a:prstGeom prst="rect">
                <a:avLst/>
              </a:prstGeom>
            </p:spPr>
          </p:pic>
          <p:pic>
            <p:nvPicPr>
              <p:cNvPr id="450" name="Picture 14" descr="C:\Documents and Settings\nsheth\Desktop\Force10\Templates\3-D High Resolution png\2U_Server_Yellow.png"/>
              <p:cNvPicPr>
                <a:picLocks noChangeAspect="1" noChangeArrowheads="1"/>
              </p:cNvPicPr>
              <p:nvPr/>
            </p:nvPicPr>
            <p:blipFill>
              <a:blip r:embed="rId12" cstate="print"/>
              <a:srcRect/>
              <a:stretch>
                <a:fillRect/>
              </a:stretch>
            </p:blipFill>
            <p:spPr bwMode="auto">
              <a:xfrm>
                <a:off x="1985415" y="3003027"/>
                <a:ext cx="321663" cy="115379"/>
              </a:xfrm>
              <a:prstGeom prst="rect">
                <a:avLst/>
              </a:prstGeom>
            </p:spPr>
          </p:pic>
        </p:grpSp>
        <p:pic>
          <p:nvPicPr>
            <p:cNvPr id="441" name="Picture 14" descr="C:\Documents and Settings\nsheth\Desktop\Force10\Templates\3-D High Resolution png\2U_Server_Yellow.png"/>
            <p:cNvPicPr>
              <a:picLocks noChangeAspect="1" noChangeArrowheads="1"/>
            </p:cNvPicPr>
            <p:nvPr/>
          </p:nvPicPr>
          <p:blipFill>
            <a:blip r:embed="rId12" cstate="print"/>
            <a:srcRect/>
            <a:stretch>
              <a:fillRect/>
            </a:stretch>
          </p:blipFill>
          <p:spPr bwMode="auto">
            <a:xfrm>
              <a:off x="2026980" y="4360773"/>
              <a:ext cx="321663" cy="115379"/>
            </a:xfrm>
            <a:prstGeom prst="rect">
              <a:avLst/>
            </a:prstGeom>
          </p:spPr>
        </p:pic>
        <p:pic>
          <p:nvPicPr>
            <p:cNvPr id="442" name="Picture 14" descr="C:\Documents and Settings\nsheth\Desktop\Force10\Templates\3-D High Resolution png\2U_Server_Yellow.png"/>
            <p:cNvPicPr>
              <a:picLocks noChangeAspect="1" noChangeArrowheads="1"/>
            </p:cNvPicPr>
            <p:nvPr/>
          </p:nvPicPr>
          <p:blipFill>
            <a:blip r:embed="rId12" cstate="print"/>
            <a:srcRect/>
            <a:stretch>
              <a:fillRect/>
            </a:stretch>
          </p:blipFill>
          <p:spPr bwMode="auto">
            <a:xfrm>
              <a:off x="1514340" y="4360768"/>
              <a:ext cx="321663" cy="115379"/>
            </a:xfrm>
            <a:prstGeom prst="rect">
              <a:avLst/>
            </a:prstGeom>
          </p:spPr>
        </p:pic>
      </p:grpSp>
      <p:grpSp>
        <p:nvGrpSpPr>
          <p:cNvPr id="462" name="Group 568"/>
          <p:cNvGrpSpPr/>
          <p:nvPr/>
        </p:nvGrpSpPr>
        <p:grpSpPr>
          <a:xfrm>
            <a:off x="5954816" y="2497620"/>
            <a:ext cx="903860" cy="757585"/>
            <a:chOff x="1496291" y="4295288"/>
            <a:chExt cx="903860" cy="757585"/>
          </a:xfrm>
        </p:grpSpPr>
        <p:grpSp>
          <p:nvGrpSpPr>
            <p:cNvPr id="463" name="Group 45"/>
            <p:cNvGrpSpPr/>
            <p:nvPr/>
          </p:nvGrpSpPr>
          <p:grpSpPr>
            <a:xfrm>
              <a:off x="1496291" y="4295288"/>
              <a:ext cx="388677" cy="757585"/>
              <a:chOff x="1517465" y="2882124"/>
              <a:chExt cx="388677" cy="757585"/>
            </a:xfrm>
          </p:grpSpPr>
          <p:pic>
            <p:nvPicPr>
              <p:cNvPr id="475" name="Picture 2" descr="C:\Documents and Settings\nsheth\Desktop\Force10\Templates\3-D High Resolution png\42U_Rack_Black.png"/>
              <p:cNvPicPr>
                <a:picLocks noChangeAspect="1" noChangeArrowheads="1"/>
              </p:cNvPicPr>
              <p:nvPr/>
            </p:nvPicPr>
            <p:blipFill>
              <a:blip r:embed="rId11" cstate="print"/>
              <a:srcRect/>
              <a:stretch>
                <a:fillRect/>
              </a:stretch>
            </p:blipFill>
            <p:spPr bwMode="auto">
              <a:xfrm>
                <a:off x="1517465" y="2882124"/>
                <a:ext cx="388677" cy="757585"/>
              </a:xfrm>
              <a:prstGeom prst="rect">
                <a:avLst/>
              </a:prstGeom>
              <a:noFill/>
            </p:spPr>
          </p:pic>
          <p:pic>
            <p:nvPicPr>
              <p:cNvPr id="476" name="Picture 14" descr="C:\Documents and Settings\nsheth\Desktop\Force10\Templates\3-D High Resolution png\2U_Server_Yellow.png"/>
              <p:cNvPicPr>
                <a:picLocks noChangeAspect="1" noChangeArrowheads="1"/>
              </p:cNvPicPr>
              <p:nvPr/>
            </p:nvPicPr>
            <p:blipFill>
              <a:blip r:embed="rId12" cstate="print"/>
              <a:srcRect/>
              <a:stretch>
                <a:fillRect/>
              </a:stretch>
            </p:blipFill>
            <p:spPr bwMode="auto">
              <a:xfrm>
                <a:off x="1532947" y="3476797"/>
                <a:ext cx="321663" cy="115379"/>
              </a:xfrm>
              <a:prstGeom prst="rect">
                <a:avLst/>
              </a:prstGeom>
              <a:noFill/>
            </p:spPr>
          </p:pic>
          <p:pic>
            <p:nvPicPr>
              <p:cNvPr id="477" name="Picture 14" descr="C:\Documents and Settings\nsheth\Desktop\Force10\Templates\3-D High Resolution png\2U_Server_Yellow.png"/>
              <p:cNvPicPr>
                <a:picLocks noChangeAspect="1" noChangeArrowheads="1"/>
              </p:cNvPicPr>
              <p:nvPr/>
            </p:nvPicPr>
            <p:blipFill>
              <a:blip r:embed="rId12" cstate="print"/>
              <a:srcRect/>
              <a:stretch>
                <a:fillRect/>
              </a:stretch>
            </p:blipFill>
            <p:spPr bwMode="auto">
              <a:xfrm>
                <a:off x="1532947" y="3398216"/>
                <a:ext cx="321663" cy="115379"/>
              </a:xfrm>
              <a:prstGeom prst="rect">
                <a:avLst/>
              </a:prstGeom>
              <a:noFill/>
            </p:spPr>
          </p:pic>
          <p:pic>
            <p:nvPicPr>
              <p:cNvPr id="478" name="Picture 14" descr="C:\Documents and Settings\nsheth\Desktop\Force10\Templates\3-D High Resolution png\2U_Server_Yellow.png"/>
              <p:cNvPicPr>
                <a:picLocks noChangeAspect="1" noChangeArrowheads="1"/>
              </p:cNvPicPr>
              <p:nvPr/>
            </p:nvPicPr>
            <p:blipFill>
              <a:blip r:embed="rId12" cstate="print"/>
              <a:srcRect/>
              <a:stretch>
                <a:fillRect/>
              </a:stretch>
            </p:blipFill>
            <p:spPr bwMode="auto">
              <a:xfrm>
                <a:off x="1532947" y="3320384"/>
                <a:ext cx="321663" cy="115379"/>
              </a:xfrm>
              <a:prstGeom prst="rect">
                <a:avLst/>
              </a:prstGeom>
              <a:noFill/>
            </p:spPr>
          </p:pic>
          <p:pic>
            <p:nvPicPr>
              <p:cNvPr id="479" name="Picture 14" descr="C:\Documents and Settings\nsheth\Desktop\Force10\Templates\3-D High Resolution png\2U_Server_Yellow.png"/>
              <p:cNvPicPr>
                <a:picLocks noChangeAspect="1" noChangeArrowheads="1"/>
              </p:cNvPicPr>
              <p:nvPr/>
            </p:nvPicPr>
            <p:blipFill>
              <a:blip r:embed="rId12" cstate="print"/>
              <a:srcRect/>
              <a:stretch>
                <a:fillRect/>
              </a:stretch>
            </p:blipFill>
            <p:spPr bwMode="auto">
              <a:xfrm>
                <a:off x="1532970" y="3241152"/>
                <a:ext cx="321663" cy="115379"/>
              </a:xfrm>
              <a:prstGeom prst="rect">
                <a:avLst/>
              </a:prstGeom>
              <a:noFill/>
            </p:spPr>
          </p:pic>
          <p:pic>
            <p:nvPicPr>
              <p:cNvPr id="480" name="Picture 14" descr="C:\Documents and Settings\nsheth\Desktop\Force10\Templates\3-D High Resolution png\2U_Server_Yellow.png"/>
              <p:cNvPicPr>
                <a:picLocks noChangeAspect="1" noChangeArrowheads="1"/>
              </p:cNvPicPr>
              <p:nvPr/>
            </p:nvPicPr>
            <p:blipFill>
              <a:blip r:embed="rId12" cstate="print"/>
              <a:srcRect/>
              <a:stretch>
                <a:fillRect/>
              </a:stretch>
            </p:blipFill>
            <p:spPr bwMode="auto">
              <a:xfrm>
                <a:off x="1532947" y="3160091"/>
                <a:ext cx="321663" cy="115379"/>
              </a:xfrm>
              <a:prstGeom prst="rect">
                <a:avLst/>
              </a:prstGeom>
              <a:noFill/>
            </p:spPr>
          </p:pic>
          <p:pic>
            <p:nvPicPr>
              <p:cNvPr id="481" name="Picture 14" descr="C:\Documents and Settings\nsheth\Desktop\Force10\Templates\3-D High Resolution png\2U_Server_Yellow.png"/>
              <p:cNvPicPr>
                <a:picLocks noChangeAspect="1" noChangeArrowheads="1"/>
              </p:cNvPicPr>
              <p:nvPr/>
            </p:nvPicPr>
            <p:blipFill>
              <a:blip r:embed="rId12" cstate="print"/>
              <a:srcRect/>
              <a:stretch>
                <a:fillRect/>
              </a:stretch>
            </p:blipFill>
            <p:spPr bwMode="auto">
              <a:xfrm>
                <a:off x="1532947" y="3082259"/>
                <a:ext cx="321663" cy="115379"/>
              </a:xfrm>
              <a:prstGeom prst="rect">
                <a:avLst/>
              </a:prstGeom>
              <a:noFill/>
            </p:spPr>
          </p:pic>
          <p:pic>
            <p:nvPicPr>
              <p:cNvPr id="482" name="Picture 14" descr="C:\Documents and Settings\nsheth\Desktop\Force10\Templates\3-D High Resolution png\2U_Server_Yellow.png"/>
              <p:cNvPicPr>
                <a:picLocks noChangeAspect="1" noChangeArrowheads="1"/>
              </p:cNvPicPr>
              <p:nvPr/>
            </p:nvPicPr>
            <p:blipFill>
              <a:blip r:embed="rId12" cstate="print"/>
              <a:srcRect/>
              <a:stretch>
                <a:fillRect/>
              </a:stretch>
            </p:blipFill>
            <p:spPr bwMode="auto">
              <a:xfrm>
                <a:off x="1532970" y="3003027"/>
                <a:ext cx="321663" cy="115379"/>
              </a:xfrm>
              <a:prstGeom prst="rect">
                <a:avLst/>
              </a:prstGeom>
              <a:noFill/>
            </p:spPr>
          </p:pic>
        </p:grpSp>
        <p:grpSp>
          <p:nvGrpSpPr>
            <p:cNvPr id="464" name="Group 56"/>
            <p:cNvGrpSpPr/>
            <p:nvPr/>
          </p:nvGrpSpPr>
          <p:grpSpPr>
            <a:xfrm>
              <a:off x="2011474" y="4295288"/>
              <a:ext cx="388677" cy="757585"/>
              <a:chOff x="1969910" y="2882124"/>
              <a:chExt cx="388677" cy="757585"/>
            </a:xfrm>
          </p:grpSpPr>
          <p:pic>
            <p:nvPicPr>
              <p:cNvPr id="467" name="Picture 2" descr="C:\Documents and Settings\nsheth\Desktop\Force10\Templates\3-D High Resolution png\42U_Rack_Black.png"/>
              <p:cNvPicPr>
                <a:picLocks noChangeAspect="1" noChangeArrowheads="1"/>
              </p:cNvPicPr>
              <p:nvPr/>
            </p:nvPicPr>
            <p:blipFill>
              <a:blip r:embed="rId11" cstate="print"/>
              <a:srcRect/>
              <a:stretch>
                <a:fillRect/>
              </a:stretch>
            </p:blipFill>
            <p:spPr bwMode="auto">
              <a:xfrm>
                <a:off x="1969910" y="2882124"/>
                <a:ext cx="388677" cy="757585"/>
              </a:xfrm>
              <a:prstGeom prst="rect">
                <a:avLst/>
              </a:prstGeom>
            </p:spPr>
          </p:pic>
          <p:pic>
            <p:nvPicPr>
              <p:cNvPr id="468" name="Picture 3" descr="C:\Documents and Settings\nsheth\Desktop\Force10\Templates\3-D High Resolution png\EqualLogic_PS_large_Yellow.png"/>
              <p:cNvPicPr>
                <a:picLocks noChangeAspect="1" noChangeArrowheads="1"/>
              </p:cNvPicPr>
              <p:nvPr/>
            </p:nvPicPr>
            <p:blipFill>
              <a:blip r:embed="rId13" cstate="print"/>
              <a:srcRect/>
              <a:stretch>
                <a:fillRect/>
              </a:stretch>
            </p:blipFill>
            <p:spPr bwMode="auto">
              <a:xfrm>
                <a:off x="1986170" y="3484235"/>
                <a:ext cx="321663" cy="105956"/>
              </a:xfrm>
              <a:prstGeom prst="rect">
                <a:avLst/>
              </a:prstGeom>
            </p:spPr>
          </p:pic>
          <p:pic>
            <p:nvPicPr>
              <p:cNvPr id="469" name="Picture 3" descr="C:\Documents and Settings\nsheth\Desktop\Force10\Templates\3-D High Resolution png\EqualLogic_PS_large_Yellow.png"/>
              <p:cNvPicPr>
                <a:picLocks noChangeAspect="1" noChangeArrowheads="1"/>
              </p:cNvPicPr>
              <p:nvPr/>
            </p:nvPicPr>
            <p:blipFill>
              <a:blip r:embed="rId13" cstate="print"/>
              <a:srcRect/>
              <a:stretch>
                <a:fillRect/>
              </a:stretch>
            </p:blipFill>
            <p:spPr bwMode="auto">
              <a:xfrm>
                <a:off x="1986170" y="3408845"/>
                <a:ext cx="321663" cy="105956"/>
              </a:xfrm>
              <a:prstGeom prst="rect">
                <a:avLst/>
              </a:prstGeom>
            </p:spPr>
          </p:pic>
          <p:pic>
            <p:nvPicPr>
              <p:cNvPr id="470" name="Picture 3" descr="C:\Documents and Settings\nsheth\Desktop\Force10\Templates\3-D High Resolution png\EqualLogic_PS_large_Yellow.png"/>
              <p:cNvPicPr>
                <a:picLocks noChangeAspect="1" noChangeArrowheads="1"/>
              </p:cNvPicPr>
              <p:nvPr/>
            </p:nvPicPr>
            <p:blipFill>
              <a:blip r:embed="rId13" cstate="print"/>
              <a:srcRect/>
              <a:stretch>
                <a:fillRect/>
              </a:stretch>
            </p:blipFill>
            <p:spPr bwMode="auto">
              <a:xfrm>
                <a:off x="1986170" y="3331710"/>
                <a:ext cx="321663" cy="105956"/>
              </a:xfrm>
              <a:prstGeom prst="rect">
                <a:avLst/>
              </a:prstGeom>
            </p:spPr>
          </p:pic>
          <p:pic>
            <p:nvPicPr>
              <p:cNvPr id="471" name="Picture 3" descr="C:\Documents and Settings\nsheth\Desktop\Force10\Templates\3-D High Resolution png\EqualLogic_PS_large_Yellow.png"/>
              <p:cNvPicPr>
                <a:picLocks noChangeAspect="1" noChangeArrowheads="1"/>
              </p:cNvPicPr>
              <p:nvPr/>
            </p:nvPicPr>
            <p:blipFill>
              <a:blip r:embed="rId13" cstate="print"/>
              <a:srcRect/>
              <a:stretch>
                <a:fillRect/>
              </a:stretch>
            </p:blipFill>
            <p:spPr bwMode="auto">
              <a:xfrm>
                <a:off x="1986170" y="3255273"/>
                <a:ext cx="321663" cy="105956"/>
              </a:xfrm>
              <a:prstGeom prst="rect">
                <a:avLst/>
              </a:prstGeom>
            </p:spPr>
          </p:pic>
          <p:pic>
            <p:nvPicPr>
              <p:cNvPr id="472" name="Picture 14" descr="C:\Documents and Settings\nsheth\Desktop\Force10\Templates\3-D High Resolution png\2U_Server_Yellow.png"/>
              <p:cNvPicPr>
                <a:picLocks noChangeAspect="1" noChangeArrowheads="1"/>
              </p:cNvPicPr>
              <p:nvPr/>
            </p:nvPicPr>
            <p:blipFill>
              <a:blip r:embed="rId12" cstate="print"/>
              <a:srcRect/>
              <a:stretch>
                <a:fillRect/>
              </a:stretch>
            </p:blipFill>
            <p:spPr bwMode="auto">
              <a:xfrm>
                <a:off x="1985392" y="3160091"/>
                <a:ext cx="321663" cy="115379"/>
              </a:xfrm>
              <a:prstGeom prst="rect">
                <a:avLst/>
              </a:prstGeom>
            </p:spPr>
          </p:pic>
          <p:pic>
            <p:nvPicPr>
              <p:cNvPr id="473" name="Picture 14" descr="C:\Documents and Settings\nsheth\Desktop\Force10\Templates\3-D High Resolution png\2U_Server_Yellow.png"/>
              <p:cNvPicPr>
                <a:picLocks noChangeAspect="1" noChangeArrowheads="1"/>
              </p:cNvPicPr>
              <p:nvPr/>
            </p:nvPicPr>
            <p:blipFill>
              <a:blip r:embed="rId12" cstate="print"/>
              <a:srcRect/>
              <a:stretch>
                <a:fillRect/>
              </a:stretch>
            </p:blipFill>
            <p:spPr bwMode="auto">
              <a:xfrm>
                <a:off x="1985392" y="3082259"/>
                <a:ext cx="321663" cy="115379"/>
              </a:xfrm>
              <a:prstGeom prst="rect">
                <a:avLst/>
              </a:prstGeom>
            </p:spPr>
          </p:pic>
          <p:pic>
            <p:nvPicPr>
              <p:cNvPr id="474" name="Picture 14" descr="C:\Documents and Settings\nsheth\Desktop\Force10\Templates\3-D High Resolution png\2U_Server_Yellow.png"/>
              <p:cNvPicPr>
                <a:picLocks noChangeAspect="1" noChangeArrowheads="1"/>
              </p:cNvPicPr>
              <p:nvPr/>
            </p:nvPicPr>
            <p:blipFill>
              <a:blip r:embed="rId12" cstate="print"/>
              <a:srcRect/>
              <a:stretch>
                <a:fillRect/>
              </a:stretch>
            </p:blipFill>
            <p:spPr bwMode="auto">
              <a:xfrm>
                <a:off x="1985415" y="3003027"/>
                <a:ext cx="321663" cy="115379"/>
              </a:xfrm>
              <a:prstGeom prst="rect">
                <a:avLst/>
              </a:prstGeom>
            </p:spPr>
          </p:pic>
        </p:grpSp>
        <p:pic>
          <p:nvPicPr>
            <p:cNvPr id="465" name="Picture 14" descr="C:\Documents and Settings\nsheth\Desktop\Force10\Templates\3-D High Resolution png\2U_Server_Yellow.png"/>
            <p:cNvPicPr>
              <a:picLocks noChangeAspect="1" noChangeArrowheads="1"/>
            </p:cNvPicPr>
            <p:nvPr/>
          </p:nvPicPr>
          <p:blipFill>
            <a:blip r:embed="rId12" cstate="print"/>
            <a:srcRect/>
            <a:stretch>
              <a:fillRect/>
            </a:stretch>
          </p:blipFill>
          <p:spPr bwMode="auto">
            <a:xfrm>
              <a:off x="2026980" y="4360773"/>
              <a:ext cx="321663" cy="115379"/>
            </a:xfrm>
            <a:prstGeom prst="rect">
              <a:avLst/>
            </a:prstGeom>
          </p:spPr>
        </p:pic>
        <p:pic>
          <p:nvPicPr>
            <p:cNvPr id="466" name="Picture 14" descr="C:\Documents and Settings\nsheth\Desktop\Force10\Templates\3-D High Resolution png\2U_Server_Yellow.png"/>
            <p:cNvPicPr>
              <a:picLocks noChangeAspect="1" noChangeArrowheads="1"/>
            </p:cNvPicPr>
            <p:nvPr/>
          </p:nvPicPr>
          <p:blipFill>
            <a:blip r:embed="rId12" cstate="print"/>
            <a:srcRect/>
            <a:stretch>
              <a:fillRect/>
            </a:stretch>
          </p:blipFill>
          <p:spPr bwMode="auto">
            <a:xfrm>
              <a:off x="1510240" y="4360768"/>
              <a:ext cx="321663" cy="115379"/>
            </a:xfrm>
            <a:prstGeom prst="rect">
              <a:avLst/>
            </a:prstGeom>
          </p:spPr>
        </p:pic>
      </p:grpSp>
      <p:sp>
        <p:nvSpPr>
          <p:cNvPr id="503" name="Rectangle 502"/>
          <p:cNvSpPr/>
          <p:nvPr/>
        </p:nvSpPr>
        <p:spPr bwMode="gray">
          <a:xfrm>
            <a:off x="249618" y="3389763"/>
            <a:ext cx="5474071" cy="881496"/>
          </a:xfrm>
          <a:prstGeom prst="rect">
            <a:avLst/>
          </a:prstGeom>
          <a:solidFill>
            <a:schemeClr val="accent3">
              <a:lumMod val="40000"/>
              <a:lumOff val="60000"/>
              <a:alpha val="30000"/>
            </a:schemeClr>
          </a:solidFill>
          <a:ln w="19050" cap="flat" cmpd="sng" algn="ctr">
            <a:no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pPr algn="r" rtl="0" fontAlgn="base">
              <a:spcBef>
                <a:spcPct val="0"/>
              </a:spcBef>
              <a:spcAft>
                <a:spcPct val="0"/>
              </a:spcAft>
            </a:pPr>
            <a:r>
              <a:rPr lang="en-US" sz="1400" kern="1200" dirty="0" smtClean="0">
                <a:solidFill>
                  <a:srgbClr val="444444">
                    <a:lumMod val="65000"/>
                    <a:lumOff val="35000"/>
                  </a:srgbClr>
                </a:solidFill>
                <a:latin typeface="Museo For Dell"/>
                <a:ea typeface="ＭＳ Ｐゴシック" pitchFamily="34" charset="-128"/>
                <a:cs typeface="+mn-cs"/>
              </a:rPr>
              <a:t>                                                                                                      </a:t>
            </a:r>
            <a:r>
              <a:rPr lang="en-US" sz="1400" kern="1200" dirty="0" smtClean="0">
                <a:solidFill>
                  <a:schemeClr val="bg2"/>
                </a:solidFill>
                <a:latin typeface="Museo For Dell"/>
                <a:ea typeface="ＭＳ Ｐゴシック" pitchFamily="34" charset="-128"/>
                <a:cs typeface="+mn-cs"/>
              </a:rPr>
              <a:t>Core</a:t>
            </a:r>
            <a:endParaRPr lang="en-US" sz="1400" kern="1200" dirty="0">
              <a:solidFill>
                <a:schemeClr val="bg2"/>
              </a:solidFill>
              <a:latin typeface="Museo For Dell"/>
              <a:ea typeface="ＭＳ Ｐゴシック" pitchFamily="34" charset="-128"/>
              <a:cs typeface="+mn-cs"/>
            </a:endParaRPr>
          </a:p>
        </p:txBody>
      </p:sp>
    </p:spTree>
    <p:extLst>
      <p:ext uri="{BB962C8B-B14F-4D97-AF65-F5344CB8AC3E}">
        <p14:creationId xmlns:p14="http://schemas.microsoft.com/office/powerpoint/2010/main" val="1422513181"/>
      </p:ext>
    </p:extLst>
  </p:cSld>
  <p:clrMapOvr>
    <a:masterClrMapping/>
  </p:clrMapOvr>
  <p:transition spd="med">
    <p:wipe dir="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8450" y="179674"/>
            <a:ext cx="8239126" cy="853560"/>
          </a:xfrm>
        </p:spPr>
        <p:txBody>
          <a:bodyPr/>
          <a:lstStyle/>
          <a:p>
            <a:r>
              <a:rPr lang="en-US" dirty="0" smtClean="0">
                <a:solidFill>
                  <a:schemeClr val="bg1"/>
                </a:solidFill>
              </a:rPr>
              <a:t>Distributed core design options</a:t>
            </a:r>
            <a:br>
              <a:rPr lang="en-US" dirty="0" smtClean="0">
                <a:solidFill>
                  <a:schemeClr val="bg1"/>
                </a:solidFill>
              </a:rPr>
            </a:br>
            <a:r>
              <a:rPr lang="en-US" sz="2000" dirty="0" smtClean="0">
                <a:solidFill>
                  <a:schemeClr val="tx1"/>
                </a:solidFill>
              </a:rPr>
              <a:t>Fabrics for any size data center</a:t>
            </a:r>
            <a:endParaRPr lang="en-US" sz="2000" dirty="0">
              <a:solidFill>
                <a:schemeClr val="tx1"/>
              </a:solidFill>
            </a:endParaRPr>
          </a:p>
        </p:txBody>
      </p:sp>
      <p:sp>
        <p:nvSpPr>
          <p:cNvPr id="142" name="Slide Number Placeholder 5"/>
          <p:cNvSpPr>
            <a:spLocks noGrp="1"/>
          </p:cNvSpPr>
          <p:nvPr>
            <p:ph type="sldNum" sz="quarter" idx="4"/>
          </p:nvPr>
        </p:nvSpPr>
        <p:spPr>
          <a:xfrm>
            <a:off x="435536" y="6431527"/>
            <a:ext cx="260349" cy="152399"/>
          </a:xfrm>
          <a:prstGeom prst="rect">
            <a:avLst/>
          </a:prstGeom>
        </p:spPr>
        <p:txBody>
          <a:bodyPr vert="horz" lIns="0" tIns="0" rIns="91440" bIns="0" rtlCol="0" anchor="ctr"/>
          <a:lstStyle>
            <a:lvl1pPr algn="l">
              <a:defRPr sz="900">
                <a:solidFill>
                  <a:schemeClr val="bg2">
                    <a:lumMod val="60000"/>
                    <a:lumOff val="40000"/>
                  </a:schemeClr>
                </a:solidFill>
                <a:latin typeface="Museo Sans For Dell" pitchFamily="2" charset="0"/>
              </a:defRPr>
            </a:lvl1pPr>
          </a:lstStyle>
          <a:p>
            <a:fld id="{DBD5246C-868F-410A-AE52-FE248EDADC46}" type="slidenum">
              <a:rPr lang="en-US" smtClean="0"/>
              <a:pPr/>
              <a:t>24</a:t>
            </a:fld>
            <a:endParaRPr lang="en-US" dirty="0"/>
          </a:p>
        </p:txBody>
      </p:sp>
      <p:sp>
        <p:nvSpPr>
          <p:cNvPr id="140" name="Slide Number Placeholder 5"/>
          <p:cNvSpPr txBox="1">
            <a:spLocks/>
          </p:cNvSpPr>
          <p:nvPr/>
        </p:nvSpPr>
        <p:spPr>
          <a:xfrm>
            <a:off x="435536" y="6431527"/>
            <a:ext cx="260349" cy="152399"/>
          </a:xfrm>
          <a:prstGeom prst="rect">
            <a:avLst/>
          </a:prstGeom>
        </p:spPr>
        <p:txBody>
          <a:bodyPr vert="horz" lIns="0" tIns="0" rIns="91440" bIns="0" rtlCol="0" anchor="ctr"/>
          <a:lstStyle>
            <a:lvl1pPr algn="l">
              <a:defRPr sz="900">
                <a:solidFill>
                  <a:schemeClr val="bg2">
                    <a:lumMod val="60000"/>
                    <a:lumOff val="40000"/>
                  </a:schemeClr>
                </a:solidFill>
                <a:latin typeface="Museo Sans For Dell" pitchFamily="2" charset="0"/>
              </a:defRPr>
            </a:lvl1pPr>
          </a:lstStyle>
          <a:p>
            <a:pPr marL="0" marR="0" lvl="0" indent="0" algn="l" defTabSz="914400" rtl="0" eaLnBrk="1" fontAlgn="base" latinLnBrk="0" hangingPunct="1">
              <a:lnSpc>
                <a:spcPct val="100000"/>
              </a:lnSpc>
              <a:spcBef>
                <a:spcPct val="0"/>
              </a:spcBef>
              <a:spcAft>
                <a:spcPct val="0"/>
              </a:spcAft>
              <a:buClrTx/>
              <a:buSzTx/>
              <a:buFontTx/>
              <a:buNone/>
              <a:tabLst/>
              <a:defRPr/>
            </a:pPr>
            <a:fld id="{DBD5246C-868F-410A-AE52-FE248EDADC46}" type="slidenum">
              <a:rPr kumimoji="0" lang="en-US" sz="900" b="0" i="0" u="none" strike="noStrike" kern="1200" cap="none" spc="0" normalizeH="0" baseline="0" noProof="0" smtClean="0">
                <a:ln>
                  <a:noFill/>
                </a:ln>
                <a:solidFill>
                  <a:schemeClr val="bg2">
                    <a:lumMod val="60000"/>
                    <a:lumOff val="40000"/>
                  </a:schemeClr>
                </a:solidFill>
                <a:effectLst/>
                <a:uLnTx/>
                <a:uFillTx/>
                <a:latin typeface="Museo Sans For Dell" pitchFamily="2" charset="0"/>
                <a:ea typeface="ＭＳ Ｐゴシック" pitchFamily="34" charset="-128"/>
                <a:cs typeface="+mn-cs"/>
              </a:rPr>
              <a:pPr marL="0" marR="0" lvl="0" indent="0" algn="l" defTabSz="914400" rtl="0" eaLnBrk="1" fontAlgn="base" latinLnBrk="0" hangingPunct="1">
                <a:lnSpc>
                  <a:spcPct val="100000"/>
                </a:lnSpc>
                <a:spcBef>
                  <a:spcPct val="0"/>
                </a:spcBef>
                <a:spcAft>
                  <a:spcPct val="0"/>
                </a:spcAft>
                <a:buClrTx/>
                <a:buSzTx/>
                <a:buFontTx/>
                <a:buNone/>
                <a:tabLst/>
                <a:defRPr/>
              </a:pPr>
              <a:t>24</a:t>
            </a:fld>
            <a:endParaRPr kumimoji="0" lang="en-US" sz="900" b="0" i="0" u="none" strike="noStrike" kern="1200" cap="none" spc="0" normalizeH="0" baseline="0" noProof="0" dirty="0">
              <a:ln>
                <a:noFill/>
              </a:ln>
              <a:solidFill>
                <a:schemeClr val="bg2">
                  <a:lumMod val="60000"/>
                  <a:lumOff val="40000"/>
                </a:schemeClr>
              </a:solidFill>
              <a:effectLst/>
              <a:uLnTx/>
              <a:uFillTx/>
              <a:latin typeface="Museo Sans For Dell" pitchFamily="2" charset="0"/>
              <a:ea typeface="ＭＳ Ｐゴシック" pitchFamily="34" charset="-128"/>
              <a:cs typeface="+mn-cs"/>
            </a:endParaRPr>
          </a:p>
        </p:txBody>
      </p:sp>
      <p:sp>
        <p:nvSpPr>
          <p:cNvPr id="197" name="Footer Placeholder 3"/>
          <p:cNvSpPr>
            <a:spLocks noGrp="1"/>
          </p:cNvSpPr>
          <p:nvPr>
            <p:ph type="ftr" sz="quarter" idx="3"/>
          </p:nvPr>
        </p:nvSpPr>
        <p:spPr>
          <a:xfrm>
            <a:off x="742950" y="6431526"/>
            <a:ext cx="1885950" cy="152400"/>
          </a:xfrm>
        </p:spPr>
        <p:txBody>
          <a:bodyPr/>
          <a:lstStyle/>
          <a:p>
            <a:r>
              <a:rPr lang="en-US" dirty="0" smtClean="0"/>
              <a:t>Confidential</a:t>
            </a:r>
            <a:endParaRPr lang="en-US" dirty="0"/>
          </a:p>
        </p:txBody>
      </p:sp>
      <p:grpSp>
        <p:nvGrpSpPr>
          <p:cNvPr id="153" name="Group 242"/>
          <p:cNvGrpSpPr/>
          <p:nvPr/>
        </p:nvGrpSpPr>
        <p:grpSpPr>
          <a:xfrm>
            <a:off x="178670" y="3829259"/>
            <a:ext cx="4193628" cy="1860005"/>
            <a:chOff x="4627933" y="3764226"/>
            <a:chExt cx="4193628" cy="1860005"/>
          </a:xfrm>
        </p:grpSpPr>
        <p:sp>
          <p:nvSpPr>
            <p:cNvPr id="158" name="Rounded Rectangle 157"/>
            <p:cNvSpPr/>
            <p:nvPr/>
          </p:nvSpPr>
          <p:spPr bwMode="auto">
            <a:xfrm>
              <a:off x="4755890" y="3992681"/>
              <a:ext cx="3883144" cy="1631550"/>
            </a:xfrm>
            <a:prstGeom prst="roundRect">
              <a:avLst/>
            </a:prstGeom>
            <a:solidFill>
              <a:srgbClr val="EEEEEE"/>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mj-lt"/>
              </a:endParaRPr>
            </a:p>
          </p:txBody>
        </p:sp>
        <p:sp>
          <p:nvSpPr>
            <p:cNvPr id="159" name="Rectangle 30"/>
            <p:cNvSpPr>
              <a:spLocks noChangeArrowheads="1"/>
            </p:cNvSpPr>
            <p:nvPr/>
          </p:nvSpPr>
          <p:spPr bwMode="auto">
            <a:xfrm>
              <a:off x="4943919" y="4967836"/>
              <a:ext cx="3486201" cy="558898"/>
            </a:xfrm>
            <a:prstGeom prst="rect">
              <a:avLst/>
            </a:prstGeom>
            <a:solidFill>
              <a:schemeClr val="accent3">
                <a:alpha val="20000"/>
              </a:schemeClr>
            </a:solidFill>
            <a:ln w="28575" cmpd="sng">
              <a:solidFill>
                <a:schemeClr val="accent3"/>
              </a:solidFill>
              <a:miter lim="800000"/>
              <a:headEnd/>
              <a:tailEnd/>
            </a:ln>
            <a:effectLst/>
          </p:spPr>
          <p:txBody>
            <a:bodyPr wrap="none" anchor="ctr"/>
            <a:lstStyle/>
            <a:p>
              <a:pPr eaLnBrk="0" hangingPunct="0"/>
              <a:endParaRPr lang="en-US" dirty="0">
                <a:latin typeface="+mj-lt"/>
              </a:endParaRPr>
            </a:p>
          </p:txBody>
        </p:sp>
        <p:sp>
          <p:nvSpPr>
            <p:cNvPr id="160" name="TextBox 159"/>
            <p:cNvSpPr txBox="1"/>
            <p:nvPr/>
          </p:nvSpPr>
          <p:spPr>
            <a:xfrm>
              <a:off x="4627933" y="3764226"/>
              <a:ext cx="4193628" cy="286232"/>
            </a:xfrm>
            <a:prstGeom prst="rect">
              <a:avLst/>
            </a:prstGeom>
            <a:noFill/>
          </p:spPr>
          <p:txBody>
            <a:bodyPr wrap="square" rtlCol="0">
              <a:spAutoFit/>
            </a:bodyPr>
            <a:lstStyle/>
            <a:p>
              <a:pPr algn="ctr">
                <a:lnSpc>
                  <a:spcPct val="90000"/>
                </a:lnSpc>
                <a:spcBef>
                  <a:spcPts val="100"/>
                </a:spcBef>
                <a:spcAft>
                  <a:spcPts val="100"/>
                </a:spcAft>
                <a:buClr>
                  <a:schemeClr val="bg1"/>
                </a:buClr>
              </a:pPr>
              <a:r>
                <a:rPr lang="en-US" sz="1400" b="1" dirty="0" smtClean="0">
                  <a:latin typeface="+mn-lt"/>
                </a:rPr>
                <a:t>4 x 32 - 40G Over-Subscribed Distributed Core</a:t>
              </a:r>
            </a:p>
          </p:txBody>
        </p:sp>
        <p:sp>
          <p:nvSpPr>
            <p:cNvPr id="161" name="TextBox 160"/>
            <p:cNvSpPr txBox="1"/>
            <p:nvPr/>
          </p:nvSpPr>
          <p:spPr>
            <a:xfrm>
              <a:off x="4705437" y="4706694"/>
              <a:ext cx="1330254" cy="221316"/>
            </a:xfrm>
            <a:prstGeom prst="rect">
              <a:avLst/>
            </a:prstGeom>
            <a:noFill/>
          </p:spPr>
          <p:txBody>
            <a:bodyPr wrap="square" rtlCol="0">
              <a:spAutoFit/>
            </a:bodyPr>
            <a:lstStyle/>
            <a:p>
              <a:pPr marL="1588" indent="-1588" algn="r">
                <a:lnSpc>
                  <a:spcPts val="1200"/>
                </a:lnSpc>
                <a:spcBef>
                  <a:spcPts val="0"/>
                </a:spcBef>
                <a:spcAft>
                  <a:spcPts val="0"/>
                </a:spcAft>
                <a:buClr>
                  <a:schemeClr val="bg1"/>
                </a:buClr>
              </a:pPr>
              <a:r>
                <a:rPr lang="en-US" sz="1000" b="1" dirty="0" smtClean="0">
                  <a:latin typeface="+mn-lt"/>
                </a:rPr>
                <a:t>40G Interconnects</a:t>
              </a:r>
            </a:p>
          </p:txBody>
        </p:sp>
        <p:sp>
          <p:nvSpPr>
            <p:cNvPr id="162" name="Rectangle 10"/>
            <p:cNvSpPr>
              <a:spLocks noChangeArrowheads="1"/>
            </p:cNvSpPr>
            <p:nvPr/>
          </p:nvSpPr>
          <p:spPr bwMode="auto">
            <a:xfrm>
              <a:off x="4940102" y="4130949"/>
              <a:ext cx="3483518" cy="560970"/>
            </a:xfrm>
            <a:prstGeom prst="rect">
              <a:avLst/>
            </a:prstGeom>
            <a:solidFill>
              <a:schemeClr val="accent6">
                <a:alpha val="20000"/>
              </a:schemeClr>
            </a:solidFill>
            <a:ln w="28575" cmpd="sng">
              <a:solidFill>
                <a:schemeClr val="accent6"/>
              </a:solidFill>
              <a:miter lim="800000"/>
              <a:headEnd/>
              <a:tailEnd/>
            </a:ln>
            <a:effectLst/>
          </p:spPr>
          <p:txBody>
            <a:bodyPr wrap="none" anchor="ctr"/>
            <a:lstStyle/>
            <a:p>
              <a:pPr eaLnBrk="0" hangingPunct="0">
                <a:defRPr/>
              </a:pPr>
              <a:endParaRPr lang="en-US" sz="1800" dirty="0">
                <a:latin typeface="+mj-lt"/>
              </a:endParaRPr>
            </a:p>
          </p:txBody>
        </p:sp>
        <p:sp>
          <p:nvSpPr>
            <p:cNvPr id="163" name="TextBox 162"/>
            <p:cNvSpPr txBox="1"/>
            <p:nvPr/>
          </p:nvSpPr>
          <p:spPr>
            <a:xfrm>
              <a:off x="4905642" y="4102176"/>
              <a:ext cx="1852129" cy="232382"/>
            </a:xfrm>
            <a:prstGeom prst="rect">
              <a:avLst/>
            </a:prstGeom>
            <a:noFill/>
          </p:spPr>
          <p:txBody>
            <a:bodyPr wrap="square" rtlCol="0">
              <a:spAutoFit/>
            </a:bodyPr>
            <a:lstStyle/>
            <a:p>
              <a:pPr>
                <a:lnSpc>
                  <a:spcPct val="90000"/>
                </a:lnSpc>
                <a:spcBef>
                  <a:spcPts val="100"/>
                </a:spcBef>
                <a:spcAft>
                  <a:spcPts val="100"/>
                </a:spcAft>
                <a:buClr>
                  <a:schemeClr val="bg1"/>
                </a:buClr>
              </a:pPr>
              <a:r>
                <a:rPr lang="en-US" sz="1200" b="1" dirty="0" smtClean="0">
                  <a:latin typeface="+mn-lt"/>
                </a:rPr>
                <a:t>Z9000 Spine</a:t>
              </a:r>
            </a:p>
          </p:txBody>
        </p:sp>
        <p:cxnSp>
          <p:nvCxnSpPr>
            <p:cNvPr id="164" name="Straight Connector 163"/>
            <p:cNvCxnSpPr>
              <a:stCxn id="178" idx="0"/>
              <a:endCxn id="185" idx="2"/>
            </p:cNvCxnSpPr>
            <p:nvPr/>
          </p:nvCxnSpPr>
          <p:spPr>
            <a:xfrm flipV="1">
              <a:off x="5290133" y="4651973"/>
              <a:ext cx="1028660" cy="584909"/>
            </a:xfrm>
            <a:prstGeom prst="line">
              <a:avLst/>
            </a:prstGeom>
            <a:ln>
              <a:solidFill>
                <a:schemeClr val="tx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p:cNvCxnSpPr>
              <a:stCxn id="178" idx="0"/>
              <a:endCxn id="184" idx="2"/>
            </p:cNvCxnSpPr>
            <p:nvPr/>
          </p:nvCxnSpPr>
          <p:spPr>
            <a:xfrm flipV="1">
              <a:off x="5290133" y="4653321"/>
              <a:ext cx="333913" cy="583561"/>
            </a:xfrm>
            <a:prstGeom prst="line">
              <a:avLst/>
            </a:prstGeom>
            <a:ln>
              <a:solidFill>
                <a:schemeClr val="tx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p:cNvCxnSpPr>
              <a:stCxn id="181" idx="0"/>
              <a:endCxn id="184" idx="2"/>
            </p:cNvCxnSpPr>
            <p:nvPr/>
          </p:nvCxnSpPr>
          <p:spPr>
            <a:xfrm flipH="1" flipV="1">
              <a:off x="5624047" y="4653321"/>
              <a:ext cx="360828" cy="582214"/>
            </a:xfrm>
            <a:prstGeom prst="line">
              <a:avLst/>
            </a:prstGeom>
            <a:ln>
              <a:solidFill>
                <a:schemeClr val="tx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p:cNvCxnSpPr>
              <a:stCxn id="181" idx="0"/>
              <a:endCxn id="185" idx="2"/>
            </p:cNvCxnSpPr>
            <p:nvPr/>
          </p:nvCxnSpPr>
          <p:spPr>
            <a:xfrm flipV="1">
              <a:off x="5984875" y="4651973"/>
              <a:ext cx="333919" cy="583562"/>
            </a:xfrm>
            <a:prstGeom prst="line">
              <a:avLst/>
            </a:prstGeom>
            <a:ln>
              <a:solidFill>
                <a:schemeClr val="tx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p:cNvCxnSpPr>
              <a:stCxn id="184" idx="2"/>
              <a:endCxn id="182" idx="0"/>
            </p:cNvCxnSpPr>
            <p:nvPr/>
          </p:nvCxnSpPr>
          <p:spPr>
            <a:xfrm>
              <a:off x="5624047" y="4653321"/>
              <a:ext cx="1058118" cy="583561"/>
            </a:xfrm>
            <a:prstGeom prst="line">
              <a:avLst/>
            </a:prstGeom>
            <a:ln>
              <a:solidFill>
                <a:schemeClr val="tx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p:cNvCxnSpPr>
              <a:stCxn id="185" idx="2"/>
              <a:endCxn id="182" idx="0"/>
            </p:cNvCxnSpPr>
            <p:nvPr/>
          </p:nvCxnSpPr>
          <p:spPr>
            <a:xfrm>
              <a:off x="6318794" y="4651973"/>
              <a:ext cx="363370" cy="584909"/>
            </a:xfrm>
            <a:prstGeom prst="line">
              <a:avLst/>
            </a:prstGeom>
            <a:ln>
              <a:solidFill>
                <a:schemeClr val="tx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2" name="Straight Connector 171"/>
            <p:cNvCxnSpPr>
              <a:stCxn id="183" idx="0"/>
              <a:endCxn id="185" idx="2"/>
            </p:cNvCxnSpPr>
            <p:nvPr/>
          </p:nvCxnSpPr>
          <p:spPr>
            <a:xfrm flipH="1" flipV="1">
              <a:off x="6318794" y="4651973"/>
              <a:ext cx="1744321" cy="584909"/>
            </a:xfrm>
            <a:prstGeom prst="line">
              <a:avLst/>
            </a:prstGeom>
            <a:ln>
              <a:solidFill>
                <a:schemeClr val="tx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p:cNvCxnSpPr>
              <a:stCxn id="183" idx="0"/>
              <a:endCxn id="184" idx="2"/>
            </p:cNvCxnSpPr>
            <p:nvPr/>
          </p:nvCxnSpPr>
          <p:spPr>
            <a:xfrm flipH="1" flipV="1">
              <a:off x="5624047" y="4653321"/>
              <a:ext cx="2439068" cy="583561"/>
            </a:xfrm>
            <a:prstGeom prst="line">
              <a:avLst/>
            </a:prstGeom>
            <a:ln>
              <a:solidFill>
                <a:schemeClr val="tx1">
                  <a:lumMod val="60000"/>
                  <a:lumOff val="40000"/>
                </a:schemeClr>
              </a:solidFill>
            </a:ln>
          </p:spPr>
          <p:style>
            <a:lnRef idx="1">
              <a:schemeClr val="accent1"/>
            </a:lnRef>
            <a:fillRef idx="0">
              <a:schemeClr val="accent1"/>
            </a:fillRef>
            <a:effectRef idx="0">
              <a:schemeClr val="accent1"/>
            </a:effectRef>
            <a:fontRef idx="minor">
              <a:schemeClr val="tx1"/>
            </a:fontRef>
          </p:style>
        </p:cxnSp>
        <p:pic>
          <p:nvPicPr>
            <p:cNvPr id="178" name="Picture 4" descr="C:\Documents and Settings\nsheth\Desktop\Force10\Dell\Dell Templates\Dell F10\iconsdec2011\Icons\3-D\Raster\High Resolution png\S4810_Black.png"/>
            <p:cNvPicPr>
              <a:picLocks noChangeAspect="1" noChangeArrowheads="1"/>
            </p:cNvPicPr>
            <p:nvPr/>
          </p:nvPicPr>
          <p:blipFill>
            <a:blip r:embed="rId2" cstate="print"/>
            <a:srcRect/>
            <a:stretch>
              <a:fillRect/>
            </a:stretch>
          </p:blipFill>
          <p:spPr bwMode="auto">
            <a:xfrm>
              <a:off x="4967067" y="5236882"/>
              <a:ext cx="646131" cy="192239"/>
            </a:xfrm>
            <a:prstGeom prst="rect">
              <a:avLst/>
            </a:prstGeom>
            <a:noFill/>
          </p:spPr>
        </p:pic>
        <p:pic>
          <p:nvPicPr>
            <p:cNvPr id="181" name="Picture 4" descr="C:\Documents and Settings\nsheth\Desktop\Force10\Dell\Dell Templates\Dell F10\iconsdec2011\Icons\3-D\Raster\High Resolution png\S4810_Black.png"/>
            <p:cNvPicPr>
              <a:picLocks noChangeAspect="1" noChangeArrowheads="1"/>
            </p:cNvPicPr>
            <p:nvPr/>
          </p:nvPicPr>
          <p:blipFill>
            <a:blip r:embed="rId2" cstate="print"/>
            <a:srcRect/>
            <a:stretch>
              <a:fillRect/>
            </a:stretch>
          </p:blipFill>
          <p:spPr bwMode="auto">
            <a:xfrm>
              <a:off x="5661808" y="5235535"/>
              <a:ext cx="646131" cy="192239"/>
            </a:xfrm>
            <a:prstGeom prst="rect">
              <a:avLst/>
            </a:prstGeom>
            <a:noFill/>
          </p:spPr>
        </p:pic>
        <p:pic>
          <p:nvPicPr>
            <p:cNvPr id="182" name="Picture 4" descr="C:\Documents and Settings\nsheth\Desktop\Force10\Dell\Dell Templates\Dell F10\iconsdec2011\Icons\3-D\Raster\High Resolution png\S4810_Black.png"/>
            <p:cNvPicPr>
              <a:picLocks noChangeAspect="1" noChangeArrowheads="1"/>
            </p:cNvPicPr>
            <p:nvPr/>
          </p:nvPicPr>
          <p:blipFill>
            <a:blip r:embed="rId2" cstate="print"/>
            <a:srcRect/>
            <a:stretch>
              <a:fillRect/>
            </a:stretch>
          </p:blipFill>
          <p:spPr bwMode="auto">
            <a:xfrm>
              <a:off x="6359098" y="5236882"/>
              <a:ext cx="646131" cy="192239"/>
            </a:xfrm>
            <a:prstGeom prst="rect">
              <a:avLst/>
            </a:prstGeom>
            <a:noFill/>
          </p:spPr>
        </p:pic>
        <p:pic>
          <p:nvPicPr>
            <p:cNvPr id="183" name="Picture 4" descr="C:\Documents and Settings\nsheth\Desktop\Force10\Dell\Dell Templates\Dell F10\iconsdec2011\Icons\3-D\Raster\High Resolution png\S4810_Black.png"/>
            <p:cNvPicPr>
              <a:picLocks noChangeAspect="1" noChangeArrowheads="1"/>
            </p:cNvPicPr>
            <p:nvPr/>
          </p:nvPicPr>
          <p:blipFill>
            <a:blip r:embed="rId2" cstate="print"/>
            <a:srcRect/>
            <a:stretch>
              <a:fillRect/>
            </a:stretch>
          </p:blipFill>
          <p:spPr bwMode="auto">
            <a:xfrm>
              <a:off x="7740049" y="5236882"/>
              <a:ext cx="646131" cy="192239"/>
            </a:xfrm>
            <a:prstGeom prst="rect">
              <a:avLst/>
            </a:prstGeom>
            <a:noFill/>
          </p:spPr>
        </p:pic>
        <p:pic>
          <p:nvPicPr>
            <p:cNvPr id="184" name="Content Placeholder 5" descr="z9000 black.JPG"/>
            <p:cNvPicPr>
              <a:picLocks noChangeAspect="1"/>
            </p:cNvPicPr>
            <p:nvPr/>
          </p:nvPicPr>
          <p:blipFill>
            <a:blip r:embed="rId3" cstate="print"/>
            <a:stretch>
              <a:fillRect/>
            </a:stretch>
          </p:blipFill>
          <p:spPr bwMode="auto">
            <a:xfrm>
              <a:off x="5341803" y="4425565"/>
              <a:ext cx="564488" cy="227756"/>
            </a:xfrm>
            <a:prstGeom prst="rect">
              <a:avLst/>
            </a:prstGeom>
            <a:noFill/>
            <a:ln w="9525">
              <a:noFill/>
              <a:miter lim="800000"/>
              <a:headEnd/>
              <a:tailEnd/>
            </a:ln>
          </p:spPr>
        </p:pic>
        <p:pic>
          <p:nvPicPr>
            <p:cNvPr id="185" name="Content Placeholder 5" descr="z9000 black.JPG"/>
            <p:cNvPicPr>
              <a:picLocks noChangeAspect="1"/>
            </p:cNvPicPr>
            <p:nvPr/>
          </p:nvPicPr>
          <p:blipFill>
            <a:blip r:embed="rId3" cstate="print"/>
            <a:stretch>
              <a:fillRect/>
            </a:stretch>
          </p:blipFill>
          <p:spPr bwMode="auto">
            <a:xfrm>
              <a:off x="6036550" y="4424216"/>
              <a:ext cx="564488" cy="227756"/>
            </a:xfrm>
            <a:prstGeom prst="rect">
              <a:avLst/>
            </a:prstGeom>
            <a:noFill/>
            <a:ln w="9525">
              <a:noFill/>
              <a:miter lim="800000"/>
              <a:headEnd/>
              <a:tailEnd/>
            </a:ln>
          </p:spPr>
        </p:pic>
        <p:pic>
          <p:nvPicPr>
            <p:cNvPr id="186" name="Content Placeholder 5" descr="z9000 black.JPG"/>
            <p:cNvPicPr>
              <a:picLocks noChangeAspect="1"/>
            </p:cNvPicPr>
            <p:nvPr/>
          </p:nvPicPr>
          <p:blipFill>
            <a:blip r:embed="rId3" cstate="print"/>
            <a:stretch>
              <a:fillRect/>
            </a:stretch>
          </p:blipFill>
          <p:spPr bwMode="auto">
            <a:xfrm>
              <a:off x="6707643" y="4425565"/>
              <a:ext cx="564488" cy="227756"/>
            </a:xfrm>
            <a:prstGeom prst="rect">
              <a:avLst/>
            </a:prstGeom>
            <a:noFill/>
            <a:ln w="9525">
              <a:noFill/>
              <a:miter lim="800000"/>
              <a:headEnd/>
              <a:tailEnd/>
            </a:ln>
          </p:spPr>
        </p:pic>
        <p:pic>
          <p:nvPicPr>
            <p:cNvPr id="187" name="Content Placeholder 5" descr="z9000 black.JPG"/>
            <p:cNvPicPr>
              <a:picLocks noChangeAspect="1"/>
            </p:cNvPicPr>
            <p:nvPr/>
          </p:nvPicPr>
          <p:blipFill>
            <a:blip r:embed="rId3" cstate="print"/>
            <a:stretch>
              <a:fillRect/>
            </a:stretch>
          </p:blipFill>
          <p:spPr bwMode="auto">
            <a:xfrm>
              <a:off x="7402391" y="4424216"/>
              <a:ext cx="564488" cy="227756"/>
            </a:xfrm>
            <a:prstGeom prst="rect">
              <a:avLst/>
            </a:prstGeom>
            <a:noFill/>
            <a:ln w="9525">
              <a:noFill/>
              <a:miter lim="800000"/>
              <a:headEnd/>
              <a:tailEnd/>
            </a:ln>
          </p:spPr>
        </p:pic>
        <p:cxnSp>
          <p:nvCxnSpPr>
            <p:cNvPr id="188" name="Straight Connector 187"/>
            <p:cNvCxnSpPr>
              <a:stCxn id="183" idx="0"/>
              <a:endCxn id="186" idx="2"/>
            </p:cNvCxnSpPr>
            <p:nvPr/>
          </p:nvCxnSpPr>
          <p:spPr>
            <a:xfrm flipH="1" flipV="1">
              <a:off x="6989887" y="4653321"/>
              <a:ext cx="1073227" cy="583561"/>
            </a:xfrm>
            <a:prstGeom prst="line">
              <a:avLst/>
            </a:prstGeom>
            <a:ln>
              <a:solidFill>
                <a:schemeClr val="tx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p:cNvCxnSpPr>
              <a:stCxn id="183" idx="0"/>
              <a:endCxn id="187" idx="2"/>
            </p:cNvCxnSpPr>
            <p:nvPr/>
          </p:nvCxnSpPr>
          <p:spPr>
            <a:xfrm flipH="1" flipV="1">
              <a:off x="7684635" y="4651973"/>
              <a:ext cx="378480" cy="584909"/>
            </a:xfrm>
            <a:prstGeom prst="line">
              <a:avLst/>
            </a:prstGeom>
            <a:ln>
              <a:solidFill>
                <a:schemeClr val="tx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p:cNvCxnSpPr>
              <a:stCxn id="181" idx="0"/>
              <a:endCxn id="186" idx="2"/>
            </p:cNvCxnSpPr>
            <p:nvPr/>
          </p:nvCxnSpPr>
          <p:spPr>
            <a:xfrm flipV="1">
              <a:off x="5984875" y="4653321"/>
              <a:ext cx="1005013" cy="582214"/>
            </a:xfrm>
            <a:prstGeom prst="line">
              <a:avLst/>
            </a:prstGeom>
            <a:ln>
              <a:solidFill>
                <a:schemeClr val="tx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95" name="Straight Connector 194"/>
            <p:cNvCxnSpPr>
              <a:stCxn id="181" idx="0"/>
              <a:endCxn id="187" idx="2"/>
            </p:cNvCxnSpPr>
            <p:nvPr/>
          </p:nvCxnSpPr>
          <p:spPr>
            <a:xfrm flipV="1">
              <a:off x="5984875" y="4651973"/>
              <a:ext cx="1699760" cy="583562"/>
            </a:xfrm>
            <a:prstGeom prst="line">
              <a:avLst/>
            </a:prstGeom>
            <a:ln>
              <a:solidFill>
                <a:schemeClr val="tx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p:cNvCxnSpPr>
              <a:stCxn id="187" idx="2"/>
              <a:endCxn id="182" idx="0"/>
            </p:cNvCxnSpPr>
            <p:nvPr/>
          </p:nvCxnSpPr>
          <p:spPr>
            <a:xfrm flipH="1">
              <a:off x="6682164" y="4651973"/>
              <a:ext cx="1002470" cy="584909"/>
            </a:xfrm>
            <a:prstGeom prst="line">
              <a:avLst/>
            </a:prstGeom>
            <a:ln>
              <a:solidFill>
                <a:schemeClr val="tx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p:cNvCxnSpPr>
              <a:stCxn id="178" idx="0"/>
              <a:endCxn id="186" idx="2"/>
            </p:cNvCxnSpPr>
            <p:nvPr/>
          </p:nvCxnSpPr>
          <p:spPr>
            <a:xfrm flipV="1">
              <a:off x="5290133" y="4653321"/>
              <a:ext cx="1699754" cy="583561"/>
            </a:xfrm>
            <a:prstGeom prst="line">
              <a:avLst/>
            </a:prstGeom>
            <a:ln>
              <a:solidFill>
                <a:schemeClr val="tx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99" name="Straight Connector 198"/>
            <p:cNvCxnSpPr>
              <a:stCxn id="178" idx="0"/>
              <a:endCxn id="187" idx="2"/>
            </p:cNvCxnSpPr>
            <p:nvPr/>
          </p:nvCxnSpPr>
          <p:spPr>
            <a:xfrm flipV="1">
              <a:off x="5290133" y="4651973"/>
              <a:ext cx="2394501" cy="584909"/>
            </a:xfrm>
            <a:prstGeom prst="line">
              <a:avLst/>
            </a:prstGeom>
            <a:ln>
              <a:solidFill>
                <a:schemeClr val="tx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00" name="Straight Connector 199"/>
            <p:cNvCxnSpPr>
              <a:stCxn id="186" idx="2"/>
              <a:endCxn id="182" idx="0"/>
            </p:cNvCxnSpPr>
            <p:nvPr/>
          </p:nvCxnSpPr>
          <p:spPr>
            <a:xfrm flipH="1">
              <a:off x="6682164" y="4653321"/>
              <a:ext cx="307723" cy="583561"/>
            </a:xfrm>
            <a:prstGeom prst="line">
              <a:avLst/>
            </a:prstGeom>
            <a:ln>
              <a:solidFill>
                <a:schemeClr val="tx1">
                  <a:lumMod val="60000"/>
                  <a:lumOff val="40000"/>
                </a:schemeClr>
              </a:solidFill>
            </a:ln>
          </p:spPr>
          <p:style>
            <a:lnRef idx="1">
              <a:schemeClr val="accent1"/>
            </a:lnRef>
            <a:fillRef idx="0">
              <a:schemeClr val="accent1"/>
            </a:fillRef>
            <a:effectRef idx="0">
              <a:schemeClr val="accent1"/>
            </a:effectRef>
            <a:fontRef idx="minor">
              <a:schemeClr val="tx1"/>
            </a:fontRef>
          </p:style>
        </p:cxnSp>
        <p:grpSp>
          <p:nvGrpSpPr>
            <p:cNvPr id="201" name="Group 168"/>
            <p:cNvGrpSpPr/>
            <p:nvPr/>
          </p:nvGrpSpPr>
          <p:grpSpPr>
            <a:xfrm>
              <a:off x="7110624" y="5227897"/>
              <a:ext cx="565610" cy="230832"/>
              <a:chOff x="5835470" y="1732955"/>
              <a:chExt cx="814701" cy="314643"/>
            </a:xfrm>
          </p:grpSpPr>
          <p:sp>
            <p:nvSpPr>
              <p:cNvPr id="205" name="Oval 204"/>
              <p:cNvSpPr/>
              <p:nvPr/>
            </p:nvSpPr>
            <p:spPr>
              <a:xfrm>
                <a:off x="5835470" y="1814457"/>
                <a:ext cx="64547" cy="86061"/>
              </a:xfrm>
              <a:prstGeom prst="ellipse">
                <a:avLst/>
              </a:prstGeom>
              <a:solidFill>
                <a:schemeClr val="accent1"/>
              </a:solidFill>
              <a:effectLst/>
            </p:spPr>
            <p:txBody>
              <a:bodyPr wrap="square" rtlCol="0" anchor="t">
                <a:normAutofit fontScale="25000" lnSpcReduction="20000"/>
              </a:bodyPr>
              <a:lstStyle/>
              <a:p>
                <a:pPr algn="ctr">
                  <a:lnSpc>
                    <a:spcPct val="90000"/>
                  </a:lnSpc>
                  <a:spcBef>
                    <a:spcPts val="100"/>
                  </a:spcBef>
                  <a:spcAft>
                    <a:spcPts val="100"/>
                  </a:spcAft>
                </a:pPr>
                <a:endParaRPr lang="en-US" sz="800" kern="1200" dirty="0" smtClean="0">
                  <a:solidFill>
                    <a:schemeClr val="tx2"/>
                  </a:solidFill>
                  <a:latin typeface="+mn-lt"/>
                  <a:ea typeface="+mn-ea"/>
                  <a:cs typeface="+mn-cs"/>
                </a:endParaRPr>
              </a:p>
            </p:txBody>
          </p:sp>
          <p:sp>
            <p:nvSpPr>
              <p:cNvPr id="208" name="Oval 207"/>
              <p:cNvSpPr/>
              <p:nvPr/>
            </p:nvSpPr>
            <p:spPr>
              <a:xfrm>
                <a:off x="5966354" y="1816245"/>
                <a:ext cx="64547" cy="86061"/>
              </a:xfrm>
              <a:prstGeom prst="ellipse">
                <a:avLst/>
              </a:prstGeom>
              <a:solidFill>
                <a:schemeClr val="accent1"/>
              </a:solidFill>
              <a:effectLst/>
            </p:spPr>
            <p:txBody>
              <a:bodyPr wrap="square" rtlCol="0" anchor="t">
                <a:normAutofit fontScale="25000" lnSpcReduction="20000"/>
              </a:bodyPr>
              <a:lstStyle/>
              <a:p>
                <a:pPr algn="ctr">
                  <a:lnSpc>
                    <a:spcPct val="90000"/>
                  </a:lnSpc>
                  <a:spcBef>
                    <a:spcPts val="100"/>
                  </a:spcBef>
                  <a:spcAft>
                    <a:spcPts val="100"/>
                  </a:spcAft>
                </a:pPr>
                <a:endParaRPr lang="en-US" sz="800" kern="1200" dirty="0" smtClean="0">
                  <a:solidFill>
                    <a:schemeClr val="tx2"/>
                  </a:solidFill>
                  <a:latin typeface="+mn-lt"/>
                  <a:ea typeface="+mn-ea"/>
                  <a:cs typeface="+mn-cs"/>
                </a:endParaRPr>
              </a:p>
            </p:txBody>
          </p:sp>
          <p:sp>
            <p:nvSpPr>
              <p:cNvPr id="211" name="Oval 210"/>
              <p:cNvSpPr/>
              <p:nvPr/>
            </p:nvSpPr>
            <p:spPr>
              <a:xfrm>
                <a:off x="6095450" y="1816245"/>
                <a:ext cx="64547" cy="86061"/>
              </a:xfrm>
              <a:prstGeom prst="ellipse">
                <a:avLst/>
              </a:prstGeom>
              <a:solidFill>
                <a:schemeClr val="accent1"/>
              </a:solidFill>
              <a:effectLst/>
            </p:spPr>
            <p:txBody>
              <a:bodyPr wrap="square" rtlCol="0" anchor="t">
                <a:normAutofit fontScale="25000" lnSpcReduction="20000"/>
              </a:bodyPr>
              <a:lstStyle/>
              <a:p>
                <a:pPr algn="ctr">
                  <a:lnSpc>
                    <a:spcPct val="90000"/>
                  </a:lnSpc>
                  <a:spcBef>
                    <a:spcPts val="100"/>
                  </a:spcBef>
                  <a:spcAft>
                    <a:spcPts val="100"/>
                  </a:spcAft>
                </a:pPr>
                <a:endParaRPr lang="en-US" sz="800" kern="1200" dirty="0" smtClean="0">
                  <a:solidFill>
                    <a:schemeClr val="tx2"/>
                  </a:solidFill>
                  <a:latin typeface="+mn-lt"/>
                  <a:ea typeface="+mn-ea"/>
                  <a:cs typeface="+mn-cs"/>
                </a:endParaRPr>
              </a:p>
            </p:txBody>
          </p:sp>
          <p:sp>
            <p:nvSpPr>
              <p:cNvPr id="214" name="TextBox 213"/>
              <p:cNvSpPr txBox="1"/>
              <p:nvPr/>
            </p:nvSpPr>
            <p:spPr>
              <a:xfrm>
                <a:off x="6123046" y="1732955"/>
                <a:ext cx="527125" cy="314643"/>
              </a:xfrm>
              <a:prstGeom prst="rect">
                <a:avLst/>
              </a:prstGeom>
              <a:noFill/>
            </p:spPr>
            <p:txBody>
              <a:bodyPr wrap="square" rtlCol="0">
                <a:spAutoFit/>
              </a:bodyPr>
              <a:lstStyle/>
              <a:p>
                <a:pPr marL="233363" indent="-233363">
                  <a:lnSpc>
                    <a:spcPct val="90000"/>
                  </a:lnSpc>
                  <a:spcBef>
                    <a:spcPts val="100"/>
                  </a:spcBef>
                  <a:spcAft>
                    <a:spcPts val="100"/>
                  </a:spcAft>
                  <a:buClr>
                    <a:schemeClr val="bg1"/>
                  </a:buClr>
                </a:pPr>
                <a:r>
                  <a:rPr lang="en-US" sz="1000" b="1" dirty="0" smtClean="0">
                    <a:latin typeface="+mn-lt"/>
                  </a:rPr>
                  <a:t>32</a:t>
                </a:r>
              </a:p>
            </p:txBody>
          </p:sp>
        </p:grpSp>
        <p:sp>
          <p:nvSpPr>
            <p:cNvPr id="202" name="TextBox 201"/>
            <p:cNvSpPr txBox="1"/>
            <p:nvPr/>
          </p:nvSpPr>
          <p:spPr>
            <a:xfrm>
              <a:off x="4893513" y="4950676"/>
              <a:ext cx="1568728" cy="232382"/>
            </a:xfrm>
            <a:prstGeom prst="rect">
              <a:avLst/>
            </a:prstGeom>
            <a:noFill/>
          </p:spPr>
          <p:txBody>
            <a:bodyPr wrap="square" rtlCol="0">
              <a:spAutoFit/>
            </a:bodyPr>
            <a:lstStyle/>
            <a:p>
              <a:pPr>
                <a:lnSpc>
                  <a:spcPct val="90000"/>
                </a:lnSpc>
                <a:spcBef>
                  <a:spcPts val="100"/>
                </a:spcBef>
                <a:spcAft>
                  <a:spcPts val="100"/>
                </a:spcAft>
                <a:buClr>
                  <a:schemeClr val="bg1"/>
                </a:buClr>
              </a:pPr>
              <a:r>
                <a:rPr lang="en-US" sz="1200" b="1" dirty="0" smtClean="0">
                  <a:latin typeface="+mn-lt"/>
                </a:rPr>
                <a:t>S4810 Leaf</a:t>
              </a:r>
            </a:p>
          </p:txBody>
        </p:sp>
      </p:grpSp>
      <p:grpSp>
        <p:nvGrpSpPr>
          <p:cNvPr id="215" name="Group 286"/>
          <p:cNvGrpSpPr/>
          <p:nvPr/>
        </p:nvGrpSpPr>
        <p:grpSpPr>
          <a:xfrm>
            <a:off x="209212" y="968708"/>
            <a:ext cx="3998794" cy="1860005"/>
            <a:chOff x="4421876" y="3739205"/>
            <a:chExt cx="3998794" cy="1860005"/>
          </a:xfrm>
        </p:grpSpPr>
        <p:sp>
          <p:nvSpPr>
            <p:cNvPr id="216" name="Rounded Rectangle 215"/>
            <p:cNvSpPr/>
            <p:nvPr/>
          </p:nvSpPr>
          <p:spPr bwMode="auto">
            <a:xfrm>
              <a:off x="4482934" y="3967660"/>
              <a:ext cx="3883144" cy="1631550"/>
            </a:xfrm>
            <a:prstGeom prst="roundRect">
              <a:avLst/>
            </a:prstGeom>
            <a:solidFill>
              <a:srgbClr val="EEEEEE"/>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mj-lt"/>
              </a:endParaRPr>
            </a:p>
          </p:txBody>
        </p:sp>
        <p:sp>
          <p:nvSpPr>
            <p:cNvPr id="217" name="Rectangle 30"/>
            <p:cNvSpPr>
              <a:spLocks noChangeArrowheads="1"/>
            </p:cNvSpPr>
            <p:nvPr/>
          </p:nvSpPr>
          <p:spPr bwMode="auto">
            <a:xfrm>
              <a:off x="4670963" y="4942815"/>
              <a:ext cx="3486201" cy="558898"/>
            </a:xfrm>
            <a:prstGeom prst="rect">
              <a:avLst/>
            </a:prstGeom>
            <a:solidFill>
              <a:schemeClr val="accent3">
                <a:alpha val="20000"/>
              </a:schemeClr>
            </a:solidFill>
            <a:ln w="28575" cmpd="sng">
              <a:solidFill>
                <a:schemeClr val="accent3"/>
              </a:solidFill>
              <a:miter lim="800000"/>
              <a:headEnd/>
              <a:tailEnd/>
            </a:ln>
            <a:effectLst/>
          </p:spPr>
          <p:txBody>
            <a:bodyPr wrap="none" anchor="ctr"/>
            <a:lstStyle/>
            <a:p>
              <a:pPr eaLnBrk="0" hangingPunct="0"/>
              <a:endParaRPr lang="en-US" dirty="0">
                <a:latin typeface="+mj-lt"/>
              </a:endParaRPr>
            </a:p>
          </p:txBody>
        </p:sp>
        <p:sp>
          <p:nvSpPr>
            <p:cNvPr id="218" name="TextBox 217"/>
            <p:cNvSpPr txBox="1"/>
            <p:nvPr/>
          </p:nvSpPr>
          <p:spPr>
            <a:xfrm>
              <a:off x="4421876" y="3739205"/>
              <a:ext cx="3998794" cy="286232"/>
            </a:xfrm>
            <a:prstGeom prst="rect">
              <a:avLst/>
            </a:prstGeom>
            <a:noFill/>
          </p:spPr>
          <p:txBody>
            <a:bodyPr wrap="square" rtlCol="0">
              <a:spAutoFit/>
            </a:bodyPr>
            <a:lstStyle/>
            <a:p>
              <a:pPr algn="ctr">
                <a:lnSpc>
                  <a:spcPct val="90000"/>
                </a:lnSpc>
                <a:spcBef>
                  <a:spcPts val="100"/>
                </a:spcBef>
                <a:spcAft>
                  <a:spcPts val="100"/>
                </a:spcAft>
                <a:buClr>
                  <a:schemeClr val="bg1"/>
                </a:buClr>
              </a:pPr>
              <a:r>
                <a:rPr lang="en-US" sz="1400" b="1" dirty="0" smtClean="0">
                  <a:latin typeface="+mn-lt"/>
                </a:rPr>
                <a:t>16 x 32 - 40G </a:t>
              </a:r>
              <a:r>
                <a:rPr lang="en-US" sz="1400" b="1" dirty="0" smtClean="0">
                  <a:solidFill>
                    <a:srgbClr val="FF0000"/>
                  </a:solidFill>
                  <a:latin typeface="+mn-lt"/>
                </a:rPr>
                <a:t>Non-Blocking</a:t>
              </a:r>
              <a:r>
                <a:rPr lang="en-US" sz="1400" b="1" dirty="0" smtClean="0">
                  <a:latin typeface="+mn-lt"/>
                </a:rPr>
                <a:t> Distributed Core</a:t>
              </a:r>
            </a:p>
          </p:txBody>
        </p:sp>
        <p:sp>
          <p:nvSpPr>
            <p:cNvPr id="219" name="TextBox 218"/>
            <p:cNvSpPr txBox="1"/>
            <p:nvPr/>
          </p:nvSpPr>
          <p:spPr>
            <a:xfrm>
              <a:off x="4432481" y="4681673"/>
              <a:ext cx="1330254" cy="221316"/>
            </a:xfrm>
            <a:prstGeom prst="rect">
              <a:avLst/>
            </a:prstGeom>
            <a:noFill/>
          </p:spPr>
          <p:txBody>
            <a:bodyPr wrap="square" rtlCol="0">
              <a:spAutoFit/>
            </a:bodyPr>
            <a:lstStyle/>
            <a:p>
              <a:pPr marL="1588" indent="-1588" algn="r">
                <a:lnSpc>
                  <a:spcPts val="1200"/>
                </a:lnSpc>
                <a:spcBef>
                  <a:spcPts val="0"/>
                </a:spcBef>
                <a:spcAft>
                  <a:spcPts val="0"/>
                </a:spcAft>
                <a:buClr>
                  <a:schemeClr val="bg1"/>
                </a:buClr>
              </a:pPr>
              <a:r>
                <a:rPr lang="en-US" sz="1000" b="1" dirty="0" smtClean="0">
                  <a:latin typeface="+mn-lt"/>
                </a:rPr>
                <a:t>40G Interconnects</a:t>
              </a:r>
            </a:p>
          </p:txBody>
        </p:sp>
        <p:sp>
          <p:nvSpPr>
            <p:cNvPr id="220" name="Rectangle 10"/>
            <p:cNvSpPr>
              <a:spLocks noChangeArrowheads="1"/>
            </p:cNvSpPr>
            <p:nvPr/>
          </p:nvSpPr>
          <p:spPr bwMode="auto">
            <a:xfrm>
              <a:off x="4667146" y="4105928"/>
              <a:ext cx="3483518" cy="560970"/>
            </a:xfrm>
            <a:prstGeom prst="rect">
              <a:avLst/>
            </a:prstGeom>
            <a:solidFill>
              <a:schemeClr val="accent6">
                <a:alpha val="20000"/>
              </a:schemeClr>
            </a:solidFill>
            <a:ln w="28575" cmpd="sng">
              <a:solidFill>
                <a:schemeClr val="accent6"/>
              </a:solidFill>
              <a:miter lim="800000"/>
              <a:headEnd/>
              <a:tailEnd/>
            </a:ln>
            <a:effectLst/>
          </p:spPr>
          <p:txBody>
            <a:bodyPr wrap="none" anchor="ctr"/>
            <a:lstStyle/>
            <a:p>
              <a:pPr eaLnBrk="0" hangingPunct="0">
                <a:defRPr/>
              </a:pPr>
              <a:endParaRPr lang="en-US" sz="1800" dirty="0">
                <a:latin typeface="+mj-lt"/>
              </a:endParaRPr>
            </a:p>
          </p:txBody>
        </p:sp>
        <p:sp>
          <p:nvSpPr>
            <p:cNvPr id="221" name="TextBox 220"/>
            <p:cNvSpPr txBox="1"/>
            <p:nvPr/>
          </p:nvSpPr>
          <p:spPr>
            <a:xfrm>
              <a:off x="4632686" y="4077155"/>
              <a:ext cx="1852129" cy="232382"/>
            </a:xfrm>
            <a:prstGeom prst="rect">
              <a:avLst/>
            </a:prstGeom>
            <a:noFill/>
          </p:spPr>
          <p:txBody>
            <a:bodyPr wrap="square" rtlCol="0">
              <a:spAutoFit/>
            </a:bodyPr>
            <a:lstStyle/>
            <a:p>
              <a:pPr>
                <a:lnSpc>
                  <a:spcPct val="90000"/>
                </a:lnSpc>
                <a:spcBef>
                  <a:spcPts val="100"/>
                </a:spcBef>
                <a:spcAft>
                  <a:spcPts val="100"/>
                </a:spcAft>
                <a:buClr>
                  <a:schemeClr val="bg1"/>
                </a:buClr>
              </a:pPr>
              <a:r>
                <a:rPr lang="en-US" sz="1200" b="1" dirty="0" smtClean="0">
                  <a:latin typeface="+mn-lt"/>
                </a:rPr>
                <a:t>Z9000 Spine</a:t>
              </a:r>
            </a:p>
          </p:txBody>
        </p:sp>
        <p:cxnSp>
          <p:nvCxnSpPr>
            <p:cNvPr id="222" name="Straight Connector 221"/>
            <p:cNvCxnSpPr>
              <a:stCxn id="236" idx="0"/>
              <a:endCxn id="247" idx="2"/>
            </p:cNvCxnSpPr>
            <p:nvPr/>
          </p:nvCxnSpPr>
          <p:spPr>
            <a:xfrm flipV="1">
              <a:off x="5017177" y="4626952"/>
              <a:ext cx="1028660" cy="584909"/>
            </a:xfrm>
            <a:prstGeom prst="line">
              <a:avLst/>
            </a:prstGeom>
            <a:ln>
              <a:solidFill>
                <a:schemeClr val="tx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23" name="Straight Connector 222"/>
            <p:cNvCxnSpPr>
              <a:stCxn id="236" idx="0"/>
              <a:endCxn id="244" idx="2"/>
            </p:cNvCxnSpPr>
            <p:nvPr/>
          </p:nvCxnSpPr>
          <p:spPr>
            <a:xfrm flipV="1">
              <a:off x="5017177" y="4628300"/>
              <a:ext cx="333913" cy="583561"/>
            </a:xfrm>
            <a:prstGeom prst="line">
              <a:avLst/>
            </a:prstGeom>
            <a:ln>
              <a:solidFill>
                <a:schemeClr val="tx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24" name="Straight Connector 223"/>
            <p:cNvCxnSpPr>
              <a:stCxn id="237" idx="0"/>
              <a:endCxn id="244" idx="2"/>
            </p:cNvCxnSpPr>
            <p:nvPr/>
          </p:nvCxnSpPr>
          <p:spPr>
            <a:xfrm flipH="1" flipV="1">
              <a:off x="5351091" y="4628300"/>
              <a:ext cx="360828" cy="582214"/>
            </a:xfrm>
            <a:prstGeom prst="line">
              <a:avLst/>
            </a:prstGeom>
            <a:ln>
              <a:solidFill>
                <a:schemeClr val="tx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28" name="Straight Connector 227"/>
            <p:cNvCxnSpPr>
              <a:stCxn id="237" idx="0"/>
              <a:endCxn id="247" idx="2"/>
            </p:cNvCxnSpPr>
            <p:nvPr/>
          </p:nvCxnSpPr>
          <p:spPr>
            <a:xfrm flipV="1">
              <a:off x="5711919" y="4626952"/>
              <a:ext cx="333919" cy="583562"/>
            </a:xfrm>
            <a:prstGeom prst="line">
              <a:avLst/>
            </a:prstGeom>
            <a:ln>
              <a:solidFill>
                <a:schemeClr val="tx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32" name="Straight Connector 231"/>
            <p:cNvCxnSpPr>
              <a:stCxn id="244" idx="2"/>
              <a:endCxn id="238" idx="0"/>
            </p:cNvCxnSpPr>
            <p:nvPr/>
          </p:nvCxnSpPr>
          <p:spPr>
            <a:xfrm>
              <a:off x="5351091" y="4628300"/>
              <a:ext cx="1058118" cy="583561"/>
            </a:xfrm>
            <a:prstGeom prst="line">
              <a:avLst/>
            </a:prstGeom>
            <a:ln>
              <a:solidFill>
                <a:schemeClr val="tx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33" name="Straight Connector 232"/>
            <p:cNvCxnSpPr>
              <a:stCxn id="247" idx="2"/>
              <a:endCxn id="238" idx="0"/>
            </p:cNvCxnSpPr>
            <p:nvPr/>
          </p:nvCxnSpPr>
          <p:spPr>
            <a:xfrm>
              <a:off x="6045838" y="4626952"/>
              <a:ext cx="363370" cy="584909"/>
            </a:xfrm>
            <a:prstGeom prst="line">
              <a:avLst/>
            </a:prstGeom>
            <a:ln>
              <a:solidFill>
                <a:schemeClr val="tx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34" name="Straight Connector 233"/>
            <p:cNvCxnSpPr>
              <a:stCxn id="241" idx="0"/>
              <a:endCxn id="247" idx="2"/>
            </p:cNvCxnSpPr>
            <p:nvPr/>
          </p:nvCxnSpPr>
          <p:spPr>
            <a:xfrm flipH="1" flipV="1">
              <a:off x="6045838" y="4626952"/>
              <a:ext cx="1744321" cy="584909"/>
            </a:xfrm>
            <a:prstGeom prst="line">
              <a:avLst/>
            </a:prstGeom>
            <a:ln>
              <a:solidFill>
                <a:schemeClr val="tx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35" name="Straight Connector 234"/>
            <p:cNvCxnSpPr>
              <a:stCxn id="241" idx="0"/>
              <a:endCxn id="244" idx="2"/>
            </p:cNvCxnSpPr>
            <p:nvPr/>
          </p:nvCxnSpPr>
          <p:spPr>
            <a:xfrm flipH="1" flipV="1">
              <a:off x="5351091" y="4628300"/>
              <a:ext cx="2439068" cy="583561"/>
            </a:xfrm>
            <a:prstGeom prst="line">
              <a:avLst/>
            </a:prstGeom>
            <a:ln>
              <a:solidFill>
                <a:schemeClr val="tx1">
                  <a:lumMod val="60000"/>
                  <a:lumOff val="40000"/>
                </a:schemeClr>
              </a:solidFill>
            </a:ln>
          </p:spPr>
          <p:style>
            <a:lnRef idx="1">
              <a:schemeClr val="accent1"/>
            </a:lnRef>
            <a:fillRef idx="0">
              <a:schemeClr val="accent1"/>
            </a:fillRef>
            <a:effectRef idx="0">
              <a:schemeClr val="accent1"/>
            </a:effectRef>
            <a:fontRef idx="minor">
              <a:schemeClr val="tx1"/>
            </a:fontRef>
          </p:style>
        </p:cxnSp>
        <p:pic>
          <p:nvPicPr>
            <p:cNvPr id="236" name="Picture 4" descr="C:\Documents and Settings\nsheth\Desktop\Force10\Dell\Dell Templates\Dell F10\iconsdec2011\Icons\3-D\Raster\High Resolution png\S4810_Black.png"/>
            <p:cNvPicPr>
              <a:picLocks noChangeAspect="1" noChangeArrowheads="1"/>
            </p:cNvPicPr>
            <p:nvPr/>
          </p:nvPicPr>
          <p:blipFill>
            <a:blip r:embed="rId2" cstate="print"/>
            <a:srcRect/>
            <a:stretch>
              <a:fillRect/>
            </a:stretch>
          </p:blipFill>
          <p:spPr bwMode="auto">
            <a:xfrm>
              <a:off x="4694111" y="5211861"/>
              <a:ext cx="646131" cy="192239"/>
            </a:xfrm>
            <a:prstGeom prst="rect">
              <a:avLst/>
            </a:prstGeom>
            <a:noFill/>
          </p:spPr>
        </p:pic>
        <p:pic>
          <p:nvPicPr>
            <p:cNvPr id="237" name="Picture 4" descr="C:\Documents and Settings\nsheth\Desktop\Force10\Dell\Dell Templates\Dell F10\iconsdec2011\Icons\3-D\Raster\High Resolution png\S4810_Black.png"/>
            <p:cNvPicPr>
              <a:picLocks noChangeAspect="1" noChangeArrowheads="1"/>
            </p:cNvPicPr>
            <p:nvPr/>
          </p:nvPicPr>
          <p:blipFill>
            <a:blip r:embed="rId2" cstate="print"/>
            <a:srcRect/>
            <a:stretch>
              <a:fillRect/>
            </a:stretch>
          </p:blipFill>
          <p:spPr bwMode="auto">
            <a:xfrm>
              <a:off x="5388852" y="5210514"/>
              <a:ext cx="646131" cy="192239"/>
            </a:xfrm>
            <a:prstGeom prst="rect">
              <a:avLst/>
            </a:prstGeom>
            <a:noFill/>
          </p:spPr>
        </p:pic>
        <p:pic>
          <p:nvPicPr>
            <p:cNvPr id="238" name="Picture 4" descr="C:\Documents and Settings\nsheth\Desktop\Force10\Dell\Dell Templates\Dell F10\iconsdec2011\Icons\3-D\Raster\High Resolution png\S4810_Black.png"/>
            <p:cNvPicPr>
              <a:picLocks noChangeAspect="1" noChangeArrowheads="1"/>
            </p:cNvPicPr>
            <p:nvPr/>
          </p:nvPicPr>
          <p:blipFill>
            <a:blip r:embed="rId2" cstate="print"/>
            <a:srcRect/>
            <a:stretch>
              <a:fillRect/>
            </a:stretch>
          </p:blipFill>
          <p:spPr bwMode="auto">
            <a:xfrm>
              <a:off x="6086142" y="5211861"/>
              <a:ext cx="646131" cy="192239"/>
            </a:xfrm>
            <a:prstGeom prst="rect">
              <a:avLst/>
            </a:prstGeom>
            <a:noFill/>
          </p:spPr>
        </p:pic>
        <p:pic>
          <p:nvPicPr>
            <p:cNvPr id="241" name="Picture 4" descr="C:\Documents and Settings\nsheth\Desktop\Force10\Dell\Dell Templates\Dell F10\iconsdec2011\Icons\3-D\Raster\High Resolution png\S4810_Black.png"/>
            <p:cNvPicPr>
              <a:picLocks noChangeAspect="1" noChangeArrowheads="1"/>
            </p:cNvPicPr>
            <p:nvPr/>
          </p:nvPicPr>
          <p:blipFill>
            <a:blip r:embed="rId2" cstate="print"/>
            <a:srcRect/>
            <a:stretch>
              <a:fillRect/>
            </a:stretch>
          </p:blipFill>
          <p:spPr bwMode="auto">
            <a:xfrm>
              <a:off x="7467093" y="5211861"/>
              <a:ext cx="646131" cy="192239"/>
            </a:xfrm>
            <a:prstGeom prst="rect">
              <a:avLst/>
            </a:prstGeom>
            <a:noFill/>
          </p:spPr>
        </p:pic>
        <p:pic>
          <p:nvPicPr>
            <p:cNvPr id="244" name="Content Placeholder 5" descr="z9000 black.JPG"/>
            <p:cNvPicPr>
              <a:picLocks noChangeAspect="1"/>
            </p:cNvPicPr>
            <p:nvPr/>
          </p:nvPicPr>
          <p:blipFill>
            <a:blip r:embed="rId3" cstate="print"/>
            <a:stretch>
              <a:fillRect/>
            </a:stretch>
          </p:blipFill>
          <p:spPr bwMode="auto">
            <a:xfrm>
              <a:off x="5068847" y="4400544"/>
              <a:ext cx="564488" cy="227756"/>
            </a:xfrm>
            <a:prstGeom prst="rect">
              <a:avLst/>
            </a:prstGeom>
            <a:noFill/>
            <a:ln w="9525">
              <a:noFill/>
              <a:miter lim="800000"/>
              <a:headEnd/>
              <a:tailEnd/>
            </a:ln>
          </p:spPr>
        </p:pic>
        <p:pic>
          <p:nvPicPr>
            <p:cNvPr id="247" name="Content Placeholder 5" descr="z9000 black.JPG"/>
            <p:cNvPicPr>
              <a:picLocks noChangeAspect="1"/>
            </p:cNvPicPr>
            <p:nvPr/>
          </p:nvPicPr>
          <p:blipFill>
            <a:blip r:embed="rId3" cstate="print"/>
            <a:stretch>
              <a:fillRect/>
            </a:stretch>
          </p:blipFill>
          <p:spPr bwMode="auto">
            <a:xfrm>
              <a:off x="5763594" y="4399195"/>
              <a:ext cx="564488" cy="227756"/>
            </a:xfrm>
            <a:prstGeom prst="rect">
              <a:avLst/>
            </a:prstGeom>
            <a:noFill/>
            <a:ln w="9525">
              <a:noFill/>
              <a:miter lim="800000"/>
              <a:headEnd/>
              <a:tailEnd/>
            </a:ln>
          </p:spPr>
        </p:pic>
        <p:pic>
          <p:nvPicPr>
            <p:cNvPr id="250" name="Content Placeholder 5" descr="z9000 black.JPG"/>
            <p:cNvPicPr>
              <a:picLocks noChangeAspect="1"/>
            </p:cNvPicPr>
            <p:nvPr/>
          </p:nvPicPr>
          <p:blipFill>
            <a:blip r:embed="rId3" cstate="print"/>
            <a:stretch>
              <a:fillRect/>
            </a:stretch>
          </p:blipFill>
          <p:spPr bwMode="auto">
            <a:xfrm>
              <a:off x="7129435" y="4399195"/>
              <a:ext cx="564488" cy="227756"/>
            </a:xfrm>
            <a:prstGeom prst="rect">
              <a:avLst/>
            </a:prstGeom>
            <a:noFill/>
            <a:ln w="9525">
              <a:noFill/>
              <a:miter lim="800000"/>
              <a:headEnd/>
              <a:tailEnd/>
            </a:ln>
          </p:spPr>
        </p:pic>
        <p:cxnSp>
          <p:nvCxnSpPr>
            <p:cNvPr id="251" name="Straight Connector 250"/>
            <p:cNvCxnSpPr>
              <a:stCxn id="241" idx="0"/>
              <a:endCxn id="250" idx="2"/>
            </p:cNvCxnSpPr>
            <p:nvPr/>
          </p:nvCxnSpPr>
          <p:spPr>
            <a:xfrm flipH="1" flipV="1">
              <a:off x="7411679" y="4626952"/>
              <a:ext cx="378480" cy="584909"/>
            </a:xfrm>
            <a:prstGeom prst="line">
              <a:avLst/>
            </a:prstGeom>
            <a:ln>
              <a:solidFill>
                <a:schemeClr val="tx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2" name="Straight Connector 251"/>
            <p:cNvCxnSpPr>
              <a:stCxn id="237" idx="0"/>
              <a:endCxn id="250" idx="2"/>
            </p:cNvCxnSpPr>
            <p:nvPr/>
          </p:nvCxnSpPr>
          <p:spPr>
            <a:xfrm flipV="1">
              <a:off x="5711919" y="4626952"/>
              <a:ext cx="1699760" cy="583562"/>
            </a:xfrm>
            <a:prstGeom prst="line">
              <a:avLst/>
            </a:prstGeom>
            <a:ln>
              <a:solidFill>
                <a:schemeClr val="tx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3" name="Straight Connector 252"/>
            <p:cNvCxnSpPr>
              <a:stCxn id="250" idx="2"/>
              <a:endCxn id="238" idx="0"/>
            </p:cNvCxnSpPr>
            <p:nvPr/>
          </p:nvCxnSpPr>
          <p:spPr>
            <a:xfrm flipH="1">
              <a:off x="6409208" y="4626952"/>
              <a:ext cx="1002470" cy="584909"/>
            </a:xfrm>
            <a:prstGeom prst="line">
              <a:avLst/>
            </a:prstGeom>
            <a:ln>
              <a:solidFill>
                <a:schemeClr val="tx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254" name="Straight Connector 253"/>
            <p:cNvCxnSpPr>
              <a:stCxn id="236" idx="0"/>
              <a:endCxn id="250" idx="2"/>
            </p:cNvCxnSpPr>
            <p:nvPr/>
          </p:nvCxnSpPr>
          <p:spPr>
            <a:xfrm flipV="1">
              <a:off x="5017177" y="4626952"/>
              <a:ext cx="2394501" cy="584909"/>
            </a:xfrm>
            <a:prstGeom prst="line">
              <a:avLst/>
            </a:prstGeom>
            <a:ln>
              <a:solidFill>
                <a:schemeClr val="tx1">
                  <a:lumMod val="60000"/>
                  <a:lumOff val="40000"/>
                </a:schemeClr>
              </a:solidFill>
            </a:ln>
          </p:spPr>
          <p:style>
            <a:lnRef idx="1">
              <a:schemeClr val="accent1"/>
            </a:lnRef>
            <a:fillRef idx="0">
              <a:schemeClr val="accent1"/>
            </a:fillRef>
            <a:effectRef idx="0">
              <a:schemeClr val="accent1"/>
            </a:effectRef>
            <a:fontRef idx="minor">
              <a:schemeClr val="tx1"/>
            </a:fontRef>
          </p:style>
        </p:cxnSp>
        <p:grpSp>
          <p:nvGrpSpPr>
            <p:cNvPr id="255" name="Group 168"/>
            <p:cNvGrpSpPr/>
            <p:nvPr/>
          </p:nvGrpSpPr>
          <p:grpSpPr>
            <a:xfrm>
              <a:off x="6837668" y="5202876"/>
              <a:ext cx="565610" cy="230832"/>
              <a:chOff x="5835470" y="1732955"/>
              <a:chExt cx="814701" cy="314643"/>
            </a:xfrm>
          </p:grpSpPr>
          <p:sp>
            <p:nvSpPr>
              <p:cNvPr id="276" name="Oval 275"/>
              <p:cNvSpPr/>
              <p:nvPr/>
            </p:nvSpPr>
            <p:spPr>
              <a:xfrm>
                <a:off x="5835470" y="1814457"/>
                <a:ext cx="64547" cy="86061"/>
              </a:xfrm>
              <a:prstGeom prst="ellipse">
                <a:avLst/>
              </a:prstGeom>
              <a:solidFill>
                <a:schemeClr val="accent1"/>
              </a:solidFill>
              <a:effectLst/>
            </p:spPr>
            <p:txBody>
              <a:bodyPr wrap="square" rtlCol="0" anchor="t">
                <a:normAutofit fontScale="25000" lnSpcReduction="20000"/>
              </a:bodyPr>
              <a:lstStyle/>
              <a:p>
                <a:pPr algn="ctr">
                  <a:lnSpc>
                    <a:spcPct val="90000"/>
                  </a:lnSpc>
                  <a:spcBef>
                    <a:spcPts val="100"/>
                  </a:spcBef>
                  <a:spcAft>
                    <a:spcPts val="100"/>
                  </a:spcAft>
                </a:pPr>
                <a:endParaRPr lang="en-US" sz="800" kern="1200" dirty="0" smtClean="0">
                  <a:solidFill>
                    <a:schemeClr val="tx2"/>
                  </a:solidFill>
                  <a:latin typeface="+mn-lt"/>
                  <a:ea typeface="+mn-ea"/>
                  <a:cs typeface="+mn-cs"/>
                </a:endParaRPr>
              </a:p>
            </p:txBody>
          </p:sp>
          <p:sp>
            <p:nvSpPr>
              <p:cNvPr id="277" name="Oval 276"/>
              <p:cNvSpPr/>
              <p:nvPr/>
            </p:nvSpPr>
            <p:spPr>
              <a:xfrm>
                <a:off x="5966354" y="1816245"/>
                <a:ext cx="64547" cy="86061"/>
              </a:xfrm>
              <a:prstGeom prst="ellipse">
                <a:avLst/>
              </a:prstGeom>
              <a:solidFill>
                <a:schemeClr val="accent1"/>
              </a:solidFill>
              <a:effectLst/>
            </p:spPr>
            <p:txBody>
              <a:bodyPr wrap="square" rtlCol="0" anchor="t">
                <a:normAutofit fontScale="25000" lnSpcReduction="20000"/>
              </a:bodyPr>
              <a:lstStyle/>
              <a:p>
                <a:pPr algn="ctr">
                  <a:lnSpc>
                    <a:spcPct val="90000"/>
                  </a:lnSpc>
                  <a:spcBef>
                    <a:spcPts val="100"/>
                  </a:spcBef>
                  <a:spcAft>
                    <a:spcPts val="100"/>
                  </a:spcAft>
                </a:pPr>
                <a:endParaRPr lang="en-US" sz="800" kern="1200" dirty="0" smtClean="0">
                  <a:solidFill>
                    <a:schemeClr val="tx2"/>
                  </a:solidFill>
                  <a:latin typeface="+mn-lt"/>
                  <a:ea typeface="+mn-ea"/>
                  <a:cs typeface="+mn-cs"/>
                </a:endParaRPr>
              </a:p>
            </p:txBody>
          </p:sp>
          <p:sp>
            <p:nvSpPr>
              <p:cNvPr id="278" name="Oval 277"/>
              <p:cNvSpPr/>
              <p:nvPr/>
            </p:nvSpPr>
            <p:spPr>
              <a:xfrm>
                <a:off x="6095450" y="1816245"/>
                <a:ext cx="64547" cy="86061"/>
              </a:xfrm>
              <a:prstGeom prst="ellipse">
                <a:avLst/>
              </a:prstGeom>
              <a:solidFill>
                <a:schemeClr val="accent1"/>
              </a:solidFill>
              <a:effectLst/>
            </p:spPr>
            <p:txBody>
              <a:bodyPr wrap="square" rtlCol="0" anchor="t">
                <a:normAutofit fontScale="25000" lnSpcReduction="20000"/>
              </a:bodyPr>
              <a:lstStyle/>
              <a:p>
                <a:pPr algn="ctr">
                  <a:lnSpc>
                    <a:spcPct val="90000"/>
                  </a:lnSpc>
                  <a:spcBef>
                    <a:spcPts val="100"/>
                  </a:spcBef>
                  <a:spcAft>
                    <a:spcPts val="100"/>
                  </a:spcAft>
                </a:pPr>
                <a:endParaRPr lang="en-US" sz="800" kern="1200" dirty="0" smtClean="0">
                  <a:solidFill>
                    <a:schemeClr val="tx2"/>
                  </a:solidFill>
                  <a:latin typeface="+mn-lt"/>
                  <a:ea typeface="+mn-ea"/>
                  <a:cs typeface="+mn-cs"/>
                </a:endParaRPr>
              </a:p>
            </p:txBody>
          </p:sp>
          <p:sp>
            <p:nvSpPr>
              <p:cNvPr id="279" name="TextBox 278"/>
              <p:cNvSpPr txBox="1"/>
              <p:nvPr/>
            </p:nvSpPr>
            <p:spPr>
              <a:xfrm>
                <a:off x="6123046" y="1732955"/>
                <a:ext cx="527125" cy="314643"/>
              </a:xfrm>
              <a:prstGeom prst="rect">
                <a:avLst/>
              </a:prstGeom>
              <a:noFill/>
            </p:spPr>
            <p:txBody>
              <a:bodyPr wrap="square" rtlCol="0">
                <a:spAutoFit/>
              </a:bodyPr>
              <a:lstStyle/>
              <a:p>
                <a:pPr marL="233363" indent="-233363">
                  <a:lnSpc>
                    <a:spcPct val="90000"/>
                  </a:lnSpc>
                  <a:spcBef>
                    <a:spcPts val="100"/>
                  </a:spcBef>
                  <a:spcAft>
                    <a:spcPts val="100"/>
                  </a:spcAft>
                  <a:buClr>
                    <a:schemeClr val="bg1"/>
                  </a:buClr>
                </a:pPr>
                <a:r>
                  <a:rPr lang="en-US" sz="1000" b="1" dirty="0" smtClean="0">
                    <a:latin typeface="+mn-lt"/>
                  </a:rPr>
                  <a:t>32</a:t>
                </a:r>
              </a:p>
            </p:txBody>
          </p:sp>
        </p:grpSp>
        <p:sp>
          <p:nvSpPr>
            <p:cNvPr id="256" name="TextBox 255"/>
            <p:cNvSpPr txBox="1"/>
            <p:nvPr/>
          </p:nvSpPr>
          <p:spPr>
            <a:xfrm>
              <a:off x="4620557" y="4925655"/>
              <a:ext cx="1568728" cy="258532"/>
            </a:xfrm>
            <a:prstGeom prst="rect">
              <a:avLst/>
            </a:prstGeom>
            <a:noFill/>
          </p:spPr>
          <p:txBody>
            <a:bodyPr wrap="square" rtlCol="0">
              <a:spAutoFit/>
            </a:bodyPr>
            <a:lstStyle/>
            <a:p>
              <a:pPr>
                <a:lnSpc>
                  <a:spcPct val="90000"/>
                </a:lnSpc>
                <a:spcBef>
                  <a:spcPts val="100"/>
                </a:spcBef>
                <a:spcAft>
                  <a:spcPts val="100"/>
                </a:spcAft>
                <a:buClr>
                  <a:schemeClr val="bg1"/>
                </a:buClr>
              </a:pPr>
              <a:r>
                <a:rPr lang="en-US" sz="1200" b="1" dirty="0" smtClean="0">
                  <a:latin typeface="+mn-lt"/>
                </a:rPr>
                <a:t>Z9000 Leaf</a:t>
              </a:r>
            </a:p>
          </p:txBody>
        </p:sp>
        <p:grpSp>
          <p:nvGrpSpPr>
            <p:cNvPr id="257" name="Group 168"/>
            <p:cNvGrpSpPr/>
            <p:nvPr/>
          </p:nvGrpSpPr>
          <p:grpSpPr>
            <a:xfrm>
              <a:off x="6416862" y="4345341"/>
              <a:ext cx="565610" cy="230832"/>
              <a:chOff x="5835470" y="1732955"/>
              <a:chExt cx="814701" cy="314643"/>
            </a:xfrm>
          </p:grpSpPr>
          <p:sp>
            <p:nvSpPr>
              <p:cNvPr id="258" name="Oval 257"/>
              <p:cNvSpPr/>
              <p:nvPr/>
            </p:nvSpPr>
            <p:spPr>
              <a:xfrm>
                <a:off x="5835470" y="1814457"/>
                <a:ext cx="64547" cy="86061"/>
              </a:xfrm>
              <a:prstGeom prst="ellipse">
                <a:avLst/>
              </a:prstGeom>
              <a:solidFill>
                <a:schemeClr val="accent1"/>
              </a:solidFill>
              <a:effectLst/>
            </p:spPr>
            <p:txBody>
              <a:bodyPr wrap="square" rtlCol="0" anchor="t">
                <a:normAutofit fontScale="25000" lnSpcReduction="20000"/>
              </a:bodyPr>
              <a:lstStyle/>
              <a:p>
                <a:pPr algn="ctr">
                  <a:lnSpc>
                    <a:spcPct val="90000"/>
                  </a:lnSpc>
                  <a:spcBef>
                    <a:spcPts val="100"/>
                  </a:spcBef>
                  <a:spcAft>
                    <a:spcPts val="100"/>
                  </a:spcAft>
                </a:pPr>
                <a:endParaRPr lang="en-US" sz="800" kern="1200" dirty="0" smtClean="0">
                  <a:solidFill>
                    <a:schemeClr val="tx2"/>
                  </a:solidFill>
                  <a:latin typeface="+mn-lt"/>
                  <a:ea typeface="+mn-ea"/>
                  <a:cs typeface="+mn-cs"/>
                </a:endParaRPr>
              </a:p>
            </p:txBody>
          </p:sp>
          <p:sp>
            <p:nvSpPr>
              <p:cNvPr id="259" name="Oval 258"/>
              <p:cNvSpPr/>
              <p:nvPr/>
            </p:nvSpPr>
            <p:spPr>
              <a:xfrm>
                <a:off x="5966354" y="1816245"/>
                <a:ext cx="64547" cy="86061"/>
              </a:xfrm>
              <a:prstGeom prst="ellipse">
                <a:avLst/>
              </a:prstGeom>
              <a:solidFill>
                <a:schemeClr val="accent1"/>
              </a:solidFill>
              <a:effectLst/>
            </p:spPr>
            <p:txBody>
              <a:bodyPr wrap="square" rtlCol="0" anchor="t">
                <a:normAutofit fontScale="25000" lnSpcReduction="20000"/>
              </a:bodyPr>
              <a:lstStyle/>
              <a:p>
                <a:pPr algn="ctr">
                  <a:lnSpc>
                    <a:spcPct val="90000"/>
                  </a:lnSpc>
                  <a:spcBef>
                    <a:spcPts val="100"/>
                  </a:spcBef>
                  <a:spcAft>
                    <a:spcPts val="100"/>
                  </a:spcAft>
                </a:pPr>
                <a:endParaRPr lang="en-US" sz="800" kern="1200" dirty="0" smtClean="0">
                  <a:solidFill>
                    <a:schemeClr val="tx2"/>
                  </a:solidFill>
                  <a:latin typeface="+mn-lt"/>
                  <a:ea typeface="+mn-ea"/>
                  <a:cs typeface="+mn-cs"/>
                </a:endParaRPr>
              </a:p>
            </p:txBody>
          </p:sp>
          <p:sp>
            <p:nvSpPr>
              <p:cNvPr id="260" name="Oval 259"/>
              <p:cNvSpPr/>
              <p:nvPr/>
            </p:nvSpPr>
            <p:spPr>
              <a:xfrm>
                <a:off x="6095450" y="1816245"/>
                <a:ext cx="64547" cy="86061"/>
              </a:xfrm>
              <a:prstGeom prst="ellipse">
                <a:avLst/>
              </a:prstGeom>
              <a:solidFill>
                <a:schemeClr val="accent1"/>
              </a:solidFill>
              <a:effectLst/>
            </p:spPr>
            <p:txBody>
              <a:bodyPr wrap="square" rtlCol="0" anchor="t">
                <a:normAutofit fontScale="25000" lnSpcReduction="20000"/>
              </a:bodyPr>
              <a:lstStyle/>
              <a:p>
                <a:pPr algn="ctr">
                  <a:lnSpc>
                    <a:spcPct val="90000"/>
                  </a:lnSpc>
                  <a:spcBef>
                    <a:spcPts val="100"/>
                  </a:spcBef>
                  <a:spcAft>
                    <a:spcPts val="100"/>
                  </a:spcAft>
                </a:pPr>
                <a:endParaRPr lang="en-US" sz="800" kern="1200" dirty="0" smtClean="0">
                  <a:solidFill>
                    <a:schemeClr val="tx2"/>
                  </a:solidFill>
                  <a:latin typeface="+mn-lt"/>
                  <a:ea typeface="+mn-ea"/>
                  <a:cs typeface="+mn-cs"/>
                </a:endParaRPr>
              </a:p>
            </p:txBody>
          </p:sp>
          <p:sp>
            <p:nvSpPr>
              <p:cNvPr id="268" name="TextBox 267"/>
              <p:cNvSpPr txBox="1"/>
              <p:nvPr/>
            </p:nvSpPr>
            <p:spPr>
              <a:xfrm>
                <a:off x="6123046" y="1732955"/>
                <a:ext cx="527125" cy="314643"/>
              </a:xfrm>
              <a:prstGeom prst="rect">
                <a:avLst/>
              </a:prstGeom>
              <a:noFill/>
            </p:spPr>
            <p:txBody>
              <a:bodyPr wrap="square" rtlCol="0">
                <a:spAutoFit/>
              </a:bodyPr>
              <a:lstStyle/>
              <a:p>
                <a:pPr marL="233363" indent="-233363">
                  <a:lnSpc>
                    <a:spcPct val="90000"/>
                  </a:lnSpc>
                  <a:spcBef>
                    <a:spcPts val="100"/>
                  </a:spcBef>
                  <a:spcAft>
                    <a:spcPts val="100"/>
                  </a:spcAft>
                  <a:buClr>
                    <a:schemeClr val="bg1"/>
                  </a:buClr>
                </a:pPr>
                <a:r>
                  <a:rPr lang="en-US" sz="1000" b="1" dirty="0" smtClean="0">
                    <a:latin typeface="+mn-lt"/>
                  </a:rPr>
                  <a:t>16</a:t>
                </a:r>
              </a:p>
            </p:txBody>
          </p:sp>
        </p:grpSp>
      </p:grpSp>
      <p:sp>
        <p:nvSpPr>
          <p:cNvPr id="280" name="Rounded Rectangle 279"/>
          <p:cNvSpPr/>
          <p:nvPr/>
        </p:nvSpPr>
        <p:spPr>
          <a:xfrm>
            <a:off x="1211282" y="3260396"/>
            <a:ext cx="6709559" cy="486889"/>
          </a:xfrm>
          <a:prstGeom prst="roundRect">
            <a:avLst>
              <a:gd name="adj" fmla="val 6606"/>
            </a:avLst>
          </a:prstGeom>
          <a:solidFill>
            <a:schemeClr val="bg1"/>
          </a:solidFill>
          <a:effectLst/>
        </p:spPr>
        <p:txBody>
          <a:bodyPr wrap="square" rtlCol="0" anchor="ctr">
            <a:normAutofit/>
          </a:bodyPr>
          <a:lstStyle/>
          <a:p>
            <a:pPr algn="ctr">
              <a:spcBef>
                <a:spcPts val="0"/>
              </a:spcBef>
              <a:spcAft>
                <a:spcPts val="0"/>
              </a:spcAft>
            </a:pPr>
            <a:r>
              <a:rPr lang="en-US" sz="2000" b="1" kern="1200" dirty="0" smtClean="0">
                <a:solidFill>
                  <a:schemeClr val="tx2"/>
                </a:solidFill>
                <a:latin typeface="+mn-lt"/>
                <a:ea typeface="+mn-ea"/>
                <a:cs typeface="+mn-cs"/>
              </a:rPr>
              <a:t>Build </a:t>
            </a:r>
            <a:r>
              <a:rPr lang="en-US" sz="2000" b="1" dirty="0" smtClean="0">
                <a:solidFill>
                  <a:schemeClr val="tx2"/>
                </a:solidFill>
                <a:latin typeface="+mn-lt"/>
                <a:ea typeface="+mn-ea"/>
              </a:rPr>
              <a:t>a distributed </a:t>
            </a:r>
            <a:r>
              <a:rPr lang="en-US" sz="2000" b="1" dirty="0">
                <a:solidFill>
                  <a:schemeClr val="tx2"/>
                </a:solidFill>
                <a:latin typeface="+mn-lt"/>
                <a:ea typeface="+mn-ea"/>
              </a:rPr>
              <a:t>c</a:t>
            </a:r>
            <a:r>
              <a:rPr lang="en-US" sz="2000" b="1" dirty="0" smtClean="0">
                <a:solidFill>
                  <a:schemeClr val="tx2"/>
                </a:solidFill>
                <a:latin typeface="+mn-lt"/>
                <a:ea typeface="+mn-ea"/>
              </a:rPr>
              <a:t>ore fabric that fits your needs</a:t>
            </a:r>
            <a:endParaRPr lang="en-US" sz="2000" b="1" kern="1200" dirty="0" smtClean="0">
              <a:solidFill>
                <a:schemeClr val="tx2"/>
              </a:solidFill>
              <a:latin typeface="+mn-lt"/>
              <a:ea typeface="+mn-ea"/>
              <a:cs typeface="+mn-cs"/>
            </a:endParaRPr>
          </a:p>
        </p:txBody>
      </p:sp>
      <p:grpSp>
        <p:nvGrpSpPr>
          <p:cNvPr id="281" name="Group 472"/>
          <p:cNvGrpSpPr/>
          <p:nvPr/>
        </p:nvGrpSpPr>
        <p:grpSpPr>
          <a:xfrm>
            <a:off x="4897821" y="3829259"/>
            <a:ext cx="4046483" cy="1860005"/>
            <a:chOff x="4897821" y="4107703"/>
            <a:chExt cx="4046483" cy="1860005"/>
          </a:xfrm>
        </p:grpSpPr>
        <p:sp>
          <p:nvSpPr>
            <p:cNvPr id="282" name="Rounded Rectangle 281"/>
            <p:cNvSpPr/>
            <p:nvPr/>
          </p:nvSpPr>
          <p:spPr bwMode="auto">
            <a:xfrm>
              <a:off x="4979574" y="4336158"/>
              <a:ext cx="3883144" cy="1631550"/>
            </a:xfrm>
            <a:prstGeom prst="roundRect">
              <a:avLst/>
            </a:prstGeom>
            <a:solidFill>
              <a:srgbClr val="EEEEEE"/>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mj-lt"/>
              </a:endParaRPr>
            </a:p>
          </p:txBody>
        </p:sp>
        <p:sp>
          <p:nvSpPr>
            <p:cNvPr id="283" name="Rectangle 30"/>
            <p:cNvSpPr>
              <a:spLocks noChangeArrowheads="1"/>
            </p:cNvSpPr>
            <p:nvPr/>
          </p:nvSpPr>
          <p:spPr bwMode="auto">
            <a:xfrm>
              <a:off x="5167603" y="5311313"/>
              <a:ext cx="3486201" cy="558898"/>
            </a:xfrm>
            <a:prstGeom prst="rect">
              <a:avLst/>
            </a:prstGeom>
            <a:solidFill>
              <a:schemeClr val="accent3">
                <a:alpha val="20000"/>
              </a:schemeClr>
            </a:solidFill>
            <a:ln w="28575" cmpd="sng">
              <a:solidFill>
                <a:schemeClr val="accent3"/>
              </a:solidFill>
              <a:miter lim="800000"/>
              <a:headEnd/>
              <a:tailEnd/>
            </a:ln>
            <a:effectLst/>
          </p:spPr>
          <p:txBody>
            <a:bodyPr wrap="none" anchor="ctr"/>
            <a:lstStyle/>
            <a:p>
              <a:pPr eaLnBrk="0" hangingPunct="0"/>
              <a:endParaRPr lang="en-US" dirty="0">
                <a:latin typeface="+mj-lt"/>
              </a:endParaRPr>
            </a:p>
          </p:txBody>
        </p:sp>
        <p:sp>
          <p:nvSpPr>
            <p:cNvPr id="322" name="TextBox 321"/>
            <p:cNvSpPr txBox="1"/>
            <p:nvPr/>
          </p:nvSpPr>
          <p:spPr>
            <a:xfrm>
              <a:off x="4897821" y="4107703"/>
              <a:ext cx="4046483" cy="286232"/>
            </a:xfrm>
            <a:prstGeom prst="rect">
              <a:avLst/>
            </a:prstGeom>
            <a:noFill/>
          </p:spPr>
          <p:txBody>
            <a:bodyPr wrap="square" rtlCol="0">
              <a:spAutoFit/>
            </a:bodyPr>
            <a:lstStyle/>
            <a:p>
              <a:pPr algn="ctr">
                <a:lnSpc>
                  <a:spcPct val="90000"/>
                </a:lnSpc>
                <a:spcBef>
                  <a:spcPts val="100"/>
                </a:spcBef>
                <a:spcAft>
                  <a:spcPts val="100"/>
                </a:spcAft>
                <a:buClr>
                  <a:schemeClr val="bg1"/>
                </a:buClr>
              </a:pPr>
              <a:r>
                <a:rPr lang="en-US" sz="1400" b="1" dirty="0" smtClean="0">
                  <a:latin typeface="+mn-lt"/>
                </a:rPr>
                <a:t>4 x 12 - 10G Over-Subscribed Distributed Core</a:t>
              </a:r>
            </a:p>
          </p:txBody>
        </p:sp>
        <p:sp>
          <p:nvSpPr>
            <p:cNvPr id="323" name="TextBox 322"/>
            <p:cNvSpPr txBox="1"/>
            <p:nvPr/>
          </p:nvSpPr>
          <p:spPr>
            <a:xfrm>
              <a:off x="4929121" y="5050171"/>
              <a:ext cx="1330254" cy="246221"/>
            </a:xfrm>
            <a:prstGeom prst="rect">
              <a:avLst/>
            </a:prstGeom>
            <a:noFill/>
          </p:spPr>
          <p:txBody>
            <a:bodyPr wrap="square" rtlCol="0">
              <a:spAutoFit/>
            </a:bodyPr>
            <a:lstStyle/>
            <a:p>
              <a:pPr marL="1588" indent="-1588" algn="r">
                <a:lnSpc>
                  <a:spcPts val="1200"/>
                </a:lnSpc>
                <a:spcBef>
                  <a:spcPts val="0"/>
                </a:spcBef>
                <a:spcAft>
                  <a:spcPts val="0"/>
                </a:spcAft>
                <a:buClr>
                  <a:schemeClr val="bg1"/>
                </a:buClr>
              </a:pPr>
              <a:r>
                <a:rPr lang="en-US" sz="1000" b="1" dirty="0" smtClean="0">
                  <a:latin typeface="+mn-lt"/>
                </a:rPr>
                <a:t>10G Interconnects</a:t>
              </a:r>
            </a:p>
          </p:txBody>
        </p:sp>
        <p:sp>
          <p:nvSpPr>
            <p:cNvPr id="324" name="Rectangle 10"/>
            <p:cNvSpPr>
              <a:spLocks noChangeArrowheads="1"/>
            </p:cNvSpPr>
            <p:nvPr/>
          </p:nvSpPr>
          <p:spPr bwMode="auto">
            <a:xfrm>
              <a:off x="5163786" y="4474426"/>
              <a:ext cx="3483518" cy="560970"/>
            </a:xfrm>
            <a:prstGeom prst="rect">
              <a:avLst/>
            </a:prstGeom>
            <a:solidFill>
              <a:schemeClr val="accent6">
                <a:alpha val="20000"/>
              </a:schemeClr>
            </a:solidFill>
            <a:ln w="28575" cmpd="sng">
              <a:solidFill>
                <a:schemeClr val="accent6"/>
              </a:solidFill>
              <a:miter lim="800000"/>
              <a:headEnd/>
              <a:tailEnd/>
            </a:ln>
            <a:effectLst/>
          </p:spPr>
          <p:txBody>
            <a:bodyPr wrap="none" anchor="ctr"/>
            <a:lstStyle/>
            <a:p>
              <a:pPr eaLnBrk="0" hangingPunct="0">
                <a:defRPr/>
              </a:pPr>
              <a:endParaRPr lang="en-US" sz="1800" dirty="0">
                <a:latin typeface="+mj-lt"/>
              </a:endParaRPr>
            </a:p>
          </p:txBody>
        </p:sp>
        <p:sp>
          <p:nvSpPr>
            <p:cNvPr id="325" name="TextBox 324"/>
            <p:cNvSpPr txBox="1"/>
            <p:nvPr/>
          </p:nvSpPr>
          <p:spPr>
            <a:xfrm>
              <a:off x="5129326" y="4445653"/>
              <a:ext cx="1852129" cy="258532"/>
            </a:xfrm>
            <a:prstGeom prst="rect">
              <a:avLst/>
            </a:prstGeom>
            <a:noFill/>
          </p:spPr>
          <p:txBody>
            <a:bodyPr wrap="square" rtlCol="0">
              <a:spAutoFit/>
            </a:bodyPr>
            <a:lstStyle/>
            <a:p>
              <a:pPr>
                <a:lnSpc>
                  <a:spcPct val="90000"/>
                </a:lnSpc>
                <a:spcBef>
                  <a:spcPts val="100"/>
                </a:spcBef>
                <a:spcAft>
                  <a:spcPts val="100"/>
                </a:spcAft>
                <a:buClr>
                  <a:schemeClr val="bg1"/>
                </a:buClr>
              </a:pPr>
              <a:r>
                <a:rPr lang="en-US" sz="1200" b="1" dirty="0" smtClean="0">
                  <a:latin typeface="+mn-lt"/>
                </a:rPr>
                <a:t>S4810 Spine</a:t>
              </a:r>
            </a:p>
          </p:txBody>
        </p:sp>
        <p:cxnSp>
          <p:nvCxnSpPr>
            <p:cNvPr id="326" name="Straight Connector 325"/>
            <p:cNvCxnSpPr>
              <a:stCxn id="334" idx="0"/>
              <a:endCxn id="349" idx="2"/>
            </p:cNvCxnSpPr>
            <p:nvPr/>
          </p:nvCxnSpPr>
          <p:spPr>
            <a:xfrm flipV="1">
              <a:off x="5513817" y="4936647"/>
              <a:ext cx="1035940" cy="643712"/>
            </a:xfrm>
            <a:prstGeom prst="line">
              <a:avLst/>
            </a:prstGeom>
            <a:ln>
              <a:solidFill>
                <a:schemeClr val="tx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27" name="Straight Connector 326"/>
            <p:cNvCxnSpPr>
              <a:stCxn id="334" idx="0"/>
              <a:endCxn id="348" idx="2"/>
            </p:cNvCxnSpPr>
            <p:nvPr/>
          </p:nvCxnSpPr>
          <p:spPr>
            <a:xfrm flipV="1">
              <a:off x="5513817" y="4936647"/>
              <a:ext cx="339146" cy="643712"/>
            </a:xfrm>
            <a:prstGeom prst="line">
              <a:avLst/>
            </a:prstGeom>
            <a:ln>
              <a:solidFill>
                <a:schemeClr val="tx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28" name="Straight Connector 327"/>
            <p:cNvCxnSpPr>
              <a:stCxn id="335" idx="0"/>
              <a:endCxn id="348" idx="2"/>
            </p:cNvCxnSpPr>
            <p:nvPr/>
          </p:nvCxnSpPr>
          <p:spPr>
            <a:xfrm flipH="1" flipV="1">
              <a:off x="5852963" y="4936647"/>
              <a:ext cx="355595" cy="642365"/>
            </a:xfrm>
            <a:prstGeom prst="line">
              <a:avLst/>
            </a:prstGeom>
            <a:ln>
              <a:solidFill>
                <a:schemeClr val="tx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29" name="Straight Connector 328"/>
            <p:cNvCxnSpPr>
              <a:stCxn id="335" idx="0"/>
              <a:endCxn id="349" idx="2"/>
            </p:cNvCxnSpPr>
            <p:nvPr/>
          </p:nvCxnSpPr>
          <p:spPr>
            <a:xfrm flipV="1">
              <a:off x="6208558" y="4936647"/>
              <a:ext cx="341199" cy="642365"/>
            </a:xfrm>
            <a:prstGeom prst="line">
              <a:avLst/>
            </a:prstGeom>
            <a:ln>
              <a:solidFill>
                <a:schemeClr val="tx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0" name="Straight Connector 329"/>
            <p:cNvCxnSpPr>
              <a:stCxn id="348" idx="2"/>
              <a:endCxn id="336" idx="0"/>
            </p:cNvCxnSpPr>
            <p:nvPr/>
          </p:nvCxnSpPr>
          <p:spPr>
            <a:xfrm>
              <a:off x="5852963" y="4936647"/>
              <a:ext cx="1052885" cy="643712"/>
            </a:xfrm>
            <a:prstGeom prst="line">
              <a:avLst/>
            </a:prstGeom>
            <a:ln>
              <a:solidFill>
                <a:schemeClr val="tx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1" name="Straight Connector 330"/>
            <p:cNvCxnSpPr>
              <a:stCxn id="349" idx="2"/>
              <a:endCxn id="336" idx="0"/>
            </p:cNvCxnSpPr>
            <p:nvPr/>
          </p:nvCxnSpPr>
          <p:spPr>
            <a:xfrm>
              <a:off x="6549757" y="4936647"/>
              <a:ext cx="356091" cy="643712"/>
            </a:xfrm>
            <a:prstGeom prst="line">
              <a:avLst/>
            </a:prstGeom>
            <a:ln>
              <a:solidFill>
                <a:schemeClr val="tx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2" name="Straight Connector 331"/>
            <p:cNvCxnSpPr>
              <a:stCxn id="337" idx="0"/>
              <a:endCxn id="349" idx="2"/>
            </p:cNvCxnSpPr>
            <p:nvPr/>
          </p:nvCxnSpPr>
          <p:spPr>
            <a:xfrm flipH="1" flipV="1">
              <a:off x="6549757" y="4936647"/>
              <a:ext cx="1737042" cy="643712"/>
            </a:xfrm>
            <a:prstGeom prst="line">
              <a:avLst/>
            </a:prstGeom>
            <a:ln>
              <a:solidFill>
                <a:schemeClr val="tx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3" name="Straight Connector 332"/>
            <p:cNvCxnSpPr>
              <a:stCxn id="337" idx="0"/>
              <a:endCxn id="348" idx="2"/>
            </p:cNvCxnSpPr>
            <p:nvPr/>
          </p:nvCxnSpPr>
          <p:spPr>
            <a:xfrm flipH="1" flipV="1">
              <a:off x="5852963" y="4936647"/>
              <a:ext cx="2433836" cy="643712"/>
            </a:xfrm>
            <a:prstGeom prst="line">
              <a:avLst/>
            </a:prstGeom>
            <a:ln>
              <a:solidFill>
                <a:schemeClr val="tx1">
                  <a:lumMod val="60000"/>
                  <a:lumOff val="40000"/>
                </a:schemeClr>
              </a:solidFill>
            </a:ln>
          </p:spPr>
          <p:style>
            <a:lnRef idx="1">
              <a:schemeClr val="accent1"/>
            </a:lnRef>
            <a:fillRef idx="0">
              <a:schemeClr val="accent1"/>
            </a:fillRef>
            <a:effectRef idx="0">
              <a:schemeClr val="accent1"/>
            </a:effectRef>
            <a:fontRef idx="minor">
              <a:schemeClr val="tx1"/>
            </a:fontRef>
          </p:style>
        </p:cxnSp>
        <p:pic>
          <p:nvPicPr>
            <p:cNvPr id="334" name="Picture 4" descr="C:\Documents and Settings\nsheth\Desktop\Force10\Dell\Dell Templates\Dell F10\iconsdec2011\Icons\3-D\Raster\High Resolution png\S4810_Black.png"/>
            <p:cNvPicPr>
              <a:picLocks noChangeAspect="1" noChangeArrowheads="1"/>
            </p:cNvPicPr>
            <p:nvPr/>
          </p:nvPicPr>
          <p:blipFill>
            <a:blip r:embed="rId2" cstate="print"/>
            <a:srcRect/>
            <a:stretch>
              <a:fillRect/>
            </a:stretch>
          </p:blipFill>
          <p:spPr bwMode="auto">
            <a:xfrm>
              <a:off x="5190751" y="5580359"/>
              <a:ext cx="646131" cy="192239"/>
            </a:xfrm>
            <a:prstGeom prst="rect">
              <a:avLst/>
            </a:prstGeom>
            <a:noFill/>
          </p:spPr>
        </p:pic>
        <p:pic>
          <p:nvPicPr>
            <p:cNvPr id="335" name="Picture 4" descr="C:\Documents and Settings\nsheth\Desktop\Force10\Dell\Dell Templates\Dell F10\iconsdec2011\Icons\3-D\Raster\High Resolution png\S4810_Black.png"/>
            <p:cNvPicPr>
              <a:picLocks noChangeAspect="1" noChangeArrowheads="1"/>
            </p:cNvPicPr>
            <p:nvPr/>
          </p:nvPicPr>
          <p:blipFill>
            <a:blip r:embed="rId2" cstate="print"/>
            <a:srcRect/>
            <a:stretch>
              <a:fillRect/>
            </a:stretch>
          </p:blipFill>
          <p:spPr bwMode="auto">
            <a:xfrm>
              <a:off x="5885492" y="5579012"/>
              <a:ext cx="646131" cy="192239"/>
            </a:xfrm>
            <a:prstGeom prst="rect">
              <a:avLst/>
            </a:prstGeom>
            <a:noFill/>
          </p:spPr>
        </p:pic>
        <p:pic>
          <p:nvPicPr>
            <p:cNvPr id="336" name="Picture 4" descr="C:\Documents and Settings\nsheth\Desktop\Force10\Dell\Dell Templates\Dell F10\iconsdec2011\Icons\3-D\Raster\High Resolution png\S4810_Black.png"/>
            <p:cNvPicPr>
              <a:picLocks noChangeAspect="1" noChangeArrowheads="1"/>
            </p:cNvPicPr>
            <p:nvPr/>
          </p:nvPicPr>
          <p:blipFill>
            <a:blip r:embed="rId2" cstate="print"/>
            <a:srcRect/>
            <a:stretch>
              <a:fillRect/>
            </a:stretch>
          </p:blipFill>
          <p:spPr bwMode="auto">
            <a:xfrm>
              <a:off x="6582782" y="5580359"/>
              <a:ext cx="646131" cy="192239"/>
            </a:xfrm>
            <a:prstGeom prst="rect">
              <a:avLst/>
            </a:prstGeom>
            <a:noFill/>
          </p:spPr>
        </p:pic>
        <p:pic>
          <p:nvPicPr>
            <p:cNvPr id="337" name="Picture 4" descr="C:\Documents and Settings\nsheth\Desktop\Force10\Dell\Dell Templates\Dell F10\iconsdec2011\Icons\3-D\Raster\High Resolution png\S4810_Black.png"/>
            <p:cNvPicPr>
              <a:picLocks noChangeAspect="1" noChangeArrowheads="1"/>
            </p:cNvPicPr>
            <p:nvPr/>
          </p:nvPicPr>
          <p:blipFill>
            <a:blip r:embed="rId2" cstate="print"/>
            <a:srcRect/>
            <a:stretch>
              <a:fillRect/>
            </a:stretch>
          </p:blipFill>
          <p:spPr bwMode="auto">
            <a:xfrm>
              <a:off x="7963733" y="5580359"/>
              <a:ext cx="646131" cy="192239"/>
            </a:xfrm>
            <a:prstGeom prst="rect">
              <a:avLst/>
            </a:prstGeom>
            <a:noFill/>
          </p:spPr>
        </p:pic>
        <p:cxnSp>
          <p:nvCxnSpPr>
            <p:cNvPr id="338" name="Straight Connector 337"/>
            <p:cNvCxnSpPr>
              <a:stCxn id="337" idx="0"/>
              <a:endCxn id="350" idx="2"/>
            </p:cNvCxnSpPr>
            <p:nvPr/>
          </p:nvCxnSpPr>
          <p:spPr>
            <a:xfrm flipH="1" flipV="1">
              <a:off x="7246551" y="4936647"/>
              <a:ext cx="1040248" cy="643712"/>
            </a:xfrm>
            <a:prstGeom prst="line">
              <a:avLst/>
            </a:prstGeom>
            <a:ln>
              <a:solidFill>
                <a:schemeClr val="tx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39" name="Straight Connector 338"/>
            <p:cNvCxnSpPr>
              <a:stCxn id="337" idx="0"/>
              <a:endCxn id="351" idx="2"/>
            </p:cNvCxnSpPr>
            <p:nvPr/>
          </p:nvCxnSpPr>
          <p:spPr>
            <a:xfrm flipH="1" flipV="1">
              <a:off x="7943345" y="4936647"/>
              <a:ext cx="343454" cy="643712"/>
            </a:xfrm>
            <a:prstGeom prst="line">
              <a:avLst/>
            </a:prstGeom>
            <a:ln>
              <a:solidFill>
                <a:schemeClr val="tx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40" name="Straight Connector 339"/>
            <p:cNvCxnSpPr>
              <a:stCxn id="335" idx="0"/>
              <a:endCxn id="350" idx="2"/>
            </p:cNvCxnSpPr>
            <p:nvPr/>
          </p:nvCxnSpPr>
          <p:spPr>
            <a:xfrm flipV="1">
              <a:off x="6208558" y="4936647"/>
              <a:ext cx="1037993" cy="642365"/>
            </a:xfrm>
            <a:prstGeom prst="line">
              <a:avLst/>
            </a:prstGeom>
            <a:ln>
              <a:solidFill>
                <a:schemeClr val="tx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41" name="Straight Connector 340"/>
            <p:cNvCxnSpPr>
              <a:stCxn id="335" idx="0"/>
              <a:endCxn id="351" idx="2"/>
            </p:cNvCxnSpPr>
            <p:nvPr/>
          </p:nvCxnSpPr>
          <p:spPr>
            <a:xfrm flipV="1">
              <a:off x="6208558" y="4936647"/>
              <a:ext cx="1734787" cy="642365"/>
            </a:xfrm>
            <a:prstGeom prst="line">
              <a:avLst/>
            </a:prstGeom>
            <a:ln>
              <a:solidFill>
                <a:schemeClr val="tx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42" name="Straight Connector 341"/>
            <p:cNvCxnSpPr>
              <a:stCxn id="351" idx="2"/>
              <a:endCxn id="336" idx="0"/>
            </p:cNvCxnSpPr>
            <p:nvPr/>
          </p:nvCxnSpPr>
          <p:spPr>
            <a:xfrm flipH="1">
              <a:off x="6905848" y="4936647"/>
              <a:ext cx="1037497" cy="643712"/>
            </a:xfrm>
            <a:prstGeom prst="line">
              <a:avLst/>
            </a:prstGeom>
            <a:ln>
              <a:solidFill>
                <a:schemeClr val="tx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43" name="Straight Connector 342"/>
            <p:cNvCxnSpPr>
              <a:stCxn id="334" idx="0"/>
              <a:endCxn id="350" idx="2"/>
            </p:cNvCxnSpPr>
            <p:nvPr/>
          </p:nvCxnSpPr>
          <p:spPr>
            <a:xfrm flipV="1">
              <a:off x="5513817" y="4936647"/>
              <a:ext cx="1732734" cy="643712"/>
            </a:xfrm>
            <a:prstGeom prst="line">
              <a:avLst/>
            </a:prstGeom>
            <a:ln>
              <a:solidFill>
                <a:schemeClr val="tx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44" name="Straight Connector 343"/>
            <p:cNvCxnSpPr>
              <a:stCxn id="334" idx="0"/>
              <a:endCxn id="351" idx="2"/>
            </p:cNvCxnSpPr>
            <p:nvPr/>
          </p:nvCxnSpPr>
          <p:spPr>
            <a:xfrm flipV="1">
              <a:off x="5513817" y="4936647"/>
              <a:ext cx="2429528" cy="643712"/>
            </a:xfrm>
            <a:prstGeom prst="line">
              <a:avLst/>
            </a:prstGeom>
            <a:ln>
              <a:solidFill>
                <a:schemeClr val="tx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45" name="Straight Connector 344"/>
            <p:cNvCxnSpPr>
              <a:stCxn id="350" idx="2"/>
              <a:endCxn id="336" idx="0"/>
            </p:cNvCxnSpPr>
            <p:nvPr/>
          </p:nvCxnSpPr>
          <p:spPr>
            <a:xfrm flipH="1">
              <a:off x="6905848" y="4936647"/>
              <a:ext cx="340703" cy="643712"/>
            </a:xfrm>
            <a:prstGeom prst="line">
              <a:avLst/>
            </a:prstGeom>
            <a:ln>
              <a:solidFill>
                <a:schemeClr val="tx1">
                  <a:lumMod val="60000"/>
                  <a:lumOff val="40000"/>
                </a:schemeClr>
              </a:solidFill>
            </a:ln>
          </p:spPr>
          <p:style>
            <a:lnRef idx="1">
              <a:schemeClr val="accent1"/>
            </a:lnRef>
            <a:fillRef idx="0">
              <a:schemeClr val="accent1"/>
            </a:fillRef>
            <a:effectRef idx="0">
              <a:schemeClr val="accent1"/>
            </a:effectRef>
            <a:fontRef idx="minor">
              <a:schemeClr val="tx1"/>
            </a:fontRef>
          </p:style>
        </p:cxnSp>
        <p:grpSp>
          <p:nvGrpSpPr>
            <p:cNvPr id="346" name="Group 168"/>
            <p:cNvGrpSpPr/>
            <p:nvPr/>
          </p:nvGrpSpPr>
          <p:grpSpPr>
            <a:xfrm>
              <a:off x="7334308" y="5571374"/>
              <a:ext cx="565610" cy="230832"/>
              <a:chOff x="5835470" y="1732955"/>
              <a:chExt cx="814701" cy="314643"/>
            </a:xfrm>
          </p:grpSpPr>
          <p:sp>
            <p:nvSpPr>
              <p:cNvPr id="352" name="Oval 351"/>
              <p:cNvSpPr/>
              <p:nvPr/>
            </p:nvSpPr>
            <p:spPr>
              <a:xfrm>
                <a:off x="5835470" y="1814457"/>
                <a:ext cx="64547" cy="86061"/>
              </a:xfrm>
              <a:prstGeom prst="ellipse">
                <a:avLst/>
              </a:prstGeom>
              <a:solidFill>
                <a:schemeClr val="accent1"/>
              </a:solidFill>
              <a:effectLst/>
            </p:spPr>
            <p:txBody>
              <a:bodyPr wrap="square" rtlCol="0" anchor="t">
                <a:normAutofit fontScale="25000" lnSpcReduction="20000"/>
              </a:bodyPr>
              <a:lstStyle/>
              <a:p>
                <a:pPr algn="ctr">
                  <a:lnSpc>
                    <a:spcPct val="90000"/>
                  </a:lnSpc>
                  <a:spcBef>
                    <a:spcPts val="100"/>
                  </a:spcBef>
                  <a:spcAft>
                    <a:spcPts val="100"/>
                  </a:spcAft>
                </a:pPr>
                <a:endParaRPr lang="en-US" sz="800" kern="1200" dirty="0" smtClean="0">
                  <a:solidFill>
                    <a:schemeClr val="tx2"/>
                  </a:solidFill>
                  <a:latin typeface="+mn-lt"/>
                  <a:ea typeface="+mn-ea"/>
                  <a:cs typeface="+mn-cs"/>
                </a:endParaRPr>
              </a:p>
            </p:txBody>
          </p:sp>
          <p:sp>
            <p:nvSpPr>
              <p:cNvPr id="353" name="Oval 352"/>
              <p:cNvSpPr/>
              <p:nvPr/>
            </p:nvSpPr>
            <p:spPr>
              <a:xfrm>
                <a:off x="5966354" y="1816245"/>
                <a:ext cx="64547" cy="86061"/>
              </a:xfrm>
              <a:prstGeom prst="ellipse">
                <a:avLst/>
              </a:prstGeom>
              <a:solidFill>
                <a:schemeClr val="accent1"/>
              </a:solidFill>
              <a:effectLst/>
            </p:spPr>
            <p:txBody>
              <a:bodyPr wrap="square" rtlCol="0" anchor="t">
                <a:normAutofit fontScale="25000" lnSpcReduction="20000"/>
              </a:bodyPr>
              <a:lstStyle/>
              <a:p>
                <a:pPr algn="ctr">
                  <a:lnSpc>
                    <a:spcPct val="90000"/>
                  </a:lnSpc>
                  <a:spcBef>
                    <a:spcPts val="100"/>
                  </a:spcBef>
                  <a:spcAft>
                    <a:spcPts val="100"/>
                  </a:spcAft>
                </a:pPr>
                <a:endParaRPr lang="en-US" sz="800" kern="1200" dirty="0" smtClean="0">
                  <a:solidFill>
                    <a:schemeClr val="tx2"/>
                  </a:solidFill>
                  <a:latin typeface="+mn-lt"/>
                  <a:ea typeface="+mn-ea"/>
                  <a:cs typeface="+mn-cs"/>
                </a:endParaRPr>
              </a:p>
            </p:txBody>
          </p:sp>
          <p:sp>
            <p:nvSpPr>
              <p:cNvPr id="354" name="Oval 353"/>
              <p:cNvSpPr/>
              <p:nvPr/>
            </p:nvSpPr>
            <p:spPr>
              <a:xfrm>
                <a:off x="6095450" y="1816245"/>
                <a:ext cx="64547" cy="86061"/>
              </a:xfrm>
              <a:prstGeom prst="ellipse">
                <a:avLst/>
              </a:prstGeom>
              <a:solidFill>
                <a:schemeClr val="accent1"/>
              </a:solidFill>
              <a:effectLst/>
            </p:spPr>
            <p:txBody>
              <a:bodyPr wrap="square" rtlCol="0" anchor="t">
                <a:normAutofit fontScale="25000" lnSpcReduction="20000"/>
              </a:bodyPr>
              <a:lstStyle/>
              <a:p>
                <a:pPr algn="ctr">
                  <a:lnSpc>
                    <a:spcPct val="90000"/>
                  </a:lnSpc>
                  <a:spcBef>
                    <a:spcPts val="100"/>
                  </a:spcBef>
                  <a:spcAft>
                    <a:spcPts val="100"/>
                  </a:spcAft>
                </a:pPr>
                <a:endParaRPr lang="en-US" sz="800" kern="1200" dirty="0" smtClean="0">
                  <a:solidFill>
                    <a:schemeClr val="tx2"/>
                  </a:solidFill>
                  <a:latin typeface="+mn-lt"/>
                  <a:ea typeface="+mn-ea"/>
                  <a:cs typeface="+mn-cs"/>
                </a:endParaRPr>
              </a:p>
            </p:txBody>
          </p:sp>
          <p:sp>
            <p:nvSpPr>
              <p:cNvPr id="355" name="TextBox 354"/>
              <p:cNvSpPr txBox="1"/>
              <p:nvPr/>
            </p:nvSpPr>
            <p:spPr>
              <a:xfrm>
                <a:off x="6123046" y="1732955"/>
                <a:ext cx="527125" cy="314643"/>
              </a:xfrm>
              <a:prstGeom prst="rect">
                <a:avLst/>
              </a:prstGeom>
              <a:noFill/>
            </p:spPr>
            <p:txBody>
              <a:bodyPr wrap="square" rtlCol="0">
                <a:spAutoFit/>
              </a:bodyPr>
              <a:lstStyle/>
              <a:p>
                <a:pPr marL="233363" indent="-233363">
                  <a:lnSpc>
                    <a:spcPct val="90000"/>
                  </a:lnSpc>
                  <a:spcBef>
                    <a:spcPts val="100"/>
                  </a:spcBef>
                  <a:spcAft>
                    <a:spcPts val="100"/>
                  </a:spcAft>
                  <a:buClr>
                    <a:schemeClr val="bg1"/>
                  </a:buClr>
                </a:pPr>
                <a:r>
                  <a:rPr lang="en-US" sz="1000" b="1" dirty="0" smtClean="0">
                    <a:latin typeface="+mn-lt"/>
                  </a:rPr>
                  <a:t>12</a:t>
                </a:r>
              </a:p>
            </p:txBody>
          </p:sp>
        </p:grpSp>
        <p:sp>
          <p:nvSpPr>
            <p:cNvPr id="347" name="TextBox 346"/>
            <p:cNvSpPr txBox="1"/>
            <p:nvPr/>
          </p:nvSpPr>
          <p:spPr>
            <a:xfrm>
              <a:off x="5117197" y="5294153"/>
              <a:ext cx="1568728" cy="232382"/>
            </a:xfrm>
            <a:prstGeom prst="rect">
              <a:avLst/>
            </a:prstGeom>
            <a:noFill/>
          </p:spPr>
          <p:txBody>
            <a:bodyPr wrap="square" rtlCol="0">
              <a:spAutoFit/>
            </a:bodyPr>
            <a:lstStyle/>
            <a:p>
              <a:pPr>
                <a:lnSpc>
                  <a:spcPct val="90000"/>
                </a:lnSpc>
                <a:spcBef>
                  <a:spcPts val="100"/>
                </a:spcBef>
                <a:spcAft>
                  <a:spcPts val="100"/>
                </a:spcAft>
                <a:buClr>
                  <a:schemeClr val="bg1"/>
                </a:buClr>
              </a:pPr>
              <a:r>
                <a:rPr lang="en-US" sz="1200" b="1" dirty="0" smtClean="0">
                  <a:latin typeface="+mn-lt"/>
                </a:rPr>
                <a:t>S4810 Leaf</a:t>
              </a:r>
            </a:p>
          </p:txBody>
        </p:sp>
        <p:pic>
          <p:nvPicPr>
            <p:cNvPr id="348" name="Picture 4" descr="C:\Documents and Settings\nsheth\Desktop\Force10\Dell\Dell Templates\Dell F10\iconsdec2011\Icons\3-D\Raster\High Resolution png\S4810_Black.png"/>
            <p:cNvPicPr>
              <a:picLocks noChangeAspect="1" noChangeArrowheads="1"/>
            </p:cNvPicPr>
            <p:nvPr/>
          </p:nvPicPr>
          <p:blipFill>
            <a:blip r:embed="rId2" cstate="print"/>
            <a:srcRect/>
            <a:stretch>
              <a:fillRect/>
            </a:stretch>
          </p:blipFill>
          <p:spPr bwMode="auto">
            <a:xfrm>
              <a:off x="5532923" y="4756430"/>
              <a:ext cx="640080" cy="180217"/>
            </a:xfrm>
            <a:prstGeom prst="rect">
              <a:avLst/>
            </a:prstGeom>
            <a:noFill/>
          </p:spPr>
        </p:pic>
        <p:pic>
          <p:nvPicPr>
            <p:cNvPr id="349" name="Picture 4" descr="C:\Documents and Settings\nsheth\Desktop\Force10\Dell\Dell Templates\Dell F10\iconsdec2011\Icons\3-D\Raster\High Resolution png\S4810_Black.png"/>
            <p:cNvPicPr>
              <a:picLocks noChangeAspect="1" noChangeArrowheads="1"/>
            </p:cNvPicPr>
            <p:nvPr/>
          </p:nvPicPr>
          <p:blipFill>
            <a:blip r:embed="rId2" cstate="print"/>
            <a:srcRect/>
            <a:stretch>
              <a:fillRect/>
            </a:stretch>
          </p:blipFill>
          <p:spPr bwMode="auto">
            <a:xfrm>
              <a:off x="6229717" y="4756430"/>
              <a:ext cx="640080" cy="180217"/>
            </a:xfrm>
            <a:prstGeom prst="rect">
              <a:avLst/>
            </a:prstGeom>
            <a:noFill/>
          </p:spPr>
        </p:pic>
        <p:pic>
          <p:nvPicPr>
            <p:cNvPr id="350" name="Picture 4" descr="C:\Documents and Settings\nsheth\Desktop\Force10\Dell\Dell Templates\Dell F10\iconsdec2011\Icons\3-D\Raster\High Resolution png\S4810_Black.png"/>
            <p:cNvPicPr>
              <a:picLocks noChangeAspect="1" noChangeArrowheads="1"/>
            </p:cNvPicPr>
            <p:nvPr/>
          </p:nvPicPr>
          <p:blipFill>
            <a:blip r:embed="rId2" cstate="print"/>
            <a:srcRect/>
            <a:stretch>
              <a:fillRect/>
            </a:stretch>
          </p:blipFill>
          <p:spPr bwMode="auto">
            <a:xfrm>
              <a:off x="6926511" y="4756430"/>
              <a:ext cx="640080" cy="180217"/>
            </a:xfrm>
            <a:prstGeom prst="rect">
              <a:avLst/>
            </a:prstGeom>
            <a:noFill/>
          </p:spPr>
        </p:pic>
        <p:pic>
          <p:nvPicPr>
            <p:cNvPr id="351" name="Picture 4" descr="C:\Documents and Settings\nsheth\Desktop\Force10\Dell\Dell Templates\Dell F10\iconsdec2011\Icons\3-D\Raster\High Resolution png\S4810_Black.png"/>
            <p:cNvPicPr>
              <a:picLocks noChangeAspect="1" noChangeArrowheads="1"/>
            </p:cNvPicPr>
            <p:nvPr/>
          </p:nvPicPr>
          <p:blipFill>
            <a:blip r:embed="rId2" cstate="print"/>
            <a:srcRect/>
            <a:stretch>
              <a:fillRect/>
            </a:stretch>
          </p:blipFill>
          <p:spPr bwMode="auto">
            <a:xfrm>
              <a:off x="7623305" y="4756430"/>
              <a:ext cx="640080" cy="180217"/>
            </a:xfrm>
            <a:prstGeom prst="rect">
              <a:avLst/>
            </a:prstGeom>
            <a:noFill/>
          </p:spPr>
        </p:pic>
      </p:grpSp>
      <p:grpSp>
        <p:nvGrpSpPr>
          <p:cNvPr id="356" name="Group 526"/>
          <p:cNvGrpSpPr/>
          <p:nvPr/>
        </p:nvGrpSpPr>
        <p:grpSpPr>
          <a:xfrm>
            <a:off x="4969114" y="968708"/>
            <a:ext cx="3878317" cy="1860005"/>
            <a:chOff x="4981903" y="1015072"/>
            <a:chExt cx="3878317" cy="1860005"/>
          </a:xfrm>
        </p:grpSpPr>
        <p:grpSp>
          <p:nvGrpSpPr>
            <p:cNvPr id="357" name="Group 194"/>
            <p:cNvGrpSpPr>
              <a:grpSpLocks noChangeAspect="1"/>
            </p:cNvGrpSpPr>
            <p:nvPr/>
          </p:nvGrpSpPr>
          <p:grpSpPr>
            <a:xfrm>
              <a:off x="4981903" y="1015072"/>
              <a:ext cx="3878317" cy="1860005"/>
              <a:chOff x="4066543" y="4005019"/>
              <a:chExt cx="4314754" cy="2069316"/>
            </a:xfrm>
          </p:grpSpPr>
          <p:sp>
            <p:nvSpPr>
              <p:cNvPr id="365" name="Rounded Rectangle 364"/>
              <p:cNvSpPr/>
              <p:nvPr/>
            </p:nvSpPr>
            <p:spPr bwMode="auto">
              <a:xfrm>
                <a:off x="4132330" y="4259183"/>
                <a:ext cx="4248967" cy="1815152"/>
              </a:xfrm>
              <a:prstGeom prst="roundRect">
                <a:avLst/>
              </a:prstGeom>
              <a:solidFill>
                <a:srgbClr val="EEEEEE"/>
              </a:solid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mj-lt"/>
                </a:endParaRPr>
              </a:p>
            </p:txBody>
          </p:sp>
          <p:sp>
            <p:nvSpPr>
              <p:cNvPr id="366" name="Rectangle 10"/>
              <p:cNvSpPr>
                <a:spLocks noChangeArrowheads="1"/>
              </p:cNvSpPr>
              <p:nvPr/>
            </p:nvSpPr>
            <p:spPr bwMode="auto">
              <a:xfrm>
                <a:off x="4337273" y="4413010"/>
                <a:ext cx="3811692" cy="624097"/>
              </a:xfrm>
              <a:prstGeom prst="rect">
                <a:avLst/>
              </a:prstGeom>
              <a:solidFill>
                <a:schemeClr val="accent6">
                  <a:alpha val="20000"/>
                </a:schemeClr>
              </a:solidFill>
              <a:ln w="28575" cmpd="sng">
                <a:solidFill>
                  <a:schemeClr val="accent6"/>
                </a:solidFill>
                <a:miter lim="800000"/>
                <a:headEnd/>
                <a:tailEnd/>
              </a:ln>
              <a:effectLst/>
            </p:spPr>
            <p:txBody>
              <a:bodyPr wrap="none" anchor="ctr"/>
              <a:lstStyle/>
              <a:p>
                <a:pPr eaLnBrk="0" hangingPunct="0">
                  <a:defRPr/>
                </a:pPr>
                <a:endParaRPr lang="en-US" sz="1800" dirty="0">
                  <a:latin typeface="+mj-lt"/>
                </a:endParaRPr>
              </a:p>
            </p:txBody>
          </p:sp>
          <p:sp>
            <p:nvSpPr>
              <p:cNvPr id="367" name="TextBox 366"/>
              <p:cNvSpPr txBox="1"/>
              <p:nvPr/>
            </p:nvSpPr>
            <p:spPr>
              <a:xfrm>
                <a:off x="4066543" y="4005019"/>
                <a:ext cx="4197823" cy="318442"/>
              </a:xfrm>
              <a:prstGeom prst="rect">
                <a:avLst/>
              </a:prstGeom>
              <a:noFill/>
            </p:spPr>
            <p:txBody>
              <a:bodyPr wrap="square" rtlCol="0">
                <a:spAutoFit/>
              </a:bodyPr>
              <a:lstStyle/>
              <a:p>
                <a:pPr algn="ctr">
                  <a:lnSpc>
                    <a:spcPct val="90000"/>
                  </a:lnSpc>
                  <a:spcBef>
                    <a:spcPts val="100"/>
                  </a:spcBef>
                  <a:spcAft>
                    <a:spcPts val="100"/>
                  </a:spcAft>
                  <a:buClr>
                    <a:schemeClr val="bg1"/>
                  </a:buClr>
                </a:pPr>
                <a:r>
                  <a:rPr lang="en-US" sz="1400" b="1" dirty="0" smtClean="0">
                    <a:latin typeface="+mn-lt"/>
                  </a:rPr>
                  <a:t>2 x 4 - 10G </a:t>
                </a:r>
                <a:r>
                  <a:rPr lang="en-US" sz="1400" b="1" dirty="0" smtClean="0">
                    <a:solidFill>
                      <a:srgbClr val="FF0000"/>
                    </a:solidFill>
                    <a:latin typeface="+mn-lt"/>
                  </a:rPr>
                  <a:t>Non-Blocking</a:t>
                </a:r>
                <a:r>
                  <a:rPr lang="en-US" sz="1400" b="1" dirty="0" smtClean="0">
                    <a:latin typeface="+mn-lt"/>
                  </a:rPr>
                  <a:t> Distributed Core</a:t>
                </a:r>
              </a:p>
            </p:txBody>
          </p:sp>
          <p:sp>
            <p:nvSpPr>
              <p:cNvPr id="368" name="Rectangle 30"/>
              <p:cNvSpPr>
                <a:spLocks noChangeArrowheads="1"/>
              </p:cNvSpPr>
              <p:nvPr/>
            </p:nvSpPr>
            <p:spPr bwMode="auto">
              <a:xfrm>
                <a:off x="4341521" y="5344074"/>
                <a:ext cx="3814628" cy="621792"/>
              </a:xfrm>
              <a:prstGeom prst="rect">
                <a:avLst/>
              </a:prstGeom>
              <a:solidFill>
                <a:schemeClr val="accent3">
                  <a:alpha val="20000"/>
                </a:schemeClr>
              </a:solidFill>
              <a:ln w="28575" cmpd="sng">
                <a:solidFill>
                  <a:schemeClr val="accent3"/>
                </a:solidFill>
                <a:miter lim="800000"/>
                <a:headEnd/>
                <a:tailEnd/>
              </a:ln>
              <a:effectLst/>
            </p:spPr>
            <p:txBody>
              <a:bodyPr wrap="none" anchor="ctr"/>
              <a:lstStyle/>
              <a:p>
                <a:pPr eaLnBrk="0" hangingPunct="0"/>
                <a:endParaRPr lang="en-US" dirty="0">
                  <a:latin typeface="+mj-lt"/>
                </a:endParaRPr>
              </a:p>
            </p:txBody>
          </p:sp>
          <p:sp>
            <p:nvSpPr>
              <p:cNvPr id="369" name="TextBox 368"/>
              <p:cNvSpPr txBox="1"/>
              <p:nvPr/>
            </p:nvSpPr>
            <p:spPr>
              <a:xfrm>
                <a:off x="4298936" y="4380999"/>
                <a:ext cx="2060554" cy="258532"/>
              </a:xfrm>
              <a:prstGeom prst="rect">
                <a:avLst/>
              </a:prstGeom>
              <a:noFill/>
            </p:spPr>
            <p:txBody>
              <a:bodyPr wrap="square" rtlCol="0">
                <a:spAutoFit/>
              </a:bodyPr>
              <a:lstStyle/>
              <a:p>
                <a:pPr>
                  <a:lnSpc>
                    <a:spcPct val="90000"/>
                  </a:lnSpc>
                  <a:spcBef>
                    <a:spcPts val="100"/>
                  </a:spcBef>
                  <a:spcAft>
                    <a:spcPts val="100"/>
                  </a:spcAft>
                  <a:buClr>
                    <a:schemeClr val="bg1"/>
                  </a:buClr>
                </a:pPr>
                <a:r>
                  <a:rPr lang="en-US" sz="1200" b="1" dirty="0" smtClean="0">
                    <a:latin typeface="+mn-lt"/>
                  </a:rPr>
                  <a:t>S4810 Spine</a:t>
                </a:r>
              </a:p>
            </p:txBody>
          </p:sp>
          <p:sp>
            <p:nvSpPr>
              <p:cNvPr id="370" name="TextBox 369"/>
              <p:cNvSpPr txBox="1"/>
              <p:nvPr/>
            </p:nvSpPr>
            <p:spPr>
              <a:xfrm>
                <a:off x="4076201" y="5053545"/>
                <a:ext cx="1479951" cy="246221"/>
              </a:xfrm>
              <a:prstGeom prst="rect">
                <a:avLst/>
              </a:prstGeom>
              <a:noFill/>
            </p:spPr>
            <p:txBody>
              <a:bodyPr wrap="square" rtlCol="0">
                <a:spAutoFit/>
              </a:bodyPr>
              <a:lstStyle/>
              <a:p>
                <a:pPr marL="1588" indent="-1588" algn="r">
                  <a:lnSpc>
                    <a:spcPts val="1200"/>
                  </a:lnSpc>
                  <a:spcBef>
                    <a:spcPts val="0"/>
                  </a:spcBef>
                  <a:spcAft>
                    <a:spcPts val="0"/>
                  </a:spcAft>
                  <a:buClr>
                    <a:schemeClr val="bg1"/>
                  </a:buClr>
                </a:pPr>
                <a:r>
                  <a:rPr lang="en-US" sz="1000" b="1" dirty="0" smtClean="0">
                    <a:latin typeface="+mn-lt"/>
                  </a:rPr>
                  <a:t>10G Interconnects</a:t>
                </a:r>
              </a:p>
            </p:txBody>
          </p:sp>
          <p:sp>
            <p:nvSpPr>
              <p:cNvPr id="371" name="TextBox 370"/>
              <p:cNvSpPr txBox="1"/>
              <p:nvPr/>
            </p:nvSpPr>
            <p:spPr>
              <a:xfrm>
                <a:off x="4285442" y="5324983"/>
                <a:ext cx="1745261" cy="258532"/>
              </a:xfrm>
              <a:prstGeom prst="rect">
                <a:avLst/>
              </a:prstGeom>
              <a:noFill/>
            </p:spPr>
            <p:txBody>
              <a:bodyPr wrap="square" rtlCol="0">
                <a:spAutoFit/>
              </a:bodyPr>
              <a:lstStyle/>
              <a:p>
                <a:pPr>
                  <a:lnSpc>
                    <a:spcPct val="90000"/>
                  </a:lnSpc>
                  <a:spcBef>
                    <a:spcPts val="100"/>
                  </a:spcBef>
                  <a:spcAft>
                    <a:spcPts val="100"/>
                  </a:spcAft>
                  <a:buClr>
                    <a:schemeClr val="bg1"/>
                  </a:buClr>
                </a:pPr>
                <a:r>
                  <a:rPr lang="en-US" sz="1200" b="1" dirty="0" smtClean="0">
                    <a:latin typeface="+mn-lt"/>
                  </a:rPr>
                  <a:t>S4810 Leaf</a:t>
                </a:r>
              </a:p>
            </p:txBody>
          </p:sp>
          <p:cxnSp>
            <p:nvCxnSpPr>
              <p:cNvPr id="372" name="Straight Connector 371"/>
              <p:cNvCxnSpPr/>
              <p:nvPr/>
            </p:nvCxnSpPr>
            <p:spPr>
              <a:xfrm flipV="1">
                <a:off x="5220038" y="4903533"/>
                <a:ext cx="1496389" cy="719242"/>
              </a:xfrm>
              <a:prstGeom prst="line">
                <a:avLst/>
              </a:prstGeom>
              <a:ln>
                <a:solidFill>
                  <a:schemeClr val="tx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73" name="Straight Connector 372"/>
              <p:cNvCxnSpPr/>
              <p:nvPr/>
            </p:nvCxnSpPr>
            <p:spPr>
              <a:xfrm flipV="1">
                <a:off x="5204272" y="4893027"/>
                <a:ext cx="618753" cy="729748"/>
              </a:xfrm>
              <a:prstGeom prst="line">
                <a:avLst/>
              </a:prstGeom>
              <a:ln>
                <a:solidFill>
                  <a:schemeClr val="tx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74" name="Straight Connector 373"/>
              <p:cNvCxnSpPr/>
              <p:nvPr/>
            </p:nvCxnSpPr>
            <p:spPr>
              <a:xfrm flipH="1" flipV="1">
                <a:off x="5823025" y="4893027"/>
                <a:ext cx="129614" cy="727476"/>
              </a:xfrm>
              <a:prstGeom prst="line">
                <a:avLst/>
              </a:prstGeom>
              <a:ln>
                <a:solidFill>
                  <a:schemeClr val="tx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75" name="Straight Connector 374"/>
              <p:cNvCxnSpPr/>
              <p:nvPr/>
            </p:nvCxnSpPr>
            <p:spPr>
              <a:xfrm flipV="1">
                <a:off x="5968405" y="4903533"/>
                <a:ext cx="748021" cy="716970"/>
              </a:xfrm>
              <a:prstGeom prst="line">
                <a:avLst/>
              </a:prstGeom>
              <a:ln>
                <a:solidFill>
                  <a:schemeClr val="tx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76" name="Straight Connector 375"/>
              <p:cNvCxnSpPr/>
              <p:nvPr/>
            </p:nvCxnSpPr>
            <p:spPr>
              <a:xfrm>
                <a:off x="5823025" y="4893027"/>
                <a:ext cx="862233" cy="731068"/>
              </a:xfrm>
              <a:prstGeom prst="line">
                <a:avLst/>
              </a:prstGeom>
              <a:ln>
                <a:solidFill>
                  <a:schemeClr val="tx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77" name="Straight Connector 376"/>
              <p:cNvCxnSpPr/>
              <p:nvPr/>
            </p:nvCxnSpPr>
            <p:spPr>
              <a:xfrm flipH="1">
                <a:off x="6715550" y="4903533"/>
                <a:ext cx="877" cy="723507"/>
              </a:xfrm>
              <a:prstGeom prst="line">
                <a:avLst/>
              </a:prstGeom>
              <a:ln>
                <a:solidFill>
                  <a:schemeClr val="tx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78" name="Straight Connector 377"/>
              <p:cNvCxnSpPr/>
              <p:nvPr/>
            </p:nvCxnSpPr>
            <p:spPr>
              <a:xfrm flipH="1" flipV="1">
                <a:off x="6716427" y="4903533"/>
                <a:ext cx="687568" cy="734014"/>
              </a:xfrm>
              <a:prstGeom prst="line">
                <a:avLst/>
              </a:prstGeom>
              <a:ln>
                <a:solidFill>
                  <a:schemeClr val="tx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379" name="Straight Connector 378"/>
              <p:cNvCxnSpPr/>
              <p:nvPr/>
            </p:nvCxnSpPr>
            <p:spPr>
              <a:xfrm flipH="1" flipV="1">
                <a:off x="5823025" y="4893027"/>
                <a:ext cx="1565203" cy="744519"/>
              </a:xfrm>
              <a:prstGeom prst="line">
                <a:avLst/>
              </a:prstGeom>
              <a:ln>
                <a:solidFill>
                  <a:schemeClr val="tx1">
                    <a:lumMod val="60000"/>
                    <a:lumOff val="40000"/>
                  </a:schemeClr>
                </a:solidFill>
              </a:ln>
            </p:spPr>
            <p:style>
              <a:lnRef idx="1">
                <a:schemeClr val="accent1"/>
              </a:lnRef>
              <a:fillRef idx="0">
                <a:schemeClr val="accent1"/>
              </a:fillRef>
              <a:effectRef idx="0">
                <a:schemeClr val="accent1"/>
              </a:effectRef>
              <a:fontRef idx="minor">
                <a:schemeClr val="tx1"/>
              </a:fontRef>
            </p:style>
          </p:cxnSp>
        </p:grpSp>
        <p:grpSp>
          <p:nvGrpSpPr>
            <p:cNvPr id="358" name="Group 207"/>
            <p:cNvGrpSpPr/>
            <p:nvPr/>
          </p:nvGrpSpPr>
          <p:grpSpPr>
            <a:xfrm>
              <a:off x="5546570" y="2479472"/>
              <a:ext cx="2864665" cy="180217"/>
              <a:chOff x="3151714" y="3539014"/>
              <a:chExt cx="2864665" cy="180217"/>
            </a:xfrm>
          </p:grpSpPr>
          <p:pic>
            <p:nvPicPr>
              <p:cNvPr id="361" name="Picture 4" descr="C:\Documents and Settings\nsheth\Desktop\Force10\Dell\Dell Templates\Dell F10\iconsdec2011\Icons\3-D\Raster\High Resolution png\S4810_Black.png"/>
              <p:cNvPicPr>
                <a:picLocks noChangeAspect="1" noChangeArrowheads="1"/>
              </p:cNvPicPr>
              <p:nvPr/>
            </p:nvPicPr>
            <p:blipFill>
              <a:blip r:embed="rId2" cstate="print"/>
              <a:srcRect/>
              <a:stretch>
                <a:fillRect/>
              </a:stretch>
            </p:blipFill>
            <p:spPr bwMode="auto">
              <a:xfrm>
                <a:off x="5376299" y="3539014"/>
                <a:ext cx="640080" cy="180217"/>
              </a:xfrm>
              <a:prstGeom prst="rect">
                <a:avLst/>
              </a:prstGeom>
              <a:noFill/>
            </p:spPr>
          </p:pic>
          <p:pic>
            <p:nvPicPr>
              <p:cNvPr id="362" name="Picture 4" descr="C:\Documents and Settings\nsheth\Desktop\Force10\Dell\Dell Templates\Dell F10\iconsdec2011\Icons\3-D\Raster\High Resolution png\S4810_Black.png"/>
              <p:cNvPicPr>
                <a:picLocks noChangeAspect="1" noChangeArrowheads="1"/>
              </p:cNvPicPr>
              <p:nvPr/>
            </p:nvPicPr>
            <p:blipFill>
              <a:blip r:embed="rId2" cstate="print"/>
              <a:srcRect/>
              <a:stretch>
                <a:fillRect/>
              </a:stretch>
            </p:blipFill>
            <p:spPr bwMode="auto">
              <a:xfrm>
                <a:off x="3151714" y="3539014"/>
                <a:ext cx="640080" cy="180217"/>
              </a:xfrm>
              <a:prstGeom prst="rect">
                <a:avLst/>
              </a:prstGeom>
              <a:noFill/>
            </p:spPr>
          </p:pic>
          <p:pic>
            <p:nvPicPr>
              <p:cNvPr id="363" name="Picture 4" descr="C:\Documents and Settings\nsheth\Desktop\Force10\Dell\Dell Templates\Dell F10\iconsdec2011\Icons\3-D\Raster\High Resolution png\S4810_Black.png"/>
              <p:cNvPicPr>
                <a:picLocks noChangeAspect="1" noChangeArrowheads="1"/>
              </p:cNvPicPr>
              <p:nvPr/>
            </p:nvPicPr>
            <p:blipFill>
              <a:blip r:embed="rId2" cstate="print"/>
              <a:srcRect/>
              <a:stretch>
                <a:fillRect/>
              </a:stretch>
            </p:blipFill>
            <p:spPr bwMode="auto">
              <a:xfrm>
                <a:off x="3893242" y="3539014"/>
                <a:ext cx="640080" cy="180217"/>
              </a:xfrm>
              <a:prstGeom prst="rect">
                <a:avLst/>
              </a:prstGeom>
              <a:noFill/>
            </p:spPr>
          </p:pic>
          <p:pic>
            <p:nvPicPr>
              <p:cNvPr id="364" name="Picture 4" descr="C:\Documents and Settings\nsheth\Desktop\Force10\Dell\Dell Templates\Dell F10\iconsdec2011\Icons\3-D\Raster\High Resolution png\S4810_Black.png"/>
              <p:cNvPicPr>
                <a:picLocks noChangeAspect="1" noChangeArrowheads="1"/>
              </p:cNvPicPr>
              <p:nvPr/>
            </p:nvPicPr>
            <p:blipFill>
              <a:blip r:embed="rId2" cstate="print"/>
              <a:srcRect/>
              <a:stretch>
                <a:fillRect/>
              </a:stretch>
            </p:blipFill>
            <p:spPr bwMode="auto">
              <a:xfrm>
                <a:off x="4634770" y="3539014"/>
                <a:ext cx="640080" cy="180217"/>
              </a:xfrm>
              <a:prstGeom prst="rect">
                <a:avLst/>
              </a:prstGeom>
              <a:noFill/>
            </p:spPr>
          </p:pic>
        </p:grpSp>
        <p:pic>
          <p:nvPicPr>
            <p:cNvPr id="359" name="Picture 4" descr="C:\Documents and Settings\nsheth\Desktop\Force10\Dell\Dell Templates\Dell F10\iconsdec2011\Icons\3-D\Raster\High Resolution png\S4810_Black.png"/>
            <p:cNvPicPr>
              <a:picLocks noChangeAspect="1" noChangeArrowheads="1"/>
            </p:cNvPicPr>
            <p:nvPr/>
          </p:nvPicPr>
          <p:blipFill>
            <a:blip r:embed="rId2" cstate="print"/>
            <a:srcRect/>
            <a:stretch>
              <a:fillRect/>
            </a:stretch>
          </p:blipFill>
          <p:spPr bwMode="auto">
            <a:xfrm>
              <a:off x="6199388" y="1642463"/>
              <a:ext cx="640080" cy="180217"/>
            </a:xfrm>
            <a:prstGeom prst="rect">
              <a:avLst/>
            </a:prstGeom>
            <a:noFill/>
          </p:spPr>
        </p:pic>
        <p:pic>
          <p:nvPicPr>
            <p:cNvPr id="360" name="Picture 4" descr="C:\Documents and Settings\nsheth\Desktop\Force10\Dell\Dell Templates\Dell F10\iconsdec2011\Icons\3-D\Raster\High Resolution png\S4810_Black.png"/>
            <p:cNvPicPr>
              <a:picLocks noChangeAspect="1" noChangeArrowheads="1"/>
            </p:cNvPicPr>
            <p:nvPr/>
          </p:nvPicPr>
          <p:blipFill>
            <a:blip r:embed="rId2" cstate="print"/>
            <a:srcRect/>
            <a:stretch>
              <a:fillRect/>
            </a:stretch>
          </p:blipFill>
          <p:spPr bwMode="auto">
            <a:xfrm>
              <a:off x="7088767" y="1642463"/>
              <a:ext cx="640080" cy="180217"/>
            </a:xfrm>
            <a:prstGeom prst="rect">
              <a:avLst/>
            </a:prstGeom>
            <a:noFill/>
          </p:spPr>
        </p:pic>
      </p:grpSp>
      <p:sp>
        <p:nvSpPr>
          <p:cNvPr id="380" name="TextBox 379"/>
          <p:cNvSpPr txBox="1"/>
          <p:nvPr/>
        </p:nvSpPr>
        <p:spPr>
          <a:xfrm>
            <a:off x="209212" y="2781627"/>
            <a:ext cx="3998794" cy="450380"/>
          </a:xfrm>
          <a:prstGeom prst="rect">
            <a:avLst/>
          </a:prstGeom>
          <a:noFill/>
        </p:spPr>
        <p:txBody>
          <a:bodyPr wrap="square" rtlCol="0">
            <a:spAutoFit/>
          </a:bodyPr>
          <a:lstStyle/>
          <a:p>
            <a:pPr algn="ctr">
              <a:lnSpc>
                <a:spcPct val="90000"/>
              </a:lnSpc>
              <a:spcBef>
                <a:spcPts val="100"/>
              </a:spcBef>
              <a:spcAft>
                <a:spcPts val="100"/>
              </a:spcAft>
              <a:buClr>
                <a:schemeClr val="bg1"/>
              </a:buClr>
            </a:pPr>
            <a:r>
              <a:rPr lang="en-US" sz="1200" dirty="0" smtClean="0">
                <a:latin typeface="+mn-lt"/>
              </a:rPr>
              <a:t>Fabric capacity - 40.96 </a:t>
            </a:r>
            <a:r>
              <a:rPr lang="en-US" sz="1200" dirty="0" err="1" smtClean="0">
                <a:latin typeface="+mn-lt"/>
              </a:rPr>
              <a:t>Tbps</a:t>
            </a:r>
            <a:endParaRPr lang="en-US" sz="1200" dirty="0" smtClean="0">
              <a:latin typeface="+mn-lt"/>
            </a:endParaRPr>
          </a:p>
          <a:p>
            <a:pPr algn="ctr">
              <a:lnSpc>
                <a:spcPct val="90000"/>
              </a:lnSpc>
              <a:spcBef>
                <a:spcPts val="100"/>
              </a:spcBef>
              <a:spcAft>
                <a:spcPts val="100"/>
              </a:spcAft>
              <a:buClr>
                <a:schemeClr val="bg1"/>
              </a:buClr>
            </a:pPr>
            <a:r>
              <a:rPr lang="en-US" sz="1200" dirty="0" smtClean="0">
                <a:latin typeface="+mn-lt"/>
              </a:rPr>
              <a:t>Up to 2,048 10GbE or 512 40GbE ports</a:t>
            </a:r>
          </a:p>
        </p:txBody>
      </p:sp>
      <p:sp>
        <p:nvSpPr>
          <p:cNvPr id="381" name="TextBox 380"/>
          <p:cNvSpPr txBox="1"/>
          <p:nvPr/>
        </p:nvSpPr>
        <p:spPr>
          <a:xfrm>
            <a:off x="4908875" y="2781627"/>
            <a:ext cx="3998794" cy="450380"/>
          </a:xfrm>
          <a:prstGeom prst="rect">
            <a:avLst/>
          </a:prstGeom>
          <a:noFill/>
        </p:spPr>
        <p:txBody>
          <a:bodyPr wrap="square" rtlCol="0">
            <a:spAutoFit/>
          </a:bodyPr>
          <a:lstStyle/>
          <a:p>
            <a:pPr algn="ctr">
              <a:lnSpc>
                <a:spcPct val="90000"/>
              </a:lnSpc>
              <a:spcBef>
                <a:spcPts val="100"/>
              </a:spcBef>
              <a:spcAft>
                <a:spcPts val="100"/>
              </a:spcAft>
              <a:buClr>
                <a:schemeClr val="bg1"/>
              </a:buClr>
            </a:pPr>
            <a:r>
              <a:rPr lang="en-US" sz="1200" dirty="0" smtClean="0">
                <a:latin typeface="+mn-lt"/>
              </a:rPr>
              <a:t>Fabric capacity - 2.56 </a:t>
            </a:r>
            <a:r>
              <a:rPr lang="en-US" sz="1200" dirty="0" err="1" smtClean="0">
                <a:latin typeface="+mn-lt"/>
              </a:rPr>
              <a:t>Tbps</a:t>
            </a:r>
            <a:endParaRPr lang="en-US" sz="1200" dirty="0" smtClean="0">
              <a:latin typeface="+mn-lt"/>
            </a:endParaRPr>
          </a:p>
          <a:p>
            <a:pPr algn="ctr">
              <a:lnSpc>
                <a:spcPct val="90000"/>
              </a:lnSpc>
              <a:spcBef>
                <a:spcPts val="100"/>
              </a:spcBef>
              <a:spcAft>
                <a:spcPts val="100"/>
              </a:spcAft>
              <a:buClr>
                <a:schemeClr val="bg1"/>
              </a:buClr>
            </a:pPr>
            <a:r>
              <a:rPr lang="en-US" sz="1200" dirty="0" smtClean="0">
                <a:latin typeface="+mn-lt"/>
              </a:rPr>
              <a:t>Up to 128 10GbE ports</a:t>
            </a:r>
          </a:p>
        </p:txBody>
      </p:sp>
      <p:sp>
        <p:nvSpPr>
          <p:cNvPr id="382" name="TextBox 381"/>
          <p:cNvSpPr txBox="1"/>
          <p:nvPr/>
        </p:nvSpPr>
        <p:spPr>
          <a:xfrm>
            <a:off x="276087" y="5677235"/>
            <a:ext cx="3998794" cy="450380"/>
          </a:xfrm>
          <a:prstGeom prst="rect">
            <a:avLst/>
          </a:prstGeom>
          <a:noFill/>
        </p:spPr>
        <p:txBody>
          <a:bodyPr wrap="square" rtlCol="0">
            <a:spAutoFit/>
          </a:bodyPr>
          <a:lstStyle/>
          <a:p>
            <a:pPr algn="ctr">
              <a:lnSpc>
                <a:spcPct val="90000"/>
              </a:lnSpc>
              <a:spcBef>
                <a:spcPts val="100"/>
              </a:spcBef>
              <a:spcAft>
                <a:spcPts val="100"/>
              </a:spcAft>
              <a:buClr>
                <a:schemeClr val="bg1"/>
              </a:buClr>
            </a:pPr>
            <a:r>
              <a:rPr lang="en-US" sz="1200" dirty="0" smtClean="0">
                <a:latin typeface="+mn-lt"/>
              </a:rPr>
              <a:t>Fabric capacity - 10.24 </a:t>
            </a:r>
            <a:r>
              <a:rPr lang="en-US" sz="1200" dirty="0" err="1" smtClean="0">
                <a:latin typeface="+mn-lt"/>
              </a:rPr>
              <a:t>Tbps</a:t>
            </a:r>
            <a:endParaRPr lang="en-US" sz="1200" dirty="0" smtClean="0">
              <a:latin typeface="+mn-lt"/>
            </a:endParaRPr>
          </a:p>
          <a:p>
            <a:pPr algn="ctr">
              <a:lnSpc>
                <a:spcPct val="90000"/>
              </a:lnSpc>
              <a:spcBef>
                <a:spcPts val="100"/>
              </a:spcBef>
              <a:spcAft>
                <a:spcPts val="100"/>
              </a:spcAft>
              <a:buClr>
                <a:schemeClr val="bg1"/>
              </a:buClr>
            </a:pPr>
            <a:r>
              <a:rPr lang="en-US" sz="1200" dirty="0" smtClean="0">
                <a:latin typeface="+mn-lt"/>
              </a:rPr>
              <a:t>Up to 1,536 10GbE ports</a:t>
            </a:r>
          </a:p>
        </p:txBody>
      </p:sp>
      <p:sp>
        <p:nvSpPr>
          <p:cNvPr id="383" name="TextBox 382"/>
          <p:cNvSpPr txBox="1"/>
          <p:nvPr/>
        </p:nvSpPr>
        <p:spPr>
          <a:xfrm>
            <a:off x="4921665" y="5677235"/>
            <a:ext cx="3998794" cy="450380"/>
          </a:xfrm>
          <a:prstGeom prst="rect">
            <a:avLst/>
          </a:prstGeom>
          <a:noFill/>
        </p:spPr>
        <p:txBody>
          <a:bodyPr wrap="square" rtlCol="0">
            <a:spAutoFit/>
          </a:bodyPr>
          <a:lstStyle/>
          <a:p>
            <a:pPr algn="ctr">
              <a:lnSpc>
                <a:spcPct val="90000"/>
              </a:lnSpc>
              <a:spcBef>
                <a:spcPts val="100"/>
              </a:spcBef>
              <a:spcAft>
                <a:spcPts val="100"/>
              </a:spcAft>
              <a:buClr>
                <a:schemeClr val="bg1"/>
              </a:buClr>
            </a:pPr>
            <a:r>
              <a:rPr lang="en-US" sz="1200" dirty="0" smtClean="0">
                <a:latin typeface="+mn-lt"/>
              </a:rPr>
              <a:t>Fabric capacity - 3.84 </a:t>
            </a:r>
            <a:r>
              <a:rPr lang="en-US" sz="1200" dirty="0" err="1" smtClean="0">
                <a:latin typeface="+mn-lt"/>
              </a:rPr>
              <a:t>Tbps</a:t>
            </a:r>
            <a:endParaRPr lang="en-US" sz="1200" dirty="0" smtClean="0">
              <a:latin typeface="+mn-lt"/>
            </a:endParaRPr>
          </a:p>
          <a:p>
            <a:pPr algn="ctr">
              <a:lnSpc>
                <a:spcPct val="90000"/>
              </a:lnSpc>
              <a:spcBef>
                <a:spcPts val="100"/>
              </a:spcBef>
              <a:spcAft>
                <a:spcPts val="100"/>
              </a:spcAft>
              <a:buClr>
                <a:schemeClr val="bg1"/>
              </a:buClr>
            </a:pPr>
            <a:r>
              <a:rPr lang="en-US" sz="1200" dirty="0" smtClean="0">
                <a:latin typeface="+mn-lt"/>
              </a:rPr>
              <a:t>Up to 576 10GbE ports</a:t>
            </a:r>
          </a:p>
        </p:txBody>
      </p:sp>
    </p:spTree>
    <p:extLst>
      <p:ext uri="{BB962C8B-B14F-4D97-AF65-F5344CB8AC3E}">
        <p14:creationId xmlns:p14="http://schemas.microsoft.com/office/powerpoint/2010/main" val="787956485"/>
      </p:ext>
    </p:extLst>
  </p:cSld>
  <p:clrMapOvr>
    <a:masterClrMapping/>
  </p:clrMapOvr>
  <p:transition spd="med">
    <p:wipe dir="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bwMode="gray">
          <a:xfrm>
            <a:off x="5944788" y="1738238"/>
            <a:ext cx="2743200" cy="1469415"/>
          </a:xfrm>
          <a:prstGeom prst="rect">
            <a:avLst/>
          </a:prstGeom>
          <a:solidFill>
            <a:schemeClr val="tx1">
              <a:lumMod val="20000"/>
              <a:lumOff val="80000"/>
              <a:alpha val="35000"/>
            </a:schemeClr>
          </a:solidFill>
          <a:ln w="19050" cap="flat" cmpd="sng" algn="ctr">
            <a:solidFill>
              <a:schemeClr val="accent1"/>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endParaRPr lang="en-US" dirty="0">
              <a:solidFill>
                <a:srgbClr val="444444">
                  <a:lumMod val="65000"/>
                  <a:lumOff val="35000"/>
                </a:srgbClr>
              </a:solidFill>
              <a:latin typeface="Museo For Dell"/>
            </a:endParaRPr>
          </a:p>
        </p:txBody>
      </p:sp>
      <p:sp>
        <p:nvSpPr>
          <p:cNvPr id="149" name="Rectangle 148"/>
          <p:cNvSpPr/>
          <p:nvPr/>
        </p:nvSpPr>
        <p:spPr bwMode="gray">
          <a:xfrm>
            <a:off x="445942" y="1738238"/>
            <a:ext cx="2743200" cy="1472951"/>
          </a:xfrm>
          <a:prstGeom prst="rect">
            <a:avLst/>
          </a:prstGeom>
          <a:solidFill>
            <a:schemeClr val="tx1">
              <a:lumMod val="20000"/>
              <a:lumOff val="80000"/>
              <a:alpha val="35000"/>
            </a:schemeClr>
          </a:solidFill>
          <a:ln w="19050" cap="flat" cmpd="sng" algn="ctr">
            <a:solidFill>
              <a:schemeClr val="accent6"/>
            </a:solid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endParaRPr lang="en-US" dirty="0">
              <a:solidFill>
                <a:srgbClr val="444444">
                  <a:lumMod val="65000"/>
                  <a:lumOff val="35000"/>
                </a:srgbClr>
              </a:solidFill>
              <a:latin typeface="Museo For Dell"/>
            </a:endParaRPr>
          </a:p>
        </p:txBody>
      </p:sp>
      <p:sp>
        <p:nvSpPr>
          <p:cNvPr id="2" name="Title 1"/>
          <p:cNvSpPr>
            <a:spLocks noGrp="1"/>
          </p:cNvSpPr>
          <p:nvPr>
            <p:ph type="title"/>
          </p:nvPr>
        </p:nvSpPr>
        <p:spPr/>
        <p:txBody>
          <a:bodyPr/>
          <a:lstStyle/>
          <a:p>
            <a:r>
              <a:rPr lang="en-US" dirty="0" smtClean="0">
                <a:solidFill>
                  <a:schemeClr val="bg1"/>
                </a:solidFill>
              </a:rPr>
              <a:t>Conventional core vs. Distributed core</a:t>
            </a:r>
            <a:endParaRPr lang="en-US" dirty="0">
              <a:solidFill>
                <a:schemeClr val="bg1"/>
              </a:solidFill>
            </a:endParaRPr>
          </a:p>
        </p:txBody>
      </p:sp>
      <p:pic>
        <p:nvPicPr>
          <p:cNvPr id="79" name="Content Placeholder 5" descr="z9000 black.JPG"/>
          <p:cNvPicPr>
            <a:picLocks noGrp="1" noChangeAspect="1"/>
          </p:cNvPicPr>
          <p:nvPr>
            <p:ph sz="half" idx="1"/>
          </p:nvPr>
        </p:nvPicPr>
        <p:blipFill>
          <a:blip r:embed="rId2" cstate="print">
            <a:clrChange>
              <a:clrFrom>
                <a:srgbClr val="FFFFFF"/>
              </a:clrFrom>
              <a:clrTo>
                <a:srgbClr val="FFFFFF">
                  <a:alpha val="0"/>
                </a:srgbClr>
              </a:clrTo>
            </a:clrChange>
          </a:blip>
          <a:stretch>
            <a:fillRect/>
          </a:stretch>
        </p:blipFill>
        <p:spPr>
          <a:xfrm>
            <a:off x="6488875" y="1928611"/>
            <a:ext cx="640080" cy="245225"/>
          </a:xfrm>
        </p:spPr>
      </p:pic>
      <p:sp>
        <p:nvSpPr>
          <p:cNvPr id="113" name="Footer Placeholder 3"/>
          <p:cNvSpPr>
            <a:spLocks noGrp="1"/>
          </p:cNvSpPr>
          <p:nvPr>
            <p:ph type="ftr" sz="quarter" idx="3"/>
          </p:nvPr>
        </p:nvSpPr>
        <p:spPr/>
        <p:txBody>
          <a:bodyPr/>
          <a:lstStyle/>
          <a:p>
            <a:r>
              <a:rPr lang="en-US" dirty="0" smtClean="0">
                <a:solidFill>
                  <a:srgbClr val="000000">
                    <a:lumMod val="60000"/>
                    <a:lumOff val="40000"/>
                  </a:srgbClr>
                </a:solidFill>
              </a:rPr>
              <a:t>Confidential</a:t>
            </a:r>
            <a:endParaRPr lang="en-US" dirty="0">
              <a:solidFill>
                <a:srgbClr val="000000">
                  <a:lumMod val="60000"/>
                  <a:lumOff val="40000"/>
                </a:srgbClr>
              </a:solidFill>
            </a:endParaRPr>
          </a:p>
        </p:txBody>
      </p:sp>
      <p:sp>
        <p:nvSpPr>
          <p:cNvPr id="127" name="Slide Number Placeholder 5"/>
          <p:cNvSpPr>
            <a:spLocks noGrp="1"/>
          </p:cNvSpPr>
          <p:nvPr>
            <p:ph type="sldNum" sz="quarter" idx="4"/>
          </p:nvPr>
        </p:nvSpPr>
        <p:spPr>
          <a:prstGeom prst="rect">
            <a:avLst/>
          </a:prstGeom>
        </p:spPr>
        <p:txBody>
          <a:bodyPr vert="horz" lIns="0" tIns="0" rIns="91440" bIns="0" rtlCol="0" anchor="ctr"/>
          <a:lstStyle>
            <a:lvl1pPr algn="l">
              <a:defRPr sz="900">
                <a:solidFill>
                  <a:schemeClr val="bg2">
                    <a:lumMod val="60000"/>
                    <a:lumOff val="40000"/>
                  </a:schemeClr>
                </a:solidFill>
                <a:latin typeface="Museo Sans For Dell" pitchFamily="2" charset="0"/>
              </a:defRPr>
            </a:lvl1pPr>
          </a:lstStyle>
          <a:p>
            <a:fld id="{DBD5246C-868F-410A-AE52-FE248EDADC46}" type="slidenum">
              <a:rPr lang="en-US" smtClean="0">
                <a:solidFill>
                  <a:srgbClr val="000000">
                    <a:lumMod val="60000"/>
                    <a:lumOff val="40000"/>
                  </a:srgbClr>
                </a:solidFill>
              </a:rPr>
              <a:pPr/>
              <a:t>25</a:t>
            </a:fld>
            <a:endParaRPr lang="en-US" dirty="0">
              <a:solidFill>
                <a:srgbClr val="000000">
                  <a:lumMod val="60000"/>
                  <a:lumOff val="40000"/>
                </a:srgbClr>
              </a:solidFill>
            </a:endParaRPr>
          </a:p>
        </p:txBody>
      </p:sp>
      <p:sp>
        <p:nvSpPr>
          <p:cNvPr id="3" name="Rectangle 2"/>
          <p:cNvSpPr/>
          <p:nvPr/>
        </p:nvSpPr>
        <p:spPr bwMode="gray">
          <a:xfrm>
            <a:off x="445942" y="1189597"/>
            <a:ext cx="2743200" cy="548640"/>
          </a:xfrm>
          <a:prstGeom prst="rect">
            <a:avLst/>
          </a:prstGeom>
          <a:solidFill>
            <a:schemeClr val="accent6"/>
          </a:solidFill>
          <a:ln w="19050" cap="flat" cmpd="sng" algn="ctr">
            <a:solidFill>
              <a:schemeClr val="accent6"/>
            </a:solidFill>
            <a:prstDash val="solid"/>
            <a:round/>
            <a:headEnd type="none" w="med" len="med"/>
            <a:tailEnd type="none" w="med" len="med"/>
          </a:ln>
          <a:effectLst/>
        </p:spPr>
        <p:txBody>
          <a:bodyPr vert="horz" wrap="square" lIns="182880" tIns="45720" rIns="91440" bIns="45720" numCol="1" rtlCol="0" anchor="ctr" anchorCtr="0" compatLnSpc="1">
            <a:prstTxWarp prst="textNoShape">
              <a:avLst/>
            </a:prstTxWarp>
          </a:bodyPr>
          <a:lstStyle/>
          <a:p>
            <a:pPr algn="ctr"/>
            <a:r>
              <a:rPr lang="en-US" sz="2000" b="1" dirty="0">
                <a:solidFill>
                  <a:srgbClr val="FFFFFF"/>
                </a:solidFill>
                <a:latin typeface="Museo For Dell"/>
              </a:rPr>
              <a:t>Conventional Core</a:t>
            </a:r>
          </a:p>
        </p:txBody>
      </p:sp>
      <p:sp>
        <p:nvSpPr>
          <p:cNvPr id="5" name="Rectangle 4"/>
          <p:cNvSpPr/>
          <p:nvPr/>
        </p:nvSpPr>
        <p:spPr bwMode="gray">
          <a:xfrm>
            <a:off x="5944788" y="1189597"/>
            <a:ext cx="2743200" cy="548640"/>
          </a:xfrm>
          <a:prstGeom prst="rect">
            <a:avLst/>
          </a:prstGeom>
          <a:solidFill>
            <a:schemeClr val="bg1"/>
          </a:solidFill>
          <a:ln w="28575" cap="flat" cmpd="sng" algn="ctr">
            <a:solidFill>
              <a:schemeClr val="bg1"/>
            </a:solidFill>
            <a:prstDash val="solid"/>
            <a:round/>
            <a:headEnd type="none" w="med" len="med"/>
            <a:tailEnd type="none" w="med" len="med"/>
          </a:ln>
          <a:effectLst/>
        </p:spPr>
        <p:txBody>
          <a:bodyPr vert="horz" wrap="square" lIns="182880" tIns="45720" rIns="91440" bIns="45720" numCol="1" rtlCol="0" anchor="ctr" anchorCtr="0" compatLnSpc="1">
            <a:prstTxWarp prst="textNoShape">
              <a:avLst/>
            </a:prstTxWarp>
          </a:bodyPr>
          <a:lstStyle/>
          <a:p>
            <a:pPr algn="ctr"/>
            <a:r>
              <a:rPr lang="en-US" sz="2000" b="1" dirty="0">
                <a:solidFill>
                  <a:srgbClr val="FFFFFF"/>
                </a:solidFill>
                <a:latin typeface="Museo For Dell"/>
              </a:rPr>
              <a:t>Distributed Core</a:t>
            </a:r>
          </a:p>
        </p:txBody>
      </p:sp>
      <p:grpSp>
        <p:nvGrpSpPr>
          <p:cNvPr id="4" name="Group 182"/>
          <p:cNvGrpSpPr/>
          <p:nvPr/>
        </p:nvGrpSpPr>
        <p:grpSpPr>
          <a:xfrm>
            <a:off x="1844166" y="3561634"/>
            <a:ext cx="5427495" cy="2418246"/>
            <a:chOff x="2032848" y="3285868"/>
            <a:chExt cx="5427495" cy="2418246"/>
          </a:xfrm>
        </p:grpSpPr>
        <p:sp>
          <p:nvSpPr>
            <p:cNvPr id="98" name="Rectangle 12"/>
            <p:cNvSpPr>
              <a:spLocks noChangeArrowheads="1"/>
            </p:cNvSpPr>
            <p:nvPr/>
          </p:nvSpPr>
          <p:spPr bwMode="auto">
            <a:xfrm>
              <a:off x="2032848" y="3550051"/>
              <a:ext cx="5427495" cy="2154063"/>
            </a:xfrm>
            <a:prstGeom prst="rect">
              <a:avLst/>
            </a:prstGeom>
            <a:solidFill>
              <a:schemeClr val="tx2">
                <a:lumMod val="95000"/>
              </a:schemeClr>
            </a:solidFill>
            <a:ln w="19050">
              <a:solidFill>
                <a:schemeClr val="accent2"/>
              </a:solidFill>
              <a:miter lim="800000"/>
              <a:headEnd/>
              <a:tailEnd/>
            </a:ln>
            <a:effectLst/>
          </p:spPr>
          <p:txBody>
            <a:bodyPr wrap="none" anchor="ctr"/>
            <a:lstStyle/>
            <a:p>
              <a:pPr eaLnBrk="0" hangingPunct="0">
                <a:defRPr/>
              </a:pPr>
              <a:endParaRPr lang="en-US" kern="0" dirty="0">
                <a:solidFill>
                  <a:srgbClr val="000000"/>
                </a:solidFill>
                <a:latin typeface="Museo For Dell"/>
              </a:endParaRPr>
            </a:p>
          </p:txBody>
        </p:sp>
        <p:sp>
          <p:nvSpPr>
            <p:cNvPr id="99" name="Rectangle 98"/>
            <p:cNvSpPr/>
            <p:nvPr/>
          </p:nvSpPr>
          <p:spPr bwMode="gray">
            <a:xfrm>
              <a:off x="2032848" y="3285868"/>
              <a:ext cx="5427495" cy="548640"/>
            </a:xfrm>
            <a:prstGeom prst="rect">
              <a:avLst/>
            </a:prstGeom>
            <a:solidFill>
              <a:schemeClr val="accent2"/>
            </a:solidFill>
            <a:ln w="19050" cap="flat" cmpd="sng" algn="ctr">
              <a:solidFill>
                <a:schemeClr val="accent2"/>
              </a:solidFill>
              <a:prstDash val="solid"/>
              <a:round/>
              <a:headEnd type="none" w="med" len="med"/>
              <a:tailEnd type="none" w="med" len="med"/>
            </a:ln>
            <a:effectLst/>
          </p:spPr>
          <p:txBody>
            <a:bodyPr vert="horz" wrap="square" lIns="182880" tIns="45720" rIns="91440" bIns="45720" numCol="1" rtlCol="0" anchor="ctr" anchorCtr="0" compatLnSpc="1">
              <a:prstTxWarp prst="textNoShape">
                <a:avLst/>
              </a:prstTxWarp>
            </a:bodyPr>
            <a:lstStyle/>
            <a:p>
              <a:pPr algn="ctr">
                <a:lnSpc>
                  <a:spcPts val="2000"/>
                </a:lnSpc>
                <a:spcBef>
                  <a:spcPts val="600"/>
                </a:spcBef>
              </a:pPr>
              <a:r>
                <a:rPr lang="en-US" sz="2000" b="1" dirty="0">
                  <a:solidFill>
                    <a:srgbClr val="FFFFFF"/>
                  </a:solidFill>
                  <a:latin typeface="Museo For Dell"/>
                </a:rPr>
                <a:t>Distributed Core benefits</a:t>
              </a:r>
            </a:p>
          </p:txBody>
        </p:sp>
      </p:grpSp>
      <p:sp>
        <p:nvSpPr>
          <p:cNvPr id="102" name="Content Placeholder 30"/>
          <p:cNvSpPr txBox="1">
            <a:spLocks/>
          </p:cNvSpPr>
          <p:nvPr/>
        </p:nvSpPr>
        <p:spPr>
          <a:xfrm>
            <a:off x="1964850" y="4183500"/>
            <a:ext cx="5277782" cy="1752838"/>
          </a:xfrm>
          <a:prstGeom prst="rect">
            <a:avLst/>
          </a:prstGeom>
        </p:spPr>
        <p:txBody>
          <a:bodyPr/>
          <a:lstStyle/>
          <a:p>
            <a:pPr marL="120650" indent="-120650" eaLnBrk="0" hangingPunct="0">
              <a:lnSpc>
                <a:spcPct val="95000"/>
              </a:lnSpc>
              <a:spcBef>
                <a:spcPct val="25000"/>
              </a:spcBef>
              <a:spcAft>
                <a:spcPct val="25000"/>
              </a:spcAft>
              <a:buClr>
                <a:srgbClr val="0070C0"/>
              </a:buClr>
              <a:buSzPct val="100000"/>
              <a:buFont typeface="Arial" pitchFamily="34" charset="0"/>
              <a:buChar char="•"/>
              <a:defRPr/>
            </a:pPr>
            <a:r>
              <a:rPr lang="en-US" sz="1600" kern="0" dirty="0">
                <a:solidFill>
                  <a:srgbClr val="595959"/>
                </a:solidFill>
                <a:latin typeface="Museo For Dell"/>
                <a:cs typeface="Tahoma"/>
              </a:rPr>
              <a:t>Massively scalable, leaf/spine architecture</a:t>
            </a:r>
          </a:p>
          <a:p>
            <a:pPr marL="120650" indent="-120650" eaLnBrk="0" hangingPunct="0">
              <a:lnSpc>
                <a:spcPct val="95000"/>
              </a:lnSpc>
              <a:spcBef>
                <a:spcPct val="25000"/>
              </a:spcBef>
              <a:spcAft>
                <a:spcPct val="25000"/>
              </a:spcAft>
              <a:buClr>
                <a:srgbClr val="0070C0"/>
              </a:buClr>
              <a:buSzPct val="100000"/>
              <a:buFont typeface="Arial" pitchFamily="34" charset="0"/>
              <a:buChar char="•"/>
              <a:defRPr/>
            </a:pPr>
            <a:r>
              <a:rPr lang="en-US" sz="1600" kern="0" dirty="0">
                <a:solidFill>
                  <a:srgbClr val="444444"/>
                </a:solidFill>
                <a:latin typeface="Museo For Dell"/>
                <a:cs typeface="Tahoma"/>
              </a:rPr>
              <a:t>Fabric capacity scales to 160Tbps </a:t>
            </a:r>
            <a:r>
              <a:rPr lang="en-US" sz="1400" kern="0" dirty="0">
                <a:solidFill>
                  <a:srgbClr val="444444"/>
                </a:solidFill>
                <a:latin typeface="Museo For Dell"/>
                <a:cs typeface="Tahoma"/>
              </a:rPr>
              <a:t>(theoretical)</a:t>
            </a:r>
            <a:endParaRPr lang="en-US" sz="1600" kern="0" dirty="0">
              <a:solidFill>
                <a:srgbClr val="595959"/>
              </a:solidFill>
              <a:latin typeface="Museo For Dell"/>
              <a:cs typeface="Tahoma"/>
            </a:endParaRPr>
          </a:p>
          <a:p>
            <a:pPr marL="120650" indent="-120650" eaLnBrk="0" hangingPunct="0">
              <a:lnSpc>
                <a:spcPct val="95000"/>
              </a:lnSpc>
              <a:spcBef>
                <a:spcPct val="25000"/>
              </a:spcBef>
              <a:spcAft>
                <a:spcPct val="25000"/>
              </a:spcAft>
              <a:buClr>
                <a:srgbClr val="0070C0"/>
              </a:buClr>
              <a:buSzPct val="100000"/>
              <a:buFont typeface="Arial" pitchFamily="34" charset="0"/>
              <a:buChar char="•"/>
              <a:defRPr/>
            </a:pPr>
            <a:r>
              <a:rPr lang="en-US" sz="1600" kern="0" dirty="0">
                <a:solidFill>
                  <a:srgbClr val="444444"/>
                </a:solidFill>
                <a:latin typeface="Museo For Dell"/>
                <a:cs typeface="Tahoma"/>
              </a:rPr>
              <a:t>Line-rate, non-blocking performance</a:t>
            </a:r>
            <a:endParaRPr lang="en-US" sz="1600" kern="0" dirty="0">
              <a:solidFill>
                <a:srgbClr val="595959"/>
              </a:solidFill>
              <a:latin typeface="Museo For Dell"/>
              <a:cs typeface="Tahoma"/>
            </a:endParaRPr>
          </a:p>
          <a:p>
            <a:pPr marL="120650" indent="-120650" eaLnBrk="0" hangingPunct="0">
              <a:lnSpc>
                <a:spcPct val="95000"/>
              </a:lnSpc>
              <a:spcBef>
                <a:spcPct val="25000"/>
              </a:spcBef>
              <a:spcAft>
                <a:spcPct val="25000"/>
              </a:spcAft>
              <a:buClr>
                <a:srgbClr val="0070C0"/>
              </a:buClr>
              <a:buSzPct val="100000"/>
              <a:buFont typeface="Arial" pitchFamily="34" charset="0"/>
              <a:buChar char="•"/>
              <a:defRPr/>
            </a:pPr>
            <a:r>
              <a:rPr lang="en-US" sz="1600" kern="0" dirty="0">
                <a:solidFill>
                  <a:srgbClr val="444444"/>
                </a:solidFill>
                <a:latin typeface="Museo For Dell"/>
                <a:cs typeface="Tahoma"/>
              </a:rPr>
              <a:t>Highly resilient design</a:t>
            </a:r>
          </a:p>
          <a:p>
            <a:pPr marL="120650" indent="-120650" eaLnBrk="0" hangingPunct="0">
              <a:lnSpc>
                <a:spcPct val="95000"/>
              </a:lnSpc>
              <a:spcBef>
                <a:spcPct val="25000"/>
              </a:spcBef>
              <a:spcAft>
                <a:spcPct val="25000"/>
              </a:spcAft>
              <a:buClr>
                <a:srgbClr val="0070C0"/>
              </a:buClr>
              <a:buSzPct val="100000"/>
              <a:buFont typeface="Arial" pitchFamily="34" charset="0"/>
              <a:buChar char="•"/>
              <a:defRPr/>
            </a:pPr>
            <a:r>
              <a:rPr lang="en-US" sz="1600" kern="0" dirty="0">
                <a:solidFill>
                  <a:srgbClr val="595959"/>
                </a:solidFill>
                <a:latin typeface="Museo For Dell"/>
                <a:cs typeface="Tahoma"/>
              </a:rPr>
              <a:t>Low power systems boost energy efficiency at scale</a:t>
            </a:r>
          </a:p>
        </p:txBody>
      </p:sp>
      <p:sp>
        <p:nvSpPr>
          <p:cNvPr id="112" name="TextBox 111"/>
          <p:cNvSpPr txBox="1"/>
          <p:nvPr/>
        </p:nvSpPr>
        <p:spPr>
          <a:xfrm>
            <a:off x="4162394" y="2107877"/>
            <a:ext cx="798232" cy="535531"/>
          </a:xfrm>
          <a:prstGeom prst="rect">
            <a:avLst/>
          </a:prstGeom>
          <a:noFill/>
        </p:spPr>
        <p:txBody>
          <a:bodyPr wrap="none" rtlCol="0">
            <a:spAutoFit/>
          </a:bodyPr>
          <a:lstStyle/>
          <a:p>
            <a:pPr marL="233363" indent="-233363">
              <a:lnSpc>
                <a:spcPct val="90000"/>
              </a:lnSpc>
              <a:spcBef>
                <a:spcPts val="100"/>
              </a:spcBef>
              <a:spcAft>
                <a:spcPts val="100"/>
              </a:spcAft>
              <a:buClr>
                <a:srgbClr val="0085C3"/>
              </a:buClr>
            </a:pPr>
            <a:r>
              <a:rPr lang="en-US" sz="3200" b="1" dirty="0">
                <a:solidFill>
                  <a:srgbClr val="0085C3"/>
                </a:solidFill>
                <a:latin typeface="Museo For Dell" pitchFamily="2" charset="0"/>
                <a:ea typeface="Museo For Dell" pitchFamily="2" charset="0"/>
              </a:rPr>
              <a:t>VS.</a:t>
            </a:r>
          </a:p>
        </p:txBody>
      </p:sp>
      <p:grpSp>
        <p:nvGrpSpPr>
          <p:cNvPr id="7" name="Group 65"/>
          <p:cNvGrpSpPr/>
          <p:nvPr/>
        </p:nvGrpSpPr>
        <p:grpSpPr>
          <a:xfrm>
            <a:off x="6191280" y="2149443"/>
            <a:ext cx="2244954" cy="539167"/>
            <a:chOff x="4182371" y="1512753"/>
            <a:chExt cx="2244954" cy="345685"/>
          </a:xfrm>
        </p:grpSpPr>
        <p:cxnSp>
          <p:nvCxnSpPr>
            <p:cNvPr id="67" name="Straight Connector 66"/>
            <p:cNvCxnSpPr/>
            <p:nvPr/>
          </p:nvCxnSpPr>
          <p:spPr>
            <a:xfrm flipH="1">
              <a:off x="4182371" y="1512753"/>
              <a:ext cx="685104" cy="345685"/>
            </a:xfrm>
            <a:prstGeom prst="line">
              <a:avLst/>
            </a:prstGeom>
            <a:ln w="19050">
              <a:solidFill>
                <a:schemeClr val="bg1">
                  <a:lumMod val="50000"/>
                </a:schemeClr>
              </a:solidFill>
              <a:prstDash val="solid"/>
              <a:headEnd type="none" w="med" len="med"/>
              <a:tailEnd type="none" w="med" len="med"/>
            </a:ln>
            <a:effectLst/>
          </p:spPr>
          <p:style>
            <a:lnRef idx="2">
              <a:schemeClr val="dk1"/>
            </a:lnRef>
            <a:fillRef idx="0">
              <a:schemeClr val="dk1"/>
            </a:fillRef>
            <a:effectRef idx="1">
              <a:schemeClr val="dk1"/>
            </a:effectRef>
            <a:fontRef idx="minor">
              <a:schemeClr val="tx1"/>
            </a:fontRef>
          </p:style>
        </p:cxnSp>
        <p:cxnSp>
          <p:nvCxnSpPr>
            <p:cNvPr id="68" name="Straight Connector 67"/>
            <p:cNvCxnSpPr/>
            <p:nvPr/>
          </p:nvCxnSpPr>
          <p:spPr>
            <a:xfrm>
              <a:off x="4867475" y="1512753"/>
              <a:ext cx="47514" cy="345685"/>
            </a:xfrm>
            <a:prstGeom prst="line">
              <a:avLst/>
            </a:prstGeom>
            <a:ln w="19050">
              <a:solidFill>
                <a:schemeClr val="bg1">
                  <a:lumMod val="50000"/>
                </a:schemeClr>
              </a:solidFill>
              <a:prstDash val="solid"/>
              <a:headEnd type="none" w="med" len="med"/>
              <a:tailEnd type="none" w="med" len="med"/>
            </a:ln>
            <a:effectLst/>
          </p:spPr>
          <p:style>
            <a:lnRef idx="2">
              <a:schemeClr val="dk1"/>
            </a:lnRef>
            <a:fillRef idx="0">
              <a:schemeClr val="dk1"/>
            </a:fillRef>
            <a:effectRef idx="1">
              <a:schemeClr val="dk1"/>
            </a:effectRef>
            <a:fontRef idx="minor">
              <a:schemeClr val="tx1"/>
            </a:fontRef>
          </p:style>
        </p:cxnSp>
        <p:cxnSp>
          <p:nvCxnSpPr>
            <p:cNvPr id="69" name="Straight Connector 68"/>
            <p:cNvCxnSpPr/>
            <p:nvPr/>
          </p:nvCxnSpPr>
          <p:spPr>
            <a:xfrm>
              <a:off x="4867475" y="1512753"/>
              <a:ext cx="770141" cy="345685"/>
            </a:xfrm>
            <a:prstGeom prst="line">
              <a:avLst/>
            </a:prstGeom>
            <a:ln w="19050">
              <a:solidFill>
                <a:schemeClr val="bg1">
                  <a:lumMod val="50000"/>
                </a:schemeClr>
              </a:solidFill>
              <a:prstDash val="solid"/>
              <a:headEnd type="none" w="med" len="med"/>
              <a:tailEnd type="none" w="med" len="med"/>
            </a:ln>
            <a:effectLst/>
          </p:spPr>
          <p:style>
            <a:lnRef idx="2">
              <a:schemeClr val="dk1"/>
            </a:lnRef>
            <a:fillRef idx="0">
              <a:schemeClr val="dk1"/>
            </a:fillRef>
            <a:effectRef idx="1">
              <a:schemeClr val="dk1"/>
            </a:effectRef>
            <a:fontRef idx="minor">
              <a:schemeClr val="tx1"/>
            </a:fontRef>
          </p:style>
        </p:cxnSp>
        <p:cxnSp>
          <p:nvCxnSpPr>
            <p:cNvPr id="70" name="Straight Connector 69"/>
            <p:cNvCxnSpPr/>
            <p:nvPr/>
          </p:nvCxnSpPr>
          <p:spPr>
            <a:xfrm>
              <a:off x="4867475" y="1512753"/>
              <a:ext cx="1559850" cy="345685"/>
            </a:xfrm>
            <a:prstGeom prst="line">
              <a:avLst/>
            </a:prstGeom>
            <a:ln w="19050">
              <a:solidFill>
                <a:schemeClr val="bg1">
                  <a:lumMod val="50000"/>
                </a:schemeClr>
              </a:solidFill>
              <a:prstDash val="solid"/>
              <a:headEnd type="none" w="med" len="med"/>
              <a:tailEnd type="none" w="med" len="med"/>
            </a:ln>
            <a:effectLst/>
          </p:spPr>
          <p:style>
            <a:lnRef idx="2">
              <a:schemeClr val="dk1"/>
            </a:lnRef>
            <a:fillRef idx="0">
              <a:schemeClr val="dk1"/>
            </a:fillRef>
            <a:effectRef idx="1">
              <a:schemeClr val="dk1"/>
            </a:effectRef>
            <a:fontRef idx="minor">
              <a:schemeClr val="tx1"/>
            </a:fontRef>
          </p:style>
        </p:cxnSp>
        <p:cxnSp>
          <p:nvCxnSpPr>
            <p:cNvPr id="71" name="Straight Connector 70"/>
            <p:cNvCxnSpPr/>
            <p:nvPr/>
          </p:nvCxnSpPr>
          <p:spPr>
            <a:xfrm flipH="1">
              <a:off x="4182371" y="1512753"/>
              <a:ext cx="1599504" cy="345685"/>
            </a:xfrm>
            <a:prstGeom prst="line">
              <a:avLst/>
            </a:prstGeom>
            <a:ln w="19050">
              <a:solidFill>
                <a:schemeClr val="bg1">
                  <a:lumMod val="50000"/>
                </a:schemeClr>
              </a:solidFill>
              <a:prstDash val="solid"/>
              <a:headEnd type="none" w="med" len="med"/>
              <a:tailEnd type="none" w="med" len="med"/>
            </a:ln>
            <a:effectLst/>
          </p:spPr>
          <p:style>
            <a:lnRef idx="2">
              <a:schemeClr val="dk1"/>
            </a:lnRef>
            <a:fillRef idx="0">
              <a:schemeClr val="dk1"/>
            </a:fillRef>
            <a:effectRef idx="1">
              <a:schemeClr val="dk1"/>
            </a:effectRef>
            <a:fontRef idx="minor">
              <a:schemeClr val="tx1"/>
            </a:fontRef>
          </p:style>
        </p:cxnSp>
        <p:cxnSp>
          <p:nvCxnSpPr>
            <p:cNvPr id="72" name="Straight Connector 71"/>
            <p:cNvCxnSpPr/>
            <p:nvPr/>
          </p:nvCxnSpPr>
          <p:spPr>
            <a:xfrm flipH="1">
              <a:off x="4914989" y="1512753"/>
              <a:ext cx="890128" cy="345685"/>
            </a:xfrm>
            <a:prstGeom prst="line">
              <a:avLst/>
            </a:prstGeom>
            <a:ln w="19050">
              <a:solidFill>
                <a:schemeClr val="bg1">
                  <a:lumMod val="50000"/>
                </a:schemeClr>
              </a:solidFill>
              <a:prstDash val="solid"/>
              <a:headEnd type="none" w="med" len="med"/>
              <a:tailEnd type="none" w="med" len="med"/>
            </a:ln>
            <a:effectLst/>
          </p:spPr>
          <p:style>
            <a:lnRef idx="2">
              <a:schemeClr val="dk1"/>
            </a:lnRef>
            <a:fillRef idx="0">
              <a:schemeClr val="dk1"/>
            </a:fillRef>
            <a:effectRef idx="1">
              <a:schemeClr val="dk1"/>
            </a:effectRef>
            <a:fontRef idx="minor">
              <a:schemeClr val="tx1"/>
            </a:fontRef>
          </p:style>
        </p:cxnSp>
        <p:cxnSp>
          <p:nvCxnSpPr>
            <p:cNvPr id="73" name="Straight Connector 72"/>
            <p:cNvCxnSpPr/>
            <p:nvPr/>
          </p:nvCxnSpPr>
          <p:spPr>
            <a:xfrm flipH="1">
              <a:off x="5637616" y="1512753"/>
              <a:ext cx="167501" cy="345685"/>
            </a:xfrm>
            <a:prstGeom prst="line">
              <a:avLst/>
            </a:prstGeom>
            <a:ln w="19050">
              <a:solidFill>
                <a:schemeClr val="bg1">
                  <a:lumMod val="50000"/>
                </a:schemeClr>
              </a:solidFill>
              <a:prstDash val="solid"/>
              <a:headEnd type="none" w="med" len="med"/>
              <a:tailEnd type="none" w="med" len="med"/>
            </a:ln>
            <a:effectLst/>
          </p:spPr>
          <p:style>
            <a:lnRef idx="2">
              <a:schemeClr val="dk1"/>
            </a:lnRef>
            <a:fillRef idx="0">
              <a:schemeClr val="dk1"/>
            </a:fillRef>
            <a:effectRef idx="1">
              <a:schemeClr val="dk1"/>
            </a:effectRef>
            <a:fontRef idx="minor">
              <a:schemeClr val="tx1"/>
            </a:fontRef>
          </p:style>
        </p:cxnSp>
        <p:cxnSp>
          <p:nvCxnSpPr>
            <p:cNvPr id="74" name="Straight Connector 73"/>
            <p:cNvCxnSpPr/>
            <p:nvPr/>
          </p:nvCxnSpPr>
          <p:spPr>
            <a:xfrm>
              <a:off x="5805117" y="1512753"/>
              <a:ext cx="622208" cy="345685"/>
            </a:xfrm>
            <a:prstGeom prst="line">
              <a:avLst/>
            </a:prstGeom>
            <a:ln w="19050">
              <a:solidFill>
                <a:schemeClr val="bg1">
                  <a:lumMod val="50000"/>
                </a:schemeClr>
              </a:solidFill>
              <a:prstDash val="solid"/>
              <a:headEnd type="none" w="med" len="med"/>
              <a:tailEnd type="none" w="med" len="med"/>
            </a:ln>
            <a:effectLst/>
          </p:spPr>
          <p:style>
            <a:lnRef idx="2">
              <a:schemeClr val="dk1"/>
            </a:lnRef>
            <a:fillRef idx="0">
              <a:schemeClr val="dk1"/>
            </a:fillRef>
            <a:effectRef idx="1">
              <a:schemeClr val="dk1"/>
            </a:effectRef>
            <a:fontRef idx="minor">
              <a:schemeClr val="tx1"/>
            </a:fontRef>
          </p:style>
        </p:cxnSp>
      </p:grpSp>
      <p:pic>
        <p:nvPicPr>
          <p:cNvPr id="75" name="Content Placeholder 5" descr="z9000 black.JPG"/>
          <p:cNvPicPr>
            <a:picLocks noChangeAspect="1"/>
          </p:cNvPicPr>
          <p:nvPr/>
        </p:nvPicPr>
        <p:blipFill>
          <a:blip r:embed="rId2" cstate="print">
            <a:clrChange>
              <a:clrFrom>
                <a:srgbClr val="FFFFFF"/>
              </a:clrFrom>
              <a:clrTo>
                <a:srgbClr val="FFFFFF">
                  <a:alpha val="0"/>
                </a:srgbClr>
              </a:clrTo>
            </a:clrChange>
          </a:blip>
          <a:stretch>
            <a:fillRect/>
          </a:stretch>
        </p:blipFill>
        <p:spPr bwMode="auto">
          <a:xfrm>
            <a:off x="5973906" y="2589189"/>
            <a:ext cx="640080" cy="244394"/>
          </a:xfrm>
          <a:prstGeom prst="rect">
            <a:avLst/>
          </a:prstGeom>
          <a:noFill/>
          <a:ln w="9525">
            <a:noFill/>
            <a:miter lim="800000"/>
            <a:headEnd/>
            <a:tailEnd/>
          </a:ln>
        </p:spPr>
      </p:pic>
      <p:pic>
        <p:nvPicPr>
          <p:cNvPr id="76" name="Content Placeholder 5" descr="z9000 black.JPG"/>
          <p:cNvPicPr>
            <a:picLocks noChangeAspect="1"/>
          </p:cNvPicPr>
          <p:nvPr/>
        </p:nvPicPr>
        <p:blipFill>
          <a:blip r:embed="rId2" cstate="print">
            <a:clrChange>
              <a:clrFrom>
                <a:srgbClr val="FFFFFF"/>
              </a:clrFrom>
              <a:clrTo>
                <a:srgbClr val="FFFFFF">
                  <a:alpha val="0"/>
                </a:srgbClr>
              </a:clrTo>
            </a:clrChange>
          </a:blip>
          <a:stretch>
            <a:fillRect/>
          </a:stretch>
        </p:blipFill>
        <p:spPr bwMode="auto">
          <a:xfrm>
            <a:off x="6671252" y="2589189"/>
            <a:ext cx="640080" cy="244394"/>
          </a:xfrm>
          <a:prstGeom prst="rect">
            <a:avLst/>
          </a:prstGeom>
          <a:noFill/>
          <a:ln w="9525">
            <a:noFill/>
            <a:miter lim="800000"/>
            <a:headEnd/>
            <a:tailEnd/>
          </a:ln>
        </p:spPr>
      </p:pic>
      <p:pic>
        <p:nvPicPr>
          <p:cNvPr id="77" name="Content Placeholder 5" descr="z9000 black.JPG"/>
          <p:cNvPicPr>
            <a:picLocks noChangeAspect="1"/>
          </p:cNvPicPr>
          <p:nvPr/>
        </p:nvPicPr>
        <p:blipFill>
          <a:blip r:embed="rId2" cstate="print">
            <a:clrChange>
              <a:clrFrom>
                <a:srgbClr val="FFFFFF"/>
              </a:clrFrom>
              <a:clrTo>
                <a:srgbClr val="FFFFFF">
                  <a:alpha val="0"/>
                </a:srgbClr>
              </a:clrTo>
            </a:clrChange>
          </a:blip>
          <a:stretch>
            <a:fillRect/>
          </a:stretch>
        </p:blipFill>
        <p:spPr bwMode="auto">
          <a:xfrm>
            <a:off x="7354739" y="2589189"/>
            <a:ext cx="640080" cy="244394"/>
          </a:xfrm>
          <a:prstGeom prst="rect">
            <a:avLst/>
          </a:prstGeom>
          <a:noFill/>
          <a:ln w="9525">
            <a:noFill/>
            <a:miter lim="800000"/>
            <a:headEnd/>
            <a:tailEnd/>
          </a:ln>
        </p:spPr>
      </p:pic>
      <p:pic>
        <p:nvPicPr>
          <p:cNvPr id="78" name="Content Placeholder 5" descr="z9000 black.JPG"/>
          <p:cNvPicPr>
            <a:picLocks noChangeAspect="1"/>
          </p:cNvPicPr>
          <p:nvPr/>
        </p:nvPicPr>
        <p:blipFill>
          <a:blip r:embed="rId2" cstate="print">
            <a:clrChange>
              <a:clrFrom>
                <a:srgbClr val="FFFFFF"/>
              </a:clrFrom>
              <a:clrTo>
                <a:srgbClr val="FFFFFF">
                  <a:alpha val="0"/>
                </a:srgbClr>
              </a:clrTo>
            </a:clrChange>
          </a:blip>
          <a:stretch>
            <a:fillRect/>
          </a:stretch>
        </p:blipFill>
        <p:spPr bwMode="auto">
          <a:xfrm>
            <a:off x="8038230" y="2589189"/>
            <a:ext cx="640080" cy="244394"/>
          </a:xfrm>
          <a:prstGeom prst="rect">
            <a:avLst/>
          </a:prstGeom>
          <a:noFill/>
          <a:ln w="9525">
            <a:noFill/>
            <a:miter lim="800000"/>
            <a:headEnd/>
            <a:tailEnd/>
          </a:ln>
        </p:spPr>
      </p:pic>
      <p:pic>
        <p:nvPicPr>
          <p:cNvPr id="80" name="Content Placeholder 5" descr="z9000 black.JPG"/>
          <p:cNvPicPr>
            <a:picLocks noChangeAspect="1"/>
          </p:cNvPicPr>
          <p:nvPr/>
        </p:nvPicPr>
        <p:blipFill>
          <a:blip r:embed="rId2" cstate="print">
            <a:clrChange>
              <a:clrFrom>
                <a:srgbClr val="FFFFFF"/>
              </a:clrFrom>
              <a:clrTo>
                <a:srgbClr val="FFFFFF">
                  <a:alpha val="0"/>
                </a:srgbClr>
              </a:clrTo>
            </a:clrChange>
          </a:blip>
          <a:stretch>
            <a:fillRect/>
          </a:stretch>
        </p:blipFill>
        <p:spPr bwMode="auto">
          <a:xfrm>
            <a:off x="7525616" y="1946814"/>
            <a:ext cx="640080" cy="244394"/>
          </a:xfrm>
          <a:prstGeom prst="rect">
            <a:avLst/>
          </a:prstGeom>
          <a:noFill/>
          <a:ln w="9525">
            <a:noFill/>
            <a:miter lim="800000"/>
            <a:headEnd/>
            <a:tailEnd/>
          </a:ln>
        </p:spPr>
      </p:pic>
      <p:grpSp>
        <p:nvGrpSpPr>
          <p:cNvPr id="8" name="Group 153"/>
          <p:cNvGrpSpPr/>
          <p:nvPr/>
        </p:nvGrpSpPr>
        <p:grpSpPr>
          <a:xfrm>
            <a:off x="1091005" y="1894229"/>
            <a:ext cx="1430521" cy="1049665"/>
            <a:chOff x="2365624" y="1555853"/>
            <a:chExt cx="1098650" cy="806150"/>
          </a:xfrm>
        </p:grpSpPr>
        <p:pic>
          <p:nvPicPr>
            <p:cNvPr id="82" name="Picture 8" descr="C:\Documents and Settings\nsheth\Desktop\Force10\Dell\Dell Templates\Dell F10\iconsdec2011\Icons\3-D\Raster\High Resolution png\E600i_Black.png"/>
            <p:cNvPicPr>
              <a:picLocks noChangeAspect="1" noChangeArrowheads="1"/>
            </p:cNvPicPr>
            <p:nvPr/>
          </p:nvPicPr>
          <p:blipFill>
            <a:blip r:embed="rId3" cstate="print"/>
            <a:srcRect/>
            <a:stretch>
              <a:fillRect/>
            </a:stretch>
          </p:blipFill>
          <p:spPr bwMode="auto">
            <a:xfrm>
              <a:off x="2365624" y="1555853"/>
              <a:ext cx="476232" cy="793720"/>
            </a:xfrm>
            <a:prstGeom prst="rect">
              <a:avLst/>
            </a:prstGeom>
            <a:noFill/>
          </p:spPr>
        </p:pic>
        <p:pic>
          <p:nvPicPr>
            <p:cNvPr id="83" name="Picture 8" descr="C:\Documents and Settings\nsheth\Desktop\Force10\Dell\Dell Templates\Dell F10\iconsdec2011\Icons\3-D\Raster\High Resolution png\E600i_Black.png"/>
            <p:cNvPicPr>
              <a:picLocks noChangeAspect="1" noChangeArrowheads="1"/>
            </p:cNvPicPr>
            <p:nvPr/>
          </p:nvPicPr>
          <p:blipFill>
            <a:blip r:embed="rId3" cstate="print"/>
            <a:srcRect/>
            <a:stretch>
              <a:fillRect/>
            </a:stretch>
          </p:blipFill>
          <p:spPr bwMode="auto">
            <a:xfrm>
              <a:off x="2988042" y="1568283"/>
              <a:ext cx="476232" cy="793720"/>
            </a:xfrm>
            <a:prstGeom prst="rect">
              <a:avLst/>
            </a:prstGeom>
            <a:noFill/>
          </p:spPr>
        </p:pic>
        <p:cxnSp>
          <p:nvCxnSpPr>
            <p:cNvPr id="84" name="Straight Connector 83"/>
            <p:cNvCxnSpPr/>
            <p:nvPr/>
          </p:nvCxnSpPr>
          <p:spPr>
            <a:xfrm flipV="1">
              <a:off x="2833310" y="1951288"/>
              <a:ext cx="146186" cy="1425"/>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85" name="Straight Connector 84"/>
            <p:cNvCxnSpPr/>
            <p:nvPr/>
          </p:nvCxnSpPr>
          <p:spPr>
            <a:xfrm flipV="1">
              <a:off x="2831882" y="2052412"/>
              <a:ext cx="146186" cy="1425"/>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grpSp>
      <p:sp>
        <p:nvSpPr>
          <p:cNvPr id="34" name="TextBox 33"/>
          <p:cNvSpPr txBox="1"/>
          <p:nvPr/>
        </p:nvSpPr>
        <p:spPr>
          <a:xfrm>
            <a:off x="7063862" y="1760561"/>
            <a:ext cx="585417" cy="258532"/>
          </a:xfrm>
          <a:prstGeom prst="rect">
            <a:avLst/>
          </a:prstGeom>
          <a:noFill/>
        </p:spPr>
        <p:txBody>
          <a:bodyPr wrap="none" rtlCol="0">
            <a:spAutoFit/>
          </a:bodyPr>
          <a:lstStyle/>
          <a:p>
            <a:pPr marL="233363" indent="-233363">
              <a:lnSpc>
                <a:spcPct val="90000"/>
              </a:lnSpc>
              <a:spcBef>
                <a:spcPts val="100"/>
              </a:spcBef>
              <a:spcAft>
                <a:spcPts val="100"/>
              </a:spcAft>
              <a:buClr>
                <a:srgbClr val="0085C3"/>
              </a:buClr>
            </a:pPr>
            <a:r>
              <a:rPr lang="en-US" sz="1200" b="1" dirty="0" smtClean="0">
                <a:solidFill>
                  <a:srgbClr val="000000"/>
                </a:solidFill>
                <a:latin typeface="Museo Sans For Dell"/>
              </a:rPr>
              <a:t>Spine</a:t>
            </a:r>
          </a:p>
        </p:txBody>
      </p:sp>
      <p:sp>
        <p:nvSpPr>
          <p:cNvPr id="35" name="TextBox 34"/>
          <p:cNvSpPr txBox="1"/>
          <p:nvPr/>
        </p:nvSpPr>
        <p:spPr>
          <a:xfrm>
            <a:off x="7112978" y="2827375"/>
            <a:ext cx="487185" cy="258532"/>
          </a:xfrm>
          <a:prstGeom prst="rect">
            <a:avLst/>
          </a:prstGeom>
          <a:noFill/>
        </p:spPr>
        <p:txBody>
          <a:bodyPr wrap="none" rtlCol="0">
            <a:spAutoFit/>
          </a:bodyPr>
          <a:lstStyle/>
          <a:p>
            <a:pPr marL="233363" indent="-233363">
              <a:lnSpc>
                <a:spcPct val="90000"/>
              </a:lnSpc>
              <a:spcBef>
                <a:spcPts val="100"/>
              </a:spcBef>
              <a:spcAft>
                <a:spcPts val="100"/>
              </a:spcAft>
              <a:buClr>
                <a:srgbClr val="0085C3"/>
              </a:buClr>
            </a:pPr>
            <a:r>
              <a:rPr lang="en-US" sz="1200" b="1" dirty="0" smtClean="0">
                <a:solidFill>
                  <a:srgbClr val="000000"/>
                </a:solidFill>
                <a:latin typeface="Museo Sans For Dell"/>
              </a:rPr>
              <a:t>Leaf</a:t>
            </a:r>
          </a:p>
        </p:txBody>
      </p:sp>
    </p:spTree>
    <p:extLst>
      <p:ext uri="{BB962C8B-B14F-4D97-AF65-F5344CB8AC3E}">
        <p14:creationId xmlns:p14="http://schemas.microsoft.com/office/powerpoint/2010/main" val="248928557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64" name="Chart 563"/>
          <p:cNvGraphicFramePr/>
          <p:nvPr>
            <p:extLst>
              <p:ext uri="{D42A27DB-BD31-4B8C-83A1-F6EECF244321}">
                <p14:modId xmlns:p14="http://schemas.microsoft.com/office/powerpoint/2010/main" val="1140586564"/>
              </p:ext>
            </p:extLst>
          </p:nvPr>
        </p:nvGraphicFramePr>
        <p:xfrm>
          <a:off x="6094205" y="3940502"/>
          <a:ext cx="2926080" cy="2148840"/>
        </p:xfrm>
        <a:graphic>
          <a:graphicData uri="http://schemas.openxmlformats.org/drawingml/2006/chart">
            <c:chart xmlns:c="http://schemas.openxmlformats.org/drawingml/2006/chart" xmlns:r="http://schemas.openxmlformats.org/officeDocument/2006/relationships" r:id="rId3"/>
          </a:graphicData>
        </a:graphic>
      </p:graphicFrame>
      <p:sp>
        <p:nvSpPr>
          <p:cNvPr id="13" name="Title 1"/>
          <p:cNvSpPr>
            <a:spLocks noGrp="1"/>
          </p:cNvSpPr>
          <p:nvPr>
            <p:ph type="title"/>
          </p:nvPr>
        </p:nvSpPr>
        <p:spPr/>
        <p:txBody>
          <a:bodyPr/>
          <a:lstStyle/>
          <a:p>
            <a:r>
              <a:rPr lang="en-US" dirty="0" smtClean="0">
                <a:solidFill>
                  <a:schemeClr val="bg1"/>
                </a:solidFill>
              </a:rPr>
              <a:t>Dell Z9000 vs. Cisco Nexus 7018</a:t>
            </a:r>
            <a:br>
              <a:rPr lang="en-US" dirty="0" smtClean="0">
                <a:solidFill>
                  <a:schemeClr val="bg1"/>
                </a:solidFill>
              </a:rPr>
            </a:br>
            <a:endParaRPr lang="en-US" i="1" dirty="0">
              <a:solidFill>
                <a:schemeClr val="bg1"/>
              </a:solidFill>
            </a:endParaRPr>
          </a:p>
        </p:txBody>
      </p:sp>
      <p:sp>
        <p:nvSpPr>
          <p:cNvPr id="195" name="Footer Placeholder 3"/>
          <p:cNvSpPr>
            <a:spLocks noGrp="1"/>
          </p:cNvSpPr>
          <p:nvPr>
            <p:ph type="ftr" sz="quarter" idx="3"/>
          </p:nvPr>
        </p:nvSpPr>
        <p:spPr/>
        <p:txBody>
          <a:bodyPr/>
          <a:lstStyle/>
          <a:p>
            <a:r>
              <a:rPr lang="en-US" dirty="0">
                <a:solidFill>
                  <a:srgbClr val="000000">
                    <a:lumMod val="60000"/>
                    <a:lumOff val="40000"/>
                  </a:srgbClr>
                </a:solidFill>
                <a:ea typeface="ＭＳ Ｐゴシック" pitchFamily="34" charset="-128"/>
              </a:rPr>
              <a:t>Confidential</a:t>
            </a:r>
          </a:p>
        </p:txBody>
      </p:sp>
      <p:sp>
        <p:nvSpPr>
          <p:cNvPr id="193" name="Slide Number Placeholder 5"/>
          <p:cNvSpPr>
            <a:spLocks noGrp="1"/>
          </p:cNvSpPr>
          <p:nvPr>
            <p:ph type="sldNum" sz="quarter" idx="4"/>
          </p:nvPr>
        </p:nvSpPr>
        <p:spPr>
          <a:prstGeom prst="rect">
            <a:avLst/>
          </a:prstGeom>
        </p:spPr>
        <p:txBody>
          <a:bodyPr vert="horz" lIns="0" tIns="0" rIns="91440" bIns="0" rtlCol="0" anchor="ctr"/>
          <a:lstStyle>
            <a:lvl1pPr algn="l">
              <a:defRPr sz="900">
                <a:solidFill>
                  <a:schemeClr val="bg2">
                    <a:lumMod val="60000"/>
                    <a:lumOff val="40000"/>
                  </a:schemeClr>
                </a:solidFill>
                <a:latin typeface="Museo Sans For Dell" pitchFamily="2" charset="0"/>
              </a:defRPr>
            </a:lvl1pPr>
          </a:lstStyle>
          <a:p>
            <a:fld id="{DBD5246C-868F-410A-AE52-FE248EDADC46}" type="slidenum">
              <a:rPr lang="en-US" smtClean="0">
                <a:solidFill>
                  <a:srgbClr val="000000">
                    <a:lumMod val="60000"/>
                    <a:lumOff val="40000"/>
                  </a:srgbClr>
                </a:solidFill>
                <a:ea typeface="ＭＳ Ｐゴシック" pitchFamily="34" charset="-128"/>
              </a:rPr>
              <a:pPr/>
              <a:t>26</a:t>
            </a:fld>
            <a:endParaRPr lang="en-US" dirty="0">
              <a:solidFill>
                <a:srgbClr val="000000">
                  <a:lumMod val="60000"/>
                  <a:lumOff val="40000"/>
                </a:srgbClr>
              </a:solidFill>
              <a:ea typeface="ＭＳ Ｐゴシック" pitchFamily="34" charset="-128"/>
            </a:endParaRPr>
          </a:p>
        </p:txBody>
      </p:sp>
      <p:sp>
        <p:nvSpPr>
          <p:cNvPr id="199" name="Date Placeholder 5"/>
          <p:cNvSpPr>
            <a:spLocks noGrp="1"/>
          </p:cNvSpPr>
          <p:nvPr>
            <p:ph type="dt" sz="half" idx="2"/>
          </p:nvPr>
        </p:nvSpPr>
        <p:spPr/>
        <p:txBody>
          <a:bodyPr/>
          <a:lstStyle/>
          <a:p>
            <a:fld id="{DA5ED237-BA49-494A-B3B3-DDC72CDA5986}" type="datetime1">
              <a:rPr>
                <a:solidFill>
                  <a:srgbClr val="000000">
                    <a:lumMod val="60000"/>
                    <a:lumOff val="40000"/>
                  </a:srgbClr>
                </a:solidFill>
              </a:rPr>
              <a:pPr/>
              <a:t>3/8/2012</a:t>
            </a:fld>
            <a:endParaRPr dirty="0">
              <a:solidFill>
                <a:srgbClr val="000000">
                  <a:lumMod val="60000"/>
                  <a:lumOff val="40000"/>
                </a:srgbClr>
              </a:solidFill>
            </a:endParaRPr>
          </a:p>
        </p:txBody>
      </p:sp>
      <p:sp>
        <p:nvSpPr>
          <p:cNvPr id="390" name="Rectangle 389"/>
          <p:cNvSpPr/>
          <p:nvPr/>
        </p:nvSpPr>
        <p:spPr bwMode="gray">
          <a:xfrm>
            <a:off x="3899345" y="1312751"/>
            <a:ext cx="1334828" cy="2540915"/>
          </a:xfrm>
          <a:prstGeom prst="rect">
            <a:avLst/>
          </a:prstGeom>
          <a:solidFill>
            <a:schemeClr val="accent5">
              <a:lumMod val="20000"/>
              <a:lumOff val="80000"/>
            </a:schemeClr>
          </a:solidFill>
          <a:ln w="19050" cap="flat" cmpd="sng" algn="ctr">
            <a:no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endParaRPr lang="en-US" dirty="0">
              <a:solidFill>
                <a:srgbClr val="444444"/>
              </a:solidFill>
            </a:endParaRPr>
          </a:p>
        </p:txBody>
      </p:sp>
      <p:sp>
        <p:nvSpPr>
          <p:cNvPr id="391" name="Rectangle 390"/>
          <p:cNvSpPr/>
          <p:nvPr/>
        </p:nvSpPr>
        <p:spPr bwMode="gray">
          <a:xfrm>
            <a:off x="4647305" y="1308215"/>
            <a:ext cx="4164296" cy="2545952"/>
          </a:xfrm>
          <a:prstGeom prst="rect">
            <a:avLst/>
          </a:prstGeom>
          <a:solidFill>
            <a:schemeClr val="tx1">
              <a:lumMod val="20000"/>
              <a:lumOff val="80000"/>
            </a:schemeClr>
          </a:solidFill>
          <a:ln w="19050" cap="flat" cmpd="sng" algn="ctr">
            <a:no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endParaRPr lang="en-US" dirty="0">
              <a:solidFill>
                <a:srgbClr val="444444"/>
              </a:solidFill>
            </a:endParaRPr>
          </a:p>
        </p:txBody>
      </p:sp>
      <p:grpSp>
        <p:nvGrpSpPr>
          <p:cNvPr id="2" name="Group 15"/>
          <p:cNvGrpSpPr/>
          <p:nvPr/>
        </p:nvGrpSpPr>
        <p:grpSpPr>
          <a:xfrm>
            <a:off x="5330994" y="2509500"/>
            <a:ext cx="2461805" cy="344374"/>
            <a:chOff x="3289838" y="2415525"/>
            <a:chExt cx="2461805" cy="344374"/>
          </a:xfrm>
        </p:grpSpPr>
        <p:cxnSp>
          <p:nvCxnSpPr>
            <p:cNvPr id="393" name="Straight Connector 392"/>
            <p:cNvCxnSpPr/>
            <p:nvPr/>
          </p:nvCxnSpPr>
          <p:spPr bwMode="auto">
            <a:xfrm flipV="1">
              <a:off x="3923951" y="2438792"/>
              <a:ext cx="904678" cy="314962"/>
            </a:xfrm>
            <a:prstGeom prst="line">
              <a:avLst/>
            </a:prstGeom>
            <a:ln w="19050">
              <a:solidFill>
                <a:schemeClr val="bg1">
                  <a:lumMod val="50000"/>
                </a:schemeClr>
              </a:solidFill>
              <a:headEnd type="none" w="med" len="med"/>
              <a:tailEnd type="none" w="med" len="med"/>
            </a:ln>
            <a:effectLst/>
          </p:spPr>
          <p:style>
            <a:lnRef idx="2">
              <a:schemeClr val="dk1"/>
            </a:lnRef>
            <a:fillRef idx="0">
              <a:schemeClr val="dk1"/>
            </a:fillRef>
            <a:effectRef idx="1">
              <a:schemeClr val="dk1"/>
            </a:effectRef>
            <a:fontRef idx="minor">
              <a:schemeClr val="tx1"/>
            </a:fontRef>
          </p:style>
        </p:cxnSp>
        <p:cxnSp>
          <p:nvCxnSpPr>
            <p:cNvPr id="394" name="Straight Connector 393"/>
            <p:cNvCxnSpPr/>
            <p:nvPr/>
          </p:nvCxnSpPr>
          <p:spPr bwMode="auto">
            <a:xfrm flipV="1">
              <a:off x="3479523" y="2438792"/>
              <a:ext cx="1246445" cy="314962"/>
            </a:xfrm>
            <a:prstGeom prst="line">
              <a:avLst/>
            </a:prstGeom>
            <a:ln w="19050">
              <a:solidFill>
                <a:schemeClr val="bg1">
                  <a:lumMod val="50000"/>
                </a:schemeClr>
              </a:solidFill>
              <a:headEnd type="none" w="med" len="med"/>
              <a:tailEnd type="none" w="med" len="med"/>
            </a:ln>
            <a:effectLst/>
          </p:spPr>
          <p:style>
            <a:lnRef idx="2">
              <a:schemeClr val="dk1"/>
            </a:lnRef>
            <a:fillRef idx="0">
              <a:schemeClr val="dk1"/>
            </a:fillRef>
            <a:effectRef idx="1">
              <a:schemeClr val="dk1"/>
            </a:effectRef>
            <a:fontRef idx="minor">
              <a:schemeClr val="tx1"/>
            </a:fontRef>
          </p:style>
        </p:cxnSp>
        <p:cxnSp>
          <p:nvCxnSpPr>
            <p:cNvPr id="395" name="Straight Connector 394"/>
            <p:cNvCxnSpPr/>
            <p:nvPr/>
          </p:nvCxnSpPr>
          <p:spPr bwMode="auto">
            <a:xfrm rot="10800000">
              <a:off x="5144336" y="2415525"/>
              <a:ext cx="607307" cy="330413"/>
            </a:xfrm>
            <a:prstGeom prst="line">
              <a:avLst/>
            </a:prstGeom>
            <a:ln w="19050">
              <a:solidFill>
                <a:schemeClr val="bg1">
                  <a:lumMod val="50000"/>
                </a:schemeClr>
              </a:solidFill>
              <a:headEnd type="none" w="med" len="med"/>
              <a:tailEnd type="none" w="med" len="med"/>
            </a:ln>
            <a:effectLst/>
          </p:spPr>
          <p:style>
            <a:lnRef idx="2">
              <a:schemeClr val="dk1"/>
            </a:lnRef>
            <a:fillRef idx="0">
              <a:schemeClr val="dk1"/>
            </a:fillRef>
            <a:effectRef idx="1">
              <a:schemeClr val="dk1"/>
            </a:effectRef>
            <a:fontRef idx="minor">
              <a:schemeClr val="tx1"/>
            </a:fontRef>
          </p:style>
        </p:cxnSp>
        <p:cxnSp>
          <p:nvCxnSpPr>
            <p:cNvPr id="396" name="Straight Connector 395"/>
            <p:cNvCxnSpPr/>
            <p:nvPr/>
          </p:nvCxnSpPr>
          <p:spPr bwMode="auto">
            <a:xfrm flipV="1">
              <a:off x="3289838" y="2432746"/>
              <a:ext cx="679905" cy="324825"/>
            </a:xfrm>
            <a:prstGeom prst="line">
              <a:avLst/>
            </a:prstGeom>
            <a:ln w="19050">
              <a:solidFill>
                <a:schemeClr val="bg1">
                  <a:lumMod val="50000"/>
                </a:schemeClr>
              </a:solidFill>
              <a:headEnd type="none" w="med" len="med"/>
              <a:tailEnd type="none" w="med" len="med"/>
            </a:ln>
            <a:effectLst/>
          </p:spPr>
          <p:style>
            <a:lnRef idx="2">
              <a:schemeClr val="dk1"/>
            </a:lnRef>
            <a:fillRef idx="0">
              <a:schemeClr val="dk1"/>
            </a:fillRef>
            <a:effectRef idx="1">
              <a:schemeClr val="dk1"/>
            </a:effectRef>
            <a:fontRef idx="minor">
              <a:schemeClr val="tx1"/>
            </a:fontRef>
          </p:style>
        </p:cxnSp>
        <p:cxnSp>
          <p:nvCxnSpPr>
            <p:cNvPr id="397" name="Straight Connector 396"/>
            <p:cNvCxnSpPr/>
            <p:nvPr/>
          </p:nvCxnSpPr>
          <p:spPr bwMode="auto">
            <a:xfrm rot="5400000" flipH="1" flipV="1">
              <a:off x="3736595" y="2473696"/>
              <a:ext cx="307144" cy="237340"/>
            </a:xfrm>
            <a:prstGeom prst="line">
              <a:avLst/>
            </a:prstGeom>
            <a:ln w="19050">
              <a:solidFill>
                <a:schemeClr val="bg1">
                  <a:lumMod val="50000"/>
                </a:schemeClr>
              </a:solidFill>
              <a:headEnd type="none" w="med" len="med"/>
              <a:tailEnd type="none" w="med" len="med"/>
            </a:ln>
            <a:effectLst/>
          </p:spPr>
          <p:style>
            <a:lnRef idx="2">
              <a:schemeClr val="dk1"/>
            </a:lnRef>
            <a:fillRef idx="0">
              <a:schemeClr val="dk1"/>
            </a:fillRef>
            <a:effectRef idx="1">
              <a:schemeClr val="dk1"/>
            </a:effectRef>
            <a:fontRef idx="minor">
              <a:schemeClr val="tx1"/>
            </a:fontRef>
          </p:style>
        </p:cxnSp>
        <p:cxnSp>
          <p:nvCxnSpPr>
            <p:cNvPr id="398" name="Straight Connector 397"/>
            <p:cNvCxnSpPr/>
            <p:nvPr/>
          </p:nvCxnSpPr>
          <p:spPr bwMode="auto">
            <a:xfrm rot="10800000">
              <a:off x="4099583" y="2436467"/>
              <a:ext cx="579383" cy="323432"/>
            </a:xfrm>
            <a:prstGeom prst="line">
              <a:avLst/>
            </a:prstGeom>
            <a:ln w="19050">
              <a:solidFill>
                <a:schemeClr val="bg1">
                  <a:lumMod val="50000"/>
                </a:schemeClr>
              </a:solidFill>
              <a:headEnd type="none" w="med" len="med"/>
              <a:tailEnd type="none" w="med" len="med"/>
            </a:ln>
            <a:effectLst/>
          </p:spPr>
          <p:style>
            <a:lnRef idx="2">
              <a:schemeClr val="dk1"/>
            </a:lnRef>
            <a:fillRef idx="0">
              <a:schemeClr val="dk1"/>
            </a:fillRef>
            <a:effectRef idx="1">
              <a:schemeClr val="dk1"/>
            </a:effectRef>
            <a:fontRef idx="minor">
              <a:schemeClr val="tx1"/>
            </a:fontRef>
          </p:style>
        </p:cxnSp>
        <p:cxnSp>
          <p:nvCxnSpPr>
            <p:cNvPr id="399" name="Straight Connector 398"/>
            <p:cNvCxnSpPr/>
            <p:nvPr/>
          </p:nvCxnSpPr>
          <p:spPr bwMode="auto">
            <a:xfrm rot="10800000">
              <a:off x="4215925" y="2441120"/>
              <a:ext cx="907469" cy="316451"/>
            </a:xfrm>
            <a:prstGeom prst="line">
              <a:avLst/>
            </a:prstGeom>
            <a:ln w="19050">
              <a:solidFill>
                <a:schemeClr val="bg1">
                  <a:lumMod val="50000"/>
                </a:schemeClr>
              </a:solidFill>
              <a:headEnd type="none" w="med" len="med"/>
              <a:tailEnd type="none" w="med" len="med"/>
            </a:ln>
            <a:effectLst/>
          </p:spPr>
          <p:style>
            <a:lnRef idx="2">
              <a:schemeClr val="dk1"/>
            </a:lnRef>
            <a:fillRef idx="0">
              <a:schemeClr val="dk1"/>
            </a:fillRef>
            <a:effectRef idx="1">
              <a:schemeClr val="dk1"/>
            </a:effectRef>
            <a:fontRef idx="minor">
              <a:schemeClr val="tx1"/>
            </a:fontRef>
          </p:style>
        </p:cxnSp>
        <p:cxnSp>
          <p:nvCxnSpPr>
            <p:cNvPr id="400" name="Straight Connector 399"/>
            <p:cNvCxnSpPr/>
            <p:nvPr/>
          </p:nvCxnSpPr>
          <p:spPr bwMode="auto">
            <a:xfrm rot="5400000" flipH="1" flipV="1">
              <a:off x="4828349" y="2491846"/>
              <a:ext cx="301559" cy="167533"/>
            </a:xfrm>
            <a:prstGeom prst="line">
              <a:avLst/>
            </a:prstGeom>
            <a:ln w="19050">
              <a:solidFill>
                <a:schemeClr val="bg1">
                  <a:lumMod val="50000"/>
                </a:schemeClr>
              </a:solidFill>
              <a:headEnd type="none" w="med" len="med"/>
              <a:tailEnd type="none" w="med" len="med"/>
            </a:ln>
            <a:effectLst/>
          </p:spPr>
          <p:style>
            <a:lnRef idx="2">
              <a:schemeClr val="dk1"/>
            </a:lnRef>
            <a:fillRef idx="0">
              <a:schemeClr val="dk1"/>
            </a:fillRef>
            <a:effectRef idx="1">
              <a:schemeClr val="dk1"/>
            </a:effectRef>
            <a:fontRef idx="minor">
              <a:schemeClr val="tx1"/>
            </a:fontRef>
          </p:style>
        </p:cxnSp>
        <p:cxnSp>
          <p:nvCxnSpPr>
            <p:cNvPr id="401" name="Straight Connector 400"/>
            <p:cNvCxnSpPr/>
            <p:nvPr/>
          </p:nvCxnSpPr>
          <p:spPr bwMode="auto">
            <a:xfrm flipV="1">
              <a:off x="4362329" y="2427159"/>
              <a:ext cx="583015" cy="321109"/>
            </a:xfrm>
            <a:prstGeom prst="line">
              <a:avLst/>
            </a:prstGeom>
            <a:ln w="19050">
              <a:solidFill>
                <a:schemeClr val="bg1">
                  <a:lumMod val="50000"/>
                </a:schemeClr>
              </a:solidFill>
              <a:headEnd type="none" w="med" len="med"/>
              <a:tailEnd type="none" w="med" len="med"/>
            </a:ln>
            <a:effectLst/>
          </p:spPr>
          <p:style>
            <a:lnRef idx="2">
              <a:schemeClr val="dk1"/>
            </a:lnRef>
            <a:fillRef idx="0">
              <a:schemeClr val="dk1"/>
            </a:fillRef>
            <a:effectRef idx="1">
              <a:schemeClr val="dk1"/>
            </a:effectRef>
            <a:fontRef idx="minor">
              <a:schemeClr val="tx1"/>
            </a:fontRef>
          </p:style>
        </p:cxnSp>
        <p:cxnSp>
          <p:nvCxnSpPr>
            <p:cNvPr id="402" name="Straight Connector 401"/>
            <p:cNvCxnSpPr/>
            <p:nvPr/>
          </p:nvCxnSpPr>
          <p:spPr bwMode="auto">
            <a:xfrm rot="16200000" flipV="1">
              <a:off x="5063734" y="2471279"/>
              <a:ext cx="308261" cy="234546"/>
            </a:xfrm>
            <a:prstGeom prst="line">
              <a:avLst/>
            </a:prstGeom>
            <a:ln w="19050">
              <a:solidFill>
                <a:schemeClr val="bg1">
                  <a:lumMod val="50000"/>
                </a:schemeClr>
              </a:solidFill>
              <a:headEnd type="none" w="med" len="med"/>
              <a:tailEnd type="none" w="med" len="med"/>
            </a:ln>
            <a:effectLst/>
          </p:spPr>
          <p:style>
            <a:lnRef idx="2">
              <a:schemeClr val="dk1"/>
            </a:lnRef>
            <a:fillRef idx="0">
              <a:schemeClr val="dk1"/>
            </a:fillRef>
            <a:effectRef idx="1">
              <a:schemeClr val="dk1"/>
            </a:effectRef>
            <a:fontRef idx="minor">
              <a:schemeClr val="tx1"/>
            </a:fontRef>
          </p:style>
        </p:cxnSp>
        <p:cxnSp>
          <p:nvCxnSpPr>
            <p:cNvPr id="403" name="Straight Connector 402"/>
            <p:cNvCxnSpPr/>
            <p:nvPr/>
          </p:nvCxnSpPr>
          <p:spPr bwMode="auto">
            <a:xfrm rot="16200000" flipV="1">
              <a:off x="3983240" y="2513251"/>
              <a:ext cx="300163" cy="165208"/>
            </a:xfrm>
            <a:prstGeom prst="line">
              <a:avLst/>
            </a:prstGeom>
            <a:ln w="19050">
              <a:solidFill>
                <a:schemeClr val="bg1">
                  <a:lumMod val="50000"/>
                </a:schemeClr>
              </a:solidFill>
              <a:headEnd type="none" w="med" len="med"/>
              <a:tailEnd type="none" w="med" len="med"/>
            </a:ln>
            <a:effectLst/>
          </p:spPr>
          <p:style>
            <a:lnRef idx="2">
              <a:schemeClr val="dk1"/>
            </a:lnRef>
            <a:fillRef idx="0">
              <a:schemeClr val="dk1"/>
            </a:fillRef>
            <a:effectRef idx="1">
              <a:schemeClr val="dk1"/>
            </a:effectRef>
            <a:fontRef idx="minor">
              <a:schemeClr val="tx1"/>
            </a:fontRef>
          </p:style>
        </p:cxnSp>
        <p:cxnSp>
          <p:nvCxnSpPr>
            <p:cNvPr id="404" name="Straight Connector 403"/>
            <p:cNvCxnSpPr/>
            <p:nvPr/>
          </p:nvCxnSpPr>
          <p:spPr bwMode="auto">
            <a:xfrm rot="10800000">
              <a:off x="4313651" y="2422505"/>
              <a:ext cx="1247192" cy="316453"/>
            </a:xfrm>
            <a:prstGeom prst="line">
              <a:avLst/>
            </a:prstGeom>
            <a:ln w="19050">
              <a:solidFill>
                <a:schemeClr val="bg1">
                  <a:lumMod val="50000"/>
                </a:schemeClr>
              </a:solidFill>
              <a:headEnd type="none" w="med" len="med"/>
              <a:tailEnd type="none" w="med" len="med"/>
            </a:ln>
            <a:effectLst/>
          </p:spPr>
          <p:style>
            <a:lnRef idx="2">
              <a:schemeClr val="dk1"/>
            </a:lnRef>
            <a:fillRef idx="0">
              <a:schemeClr val="dk1"/>
            </a:fillRef>
            <a:effectRef idx="1">
              <a:schemeClr val="dk1"/>
            </a:effectRef>
            <a:fontRef idx="minor">
              <a:schemeClr val="tx1"/>
            </a:fontRef>
          </p:style>
        </p:cxnSp>
      </p:grpSp>
      <p:pic>
        <p:nvPicPr>
          <p:cNvPr id="405" name="Picture 404" descr="cloud_crop.jpg"/>
          <p:cNvPicPr>
            <a:picLocks noChangeAspect="1"/>
          </p:cNvPicPr>
          <p:nvPr/>
        </p:nvPicPr>
        <p:blipFill>
          <a:blip r:embed="rId4" cstate="screen">
            <a:duotone>
              <a:schemeClr val="accent5">
                <a:shade val="45000"/>
                <a:satMod val="135000"/>
              </a:schemeClr>
              <a:prstClr val="white"/>
            </a:duotone>
            <a:lum bright="6000" contrast="12000"/>
          </a:blip>
          <a:srcRect/>
          <a:stretch>
            <a:fillRect/>
          </a:stretch>
        </p:blipFill>
        <p:spPr bwMode="gray">
          <a:xfrm>
            <a:off x="5242285" y="2047134"/>
            <a:ext cx="2770180" cy="637642"/>
          </a:xfrm>
          <a:prstGeom prst="cloud">
            <a:avLst/>
          </a:prstGeom>
          <a:solidFill>
            <a:srgbClr val="FCA621"/>
          </a:solidFill>
          <a:ln w="101600" cap="flat" cmpd="sng" algn="ctr">
            <a:noFill/>
            <a:prstDash val="solid"/>
            <a:round/>
            <a:headEnd type="none" w="med" len="med"/>
            <a:tailEnd type="none" w="med" len="med"/>
          </a:ln>
          <a:effectLst>
            <a:innerShdw blurRad="317500" dir="16200000">
              <a:schemeClr val="accent5">
                <a:lumMod val="75000"/>
                <a:alpha val="50000"/>
              </a:schemeClr>
            </a:innerShdw>
          </a:effectLst>
        </p:spPr>
      </p:pic>
      <p:sp>
        <p:nvSpPr>
          <p:cNvPr id="406" name="TextBox 405"/>
          <p:cNvSpPr txBox="1"/>
          <p:nvPr/>
        </p:nvSpPr>
        <p:spPr bwMode="auto">
          <a:xfrm>
            <a:off x="4646910" y="1310967"/>
            <a:ext cx="4166270" cy="307777"/>
          </a:xfrm>
          <a:prstGeom prst="rect">
            <a:avLst/>
          </a:prstGeom>
          <a:solidFill>
            <a:schemeClr val="bg1"/>
          </a:solidFill>
        </p:spPr>
        <p:txBody>
          <a:bodyPr wrap="square">
            <a:spAutoFit/>
          </a:bodyPr>
          <a:lstStyle/>
          <a:p>
            <a:pPr algn="ctr">
              <a:defRPr/>
            </a:pPr>
            <a:r>
              <a:rPr lang="en-US" sz="1400" b="1" dirty="0" smtClean="0">
                <a:solidFill>
                  <a:srgbClr val="FFFFFF"/>
                </a:solidFill>
                <a:latin typeface="Museo Sans For Dell"/>
                <a:ea typeface="ヒラギノ角ゴ Pro W3" charset="-128"/>
              </a:rPr>
              <a:t>Dell Z9000</a:t>
            </a:r>
            <a:endParaRPr lang="en-US" sz="1400" b="1" dirty="0">
              <a:solidFill>
                <a:srgbClr val="FFFFFF"/>
              </a:solidFill>
              <a:latin typeface="Museo Sans For Dell"/>
              <a:ea typeface="ヒラギノ角ゴ Pro W3" charset="-128"/>
            </a:endParaRPr>
          </a:p>
        </p:txBody>
      </p:sp>
      <p:sp>
        <p:nvSpPr>
          <p:cNvPr id="407" name="Text Box 22"/>
          <p:cNvSpPr txBox="1">
            <a:spLocks noChangeArrowheads="1"/>
          </p:cNvSpPr>
          <p:nvPr/>
        </p:nvSpPr>
        <p:spPr bwMode="auto">
          <a:xfrm>
            <a:off x="7802346" y="2557524"/>
            <a:ext cx="744910" cy="276999"/>
          </a:xfrm>
          <a:prstGeom prst="rect">
            <a:avLst/>
          </a:prstGeom>
          <a:noFill/>
          <a:ln w="9525">
            <a:noFill/>
            <a:miter lim="800000"/>
            <a:headEnd/>
            <a:tailEnd/>
          </a:ln>
        </p:spPr>
        <p:txBody>
          <a:bodyPr wrap="square" lIns="0" tIns="0" rIns="0" bIns="0" anchor="ctr" anchorCtr="1">
            <a:spAutoFit/>
          </a:bodyPr>
          <a:lstStyle/>
          <a:p>
            <a:pPr algn="ctr"/>
            <a:r>
              <a:rPr lang="en-US" sz="900" b="1" dirty="0" smtClean="0">
                <a:solidFill>
                  <a:srgbClr val="444444"/>
                </a:solidFill>
                <a:latin typeface="Museo Sans For Dell"/>
              </a:rPr>
              <a:t>S4810 </a:t>
            </a:r>
          </a:p>
          <a:p>
            <a:pPr algn="ctr"/>
            <a:r>
              <a:rPr lang="en-US" sz="900" b="1" dirty="0" smtClean="0">
                <a:solidFill>
                  <a:srgbClr val="444444"/>
                </a:solidFill>
                <a:latin typeface="Museo Sans For Dell"/>
              </a:rPr>
              <a:t>ToR/Leaf</a:t>
            </a:r>
          </a:p>
        </p:txBody>
      </p:sp>
      <p:sp>
        <p:nvSpPr>
          <p:cNvPr id="408" name="Text Box 22"/>
          <p:cNvSpPr txBox="1">
            <a:spLocks noChangeArrowheads="1"/>
          </p:cNvSpPr>
          <p:nvPr/>
        </p:nvSpPr>
        <p:spPr bwMode="auto">
          <a:xfrm>
            <a:off x="4876514" y="2602054"/>
            <a:ext cx="744910" cy="153888"/>
          </a:xfrm>
          <a:prstGeom prst="rect">
            <a:avLst/>
          </a:prstGeom>
          <a:noFill/>
          <a:ln w="9525">
            <a:noFill/>
            <a:miter lim="800000"/>
            <a:headEnd/>
            <a:tailEnd/>
          </a:ln>
        </p:spPr>
        <p:txBody>
          <a:bodyPr wrap="square" lIns="0" tIns="0" rIns="0" bIns="0" anchor="ctr" anchorCtr="1">
            <a:spAutoFit/>
          </a:bodyPr>
          <a:lstStyle/>
          <a:p>
            <a:pPr algn="ctr"/>
            <a:r>
              <a:rPr lang="en-US" sz="1000" b="1" dirty="0" smtClean="0">
                <a:solidFill>
                  <a:srgbClr val="444444"/>
                </a:solidFill>
                <a:latin typeface="Museo Sans For Dell"/>
              </a:rPr>
              <a:t>40GbE </a:t>
            </a:r>
          </a:p>
        </p:txBody>
      </p:sp>
      <p:pic>
        <p:nvPicPr>
          <p:cNvPr id="409" name="Content Placeholder 5" descr="z9000 black.JPG"/>
          <p:cNvPicPr>
            <a:picLocks noChangeAspect="1"/>
          </p:cNvPicPr>
          <p:nvPr/>
        </p:nvPicPr>
        <p:blipFill>
          <a:blip r:embed="rId5" cstate="print"/>
          <a:stretch>
            <a:fillRect/>
          </a:stretch>
        </p:blipFill>
        <p:spPr bwMode="auto">
          <a:xfrm>
            <a:off x="5671381" y="2292769"/>
            <a:ext cx="443011" cy="169150"/>
          </a:xfrm>
          <a:prstGeom prst="rect">
            <a:avLst/>
          </a:prstGeom>
          <a:noFill/>
          <a:ln w="9525">
            <a:noFill/>
            <a:miter lim="800000"/>
            <a:headEnd/>
            <a:tailEnd/>
          </a:ln>
        </p:spPr>
      </p:pic>
      <p:pic>
        <p:nvPicPr>
          <p:cNvPr id="410" name="Content Placeholder 5" descr="z9000 black.JPG"/>
          <p:cNvPicPr>
            <a:picLocks noChangeAspect="1"/>
          </p:cNvPicPr>
          <p:nvPr/>
        </p:nvPicPr>
        <p:blipFill>
          <a:blip r:embed="rId5" cstate="print"/>
          <a:stretch>
            <a:fillRect/>
          </a:stretch>
        </p:blipFill>
        <p:spPr bwMode="auto">
          <a:xfrm>
            <a:off x="6225563" y="2306618"/>
            <a:ext cx="443011" cy="169150"/>
          </a:xfrm>
          <a:prstGeom prst="rect">
            <a:avLst/>
          </a:prstGeom>
          <a:noFill/>
          <a:ln w="9525">
            <a:noFill/>
            <a:miter lim="800000"/>
            <a:headEnd/>
            <a:tailEnd/>
          </a:ln>
        </p:spPr>
      </p:pic>
      <p:pic>
        <p:nvPicPr>
          <p:cNvPr id="411" name="Content Placeholder 5" descr="z9000 black.JPG"/>
          <p:cNvPicPr>
            <a:picLocks noChangeAspect="1"/>
          </p:cNvPicPr>
          <p:nvPr/>
        </p:nvPicPr>
        <p:blipFill>
          <a:blip r:embed="rId5" cstate="print"/>
          <a:stretch>
            <a:fillRect/>
          </a:stretch>
        </p:blipFill>
        <p:spPr bwMode="auto">
          <a:xfrm>
            <a:off x="6752046" y="2292769"/>
            <a:ext cx="443011" cy="169150"/>
          </a:xfrm>
          <a:prstGeom prst="rect">
            <a:avLst/>
          </a:prstGeom>
          <a:noFill/>
          <a:ln w="9525">
            <a:noFill/>
            <a:miter lim="800000"/>
            <a:headEnd/>
            <a:tailEnd/>
          </a:ln>
        </p:spPr>
      </p:pic>
      <p:pic>
        <p:nvPicPr>
          <p:cNvPr id="412" name="Content Placeholder 5" descr="z9000 black.JPG"/>
          <p:cNvPicPr>
            <a:picLocks noChangeAspect="1"/>
          </p:cNvPicPr>
          <p:nvPr/>
        </p:nvPicPr>
        <p:blipFill>
          <a:blip r:embed="rId5" cstate="print"/>
          <a:stretch>
            <a:fillRect/>
          </a:stretch>
        </p:blipFill>
        <p:spPr bwMode="auto">
          <a:xfrm>
            <a:off x="7306228" y="2306618"/>
            <a:ext cx="443011" cy="169150"/>
          </a:xfrm>
          <a:prstGeom prst="rect">
            <a:avLst/>
          </a:prstGeom>
          <a:noFill/>
          <a:ln w="9525">
            <a:noFill/>
            <a:miter lim="800000"/>
            <a:headEnd/>
            <a:tailEnd/>
          </a:ln>
        </p:spPr>
      </p:pic>
      <p:sp>
        <p:nvSpPr>
          <p:cNvPr id="413" name="Text Box 22"/>
          <p:cNvSpPr txBox="1">
            <a:spLocks noChangeArrowheads="1"/>
          </p:cNvSpPr>
          <p:nvPr/>
        </p:nvSpPr>
        <p:spPr bwMode="auto">
          <a:xfrm>
            <a:off x="6793797" y="3537738"/>
            <a:ext cx="1660344" cy="153888"/>
          </a:xfrm>
          <a:prstGeom prst="rect">
            <a:avLst/>
          </a:prstGeom>
          <a:noFill/>
          <a:ln w="9525">
            <a:noFill/>
            <a:miter lim="800000"/>
            <a:headEnd/>
            <a:tailEnd/>
          </a:ln>
        </p:spPr>
        <p:txBody>
          <a:bodyPr wrap="square" lIns="0" tIns="0" rIns="0" bIns="0" anchor="ctr" anchorCtr="1">
            <a:spAutoFit/>
          </a:bodyPr>
          <a:lstStyle/>
          <a:p>
            <a:pPr algn="ctr"/>
            <a:r>
              <a:rPr lang="en-US" sz="1000" b="1" dirty="0" smtClean="0">
                <a:solidFill>
                  <a:srgbClr val="444444"/>
                </a:solidFill>
                <a:latin typeface="Museo Sans For Dell"/>
              </a:rPr>
              <a:t>…32 Racks</a:t>
            </a:r>
          </a:p>
        </p:txBody>
      </p:sp>
      <p:grpSp>
        <p:nvGrpSpPr>
          <p:cNvPr id="3" name="Group 39"/>
          <p:cNvGrpSpPr/>
          <p:nvPr/>
        </p:nvGrpSpPr>
        <p:grpSpPr>
          <a:xfrm>
            <a:off x="5178019" y="2810876"/>
            <a:ext cx="388677" cy="721441"/>
            <a:chOff x="3217328" y="2768106"/>
            <a:chExt cx="388677" cy="721441"/>
          </a:xfrm>
        </p:grpSpPr>
        <p:pic>
          <p:nvPicPr>
            <p:cNvPr id="415" name="Picture 2" descr="C:\Documents and Settings\nsheth\Desktop\Force10\Templates\3-D High Resolution png\42U_Rack_Black.png"/>
            <p:cNvPicPr>
              <a:picLocks noChangeAspect="1" noChangeArrowheads="1"/>
            </p:cNvPicPr>
            <p:nvPr/>
          </p:nvPicPr>
          <p:blipFill>
            <a:blip r:embed="rId6" cstate="print"/>
            <a:srcRect/>
            <a:stretch>
              <a:fillRect/>
            </a:stretch>
          </p:blipFill>
          <p:spPr bwMode="auto">
            <a:xfrm>
              <a:off x="3217328" y="2768106"/>
              <a:ext cx="388677" cy="721441"/>
            </a:xfrm>
            <a:prstGeom prst="rect">
              <a:avLst/>
            </a:prstGeom>
            <a:noFill/>
          </p:spPr>
        </p:pic>
        <p:pic>
          <p:nvPicPr>
            <p:cNvPr id="416" name="Picture 14" descr="C:\Documents and Settings\nsheth\Desktop\Force10\Templates\3-D High Resolution png\2U_Server_Yellow.png"/>
            <p:cNvPicPr>
              <a:picLocks noChangeAspect="1" noChangeArrowheads="1"/>
            </p:cNvPicPr>
            <p:nvPr/>
          </p:nvPicPr>
          <p:blipFill>
            <a:blip r:embed="rId7" cstate="print"/>
            <a:srcRect/>
            <a:stretch>
              <a:fillRect/>
            </a:stretch>
          </p:blipFill>
          <p:spPr bwMode="auto">
            <a:xfrm>
              <a:off x="3235211" y="3324801"/>
              <a:ext cx="321663" cy="115379"/>
            </a:xfrm>
            <a:prstGeom prst="rect">
              <a:avLst/>
            </a:prstGeom>
            <a:noFill/>
          </p:spPr>
        </p:pic>
        <p:pic>
          <p:nvPicPr>
            <p:cNvPr id="417" name="Picture 14" descr="C:\Documents and Settings\nsheth\Desktop\Force10\Templates\3-D High Resolution png\2U_Server_Yellow.png"/>
            <p:cNvPicPr>
              <a:picLocks noChangeAspect="1" noChangeArrowheads="1"/>
            </p:cNvPicPr>
            <p:nvPr/>
          </p:nvPicPr>
          <p:blipFill>
            <a:blip r:embed="rId7" cstate="print"/>
            <a:srcRect/>
            <a:stretch>
              <a:fillRect/>
            </a:stretch>
          </p:blipFill>
          <p:spPr bwMode="auto">
            <a:xfrm>
              <a:off x="3235211" y="3246271"/>
              <a:ext cx="321663" cy="115379"/>
            </a:xfrm>
            <a:prstGeom prst="rect">
              <a:avLst/>
            </a:prstGeom>
            <a:noFill/>
          </p:spPr>
        </p:pic>
        <p:pic>
          <p:nvPicPr>
            <p:cNvPr id="418" name="Picture 14" descr="C:\Documents and Settings\nsheth\Desktop\Force10\Templates\3-D High Resolution png\2U_Server_Yellow.png"/>
            <p:cNvPicPr>
              <a:picLocks noChangeAspect="1" noChangeArrowheads="1"/>
            </p:cNvPicPr>
            <p:nvPr/>
          </p:nvPicPr>
          <p:blipFill>
            <a:blip r:embed="rId7" cstate="print"/>
            <a:srcRect/>
            <a:stretch>
              <a:fillRect/>
            </a:stretch>
          </p:blipFill>
          <p:spPr bwMode="auto">
            <a:xfrm>
              <a:off x="3235211" y="3167742"/>
              <a:ext cx="321663" cy="115379"/>
            </a:xfrm>
            <a:prstGeom prst="rect">
              <a:avLst/>
            </a:prstGeom>
            <a:noFill/>
          </p:spPr>
        </p:pic>
        <p:pic>
          <p:nvPicPr>
            <p:cNvPr id="419" name="Picture 14" descr="C:\Documents and Settings\nsheth\Desktop\Force10\Templates\3-D High Resolution png\2U_Server_Yellow.png"/>
            <p:cNvPicPr>
              <a:picLocks noChangeAspect="1" noChangeArrowheads="1"/>
            </p:cNvPicPr>
            <p:nvPr/>
          </p:nvPicPr>
          <p:blipFill>
            <a:blip r:embed="rId7" cstate="print"/>
            <a:srcRect/>
            <a:stretch>
              <a:fillRect/>
            </a:stretch>
          </p:blipFill>
          <p:spPr bwMode="auto">
            <a:xfrm>
              <a:off x="3235211" y="3089212"/>
              <a:ext cx="321663" cy="115379"/>
            </a:xfrm>
            <a:prstGeom prst="rect">
              <a:avLst/>
            </a:prstGeom>
            <a:noFill/>
          </p:spPr>
        </p:pic>
        <p:pic>
          <p:nvPicPr>
            <p:cNvPr id="420" name="Picture 14" descr="C:\Documents and Settings\nsheth\Desktop\Force10\Templates\3-D High Resolution png\2U_Server_Yellow.png"/>
            <p:cNvPicPr>
              <a:picLocks noChangeAspect="1" noChangeArrowheads="1"/>
            </p:cNvPicPr>
            <p:nvPr/>
          </p:nvPicPr>
          <p:blipFill>
            <a:blip r:embed="rId7" cstate="print"/>
            <a:srcRect/>
            <a:stretch>
              <a:fillRect/>
            </a:stretch>
          </p:blipFill>
          <p:spPr bwMode="auto">
            <a:xfrm>
              <a:off x="3235211" y="3010683"/>
              <a:ext cx="321663" cy="115379"/>
            </a:xfrm>
            <a:prstGeom prst="rect">
              <a:avLst/>
            </a:prstGeom>
            <a:noFill/>
          </p:spPr>
        </p:pic>
        <p:pic>
          <p:nvPicPr>
            <p:cNvPr id="421" name="Picture 14" descr="C:\Documents and Settings\nsheth\Desktop\Force10\Templates\3-D High Resolution png\2U_Server_Yellow.png"/>
            <p:cNvPicPr>
              <a:picLocks noChangeAspect="1" noChangeArrowheads="1"/>
            </p:cNvPicPr>
            <p:nvPr/>
          </p:nvPicPr>
          <p:blipFill>
            <a:blip r:embed="rId7" cstate="print"/>
            <a:srcRect/>
            <a:stretch>
              <a:fillRect/>
            </a:stretch>
          </p:blipFill>
          <p:spPr bwMode="auto">
            <a:xfrm>
              <a:off x="3235211" y="2932153"/>
              <a:ext cx="321663" cy="115379"/>
            </a:xfrm>
            <a:prstGeom prst="rect">
              <a:avLst/>
            </a:prstGeom>
            <a:noFill/>
          </p:spPr>
        </p:pic>
        <p:pic>
          <p:nvPicPr>
            <p:cNvPr id="422" name="Picture 14" descr="C:\Documents and Settings\nsheth\Desktop\Force10\Templates\3-D High Resolution png\2U_Server_Yellow.png"/>
            <p:cNvPicPr>
              <a:picLocks noChangeAspect="1" noChangeArrowheads="1"/>
            </p:cNvPicPr>
            <p:nvPr/>
          </p:nvPicPr>
          <p:blipFill>
            <a:blip r:embed="rId7" cstate="print"/>
            <a:srcRect/>
            <a:stretch>
              <a:fillRect/>
            </a:stretch>
          </p:blipFill>
          <p:spPr bwMode="auto">
            <a:xfrm>
              <a:off x="3235234" y="2853620"/>
              <a:ext cx="321663" cy="115379"/>
            </a:xfrm>
            <a:prstGeom prst="rect">
              <a:avLst/>
            </a:prstGeom>
            <a:noFill/>
          </p:spPr>
        </p:pic>
        <p:pic>
          <p:nvPicPr>
            <p:cNvPr id="423" name="Picture 22"/>
            <p:cNvPicPr>
              <a:picLocks noChangeAspect="1" noChangeArrowheads="1"/>
            </p:cNvPicPr>
            <p:nvPr/>
          </p:nvPicPr>
          <p:blipFill>
            <a:blip r:embed="rId8" cstate="print"/>
            <a:srcRect/>
            <a:stretch>
              <a:fillRect/>
            </a:stretch>
          </p:blipFill>
          <p:spPr bwMode="auto">
            <a:xfrm>
              <a:off x="3235517" y="2836393"/>
              <a:ext cx="321663" cy="41956"/>
            </a:xfrm>
            <a:prstGeom prst="rect">
              <a:avLst/>
            </a:prstGeom>
            <a:noFill/>
            <a:ln w="9525">
              <a:noFill/>
              <a:miter lim="800000"/>
              <a:headEnd/>
              <a:tailEnd/>
            </a:ln>
          </p:spPr>
        </p:pic>
      </p:grpSp>
      <p:sp>
        <p:nvSpPr>
          <p:cNvPr id="424" name="Text Box 22"/>
          <p:cNvSpPr txBox="1">
            <a:spLocks noChangeArrowheads="1"/>
          </p:cNvSpPr>
          <p:nvPr/>
        </p:nvSpPr>
        <p:spPr bwMode="auto">
          <a:xfrm>
            <a:off x="5982793" y="2142553"/>
            <a:ext cx="1660344" cy="138499"/>
          </a:xfrm>
          <a:prstGeom prst="rect">
            <a:avLst/>
          </a:prstGeom>
          <a:noFill/>
          <a:ln w="9525">
            <a:noFill/>
            <a:miter lim="800000"/>
            <a:headEnd/>
            <a:tailEnd/>
          </a:ln>
        </p:spPr>
        <p:txBody>
          <a:bodyPr wrap="square" lIns="0" tIns="0" rIns="0" bIns="0" anchor="ctr" anchorCtr="1">
            <a:spAutoFit/>
          </a:bodyPr>
          <a:lstStyle/>
          <a:p>
            <a:pPr algn="ctr"/>
            <a:r>
              <a:rPr lang="en-US" sz="900" b="1" dirty="0" smtClean="0">
                <a:solidFill>
                  <a:srgbClr val="444444"/>
                </a:solidFill>
                <a:latin typeface="Museo Sans For Dell"/>
              </a:rPr>
              <a:t>4 x Z900 - Spine</a:t>
            </a:r>
          </a:p>
        </p:txBody>
      </p:sp>
      <p:grpSp>
        <p:nvGrpSpPr>
          <p:cNvPr id="4" name="Group 53"/>
          <p:cNvGrpSpPr/>
          <p:nvPr/>
        </p:nvGrpSpPr>
        <p:grpSpPr>
          <a:xfrm>
            <a:off x="5656459" y="2808901"/>
            <a:ext cx="388677" cy="721441"/>
            <a:chOff x="3217328" y="2768106"/>
            <a:chExt cx="388677" cy="721441"/>
          </a:xfrm>
        </p:grpSpPr>
        <p:pic>
          <p:nvPicPr>
            <p:cNvPr id="426" name="Picture 2" descr="C:\Documents and Settings\nsheth\Desktop\Force10\Templates\3-D High Resolution png\42U_Rack_Black.png"/>
            <p:cNvPicPr>
              <a:picLocks noChangeAspect="1" noChangeArrowheads="1"/>
            </p:cNvPicPr>
            <p:nvPr/>
          </p:nvPicPr>
          <p:blipFill>
            <a:blip r:embed="rId6" cstate="print"/>
            <a:srcRect/>
            <a:stretch>
              <a:fillRect/>
            </a:stretch>
          </p:blipFill>
          <p:spPr bwMode="auto">
            <a:xfrm>
              <a:off x="3217328" y="2768106"/>
              <a:ext cx="388677" cy="721441"/>
            </a:xfrm>
            <a:prstGeom prst="rect">
              <a:avLst/>
            </a:prstGeom>
            <a:noFill/>
          </p:spPr>
        </p:pic>
        <p:pic>
          <p:nvPicPr>
            <p:cNvPr id="427" name="Picture 14" descr="C:\Documents and Settings\nsheth\Desktop\Force10\Templates\3-D High Resolution png\2U_Server_Yellow.png"/>
            <p:cNvPicPr>
              <a:picLocks noChangeAspect="1" noChangeArrowheads="1"/>
            </p:cNvPicPr>
            <p:nvPr/>
          </p:nvPicPr>
          <p:blipFill>
            <a:blip r:embed="rId7" cstate="print"/>
            <a:srcRect/>
            <a:stretch>
              <a:fillRect/>
            </a:stretch>
          </p:blipFill>
          <p:spPr bwMode="auto">
            <a:xfrm>
              <a:off x="3235211" y="3324801"/>
              <a:ext cx="321663" cy="115379"/>
            </a:xfrm>
            <a:prstGeom prst="rect">
              <a:avLst/>
            </a:prstGeom>
            <a:noFill/>
          </p:spPr>
        </p:pic>
        <p:pic>
          <p:nvPicPr>
            <p:cNvPr id="428" name="Picture 14" descr="C:\Documents and Settings\nsheth\Desktop\Force10\Templates\3-D High Resolution png\2U_Server_Yellow.png"/>
            <p:cNvPicPr>
              <a:picLocks noChangeAspect="1" noChangeArrowheads="1"/>
            </p:cNvPicPr>
            <p:nvPr/>
          </p:nvPicPr>
          <p:blipFill>
            <a:blip r:embed="rId7" cstate="print"/>
            <a:srcRect/>
            <a:stretch>
              <a:fillRect/>
            </a:stretch>
          </p:blipFill>
          <p:spPr bwMode="auto">
            <a:xfrm>
              <a:off x="3235211" y="3246271"/>
              <a:ext cx="321663" cy="115379"/>
            </a:xfrm>
            <a:prstGeom prst="rect">
              <a:avLst/>
            </a:prstGeom>
            <a:noFill/>
          </p:spPr>
        </p:pic>
        <p:pic>
          <p:nvPicPr>
            <p:cNvPr id="429" name="Picture 14" descr="C:\Documents and Settings\nsheth\Desktop\Force10\Templates\3-D High Resolution png\2U_Server_Yellow.png"/>
            <p:cNvPicPr>
              <a:picLocks noChangeAspect="1" noChangeArrowheads="1"/>
            </p:cNvPicPr>
            <p:nvPr/>
          </p:nvPicPr>
          <p:blipFill>
            <a:blip r:embed="rId7" cstate="print"/>
            <a:srcRect/>
            <a:stretch>
              <a:fillRect/>
            </a:stretch>
          </p:blipFill>
          <p:spPr bwMode="auto">
            <a:xfrm>
              <a:off x="3235211" y="3167742"/>
              <a:ext cx="321663" cy="115379"/>
            </a:xfrm>
            <a:prstGeom prst="rect">
              <a:avLst/>
            </a:prstGeom>
            <a:noFill/>
          </p:spPr>
        </p:pic>
        <p:pic>
          <p:nvPicPr>
            <p:cNvPr id="430" name="Picture 14" descr="C:\Documents and Settings\nsheth\Desktop\Force10\Templates\3-D High Resolution png\2U_Server_Yellow.png"/>
            <p:cNvPicPr>
              <a:picLocks noChangeAspect="1" noChangeArrowheads="1"/>
            </p:cNvPicPr>
            <p:nvPr/>
          </p:nvPicPr>
          <p:blipFill>
            <a:blip r:embed="rId7" cstate="print"/>
            <a:srcRect/>
            <a:stretch>
              <a:fillRect/>
            </a:stretch>
          </p:blipFill>
          <p:spPr bwMode="auto">
            <a:xfrm>
              <a:off x="3235211" y="3089212"/>
              <a:ext cx="321663" cy="115379"/>
            </a:xfrm>
            <a:prstGeom prst="rect">
              <a:avLst/>
            </a:prstGeom>
            <a:noFill/>
          </p:spPr>
        </p:pic>
        <p:pic>
          <p:nvPicPr>
            <p:cNvPr id="431" name="Picture 14" descr="C:\Documents and Settings\nsheth\Desktop\Force10\Templates\3-D High Resolution png\2U_Server_Yellow.png"/>
            <p:cNvPicPr>
              <a:picLocks noChangeAspect="1" noChangeArrowheads="1"/>
            </p:cNvPicPr>
            <p:nvPr/>
          </p:nvPicPr>
          <p:blipFill>
            <a:blip r:embed="rId7" cstate="print"/>
            <a:srcRect/>
            <a:stretch>
              <a:fillRect/>
            </a:stretch>
          </p:blipFill>
          <p:spPr bwMode="auto">
            <a:xfrm>
              <a:off x="3235211" y="3010683"/>
              <a:ext cx="321663" cy="115379"/>
            </a:xfrm>
            <a:prstGeom prst="rect">
              <a:avLst/>
            </a:prstGeom>
            <a:noFill/>
          </p:spPr>
        </p:pic>
        <p:pic>
          <p:nvPicPr>
            <p:cNvPr id="432" name="Picture 14" descr="C:\Documents and Settings\nsheth\Desktop\Force10\Templates\3-D High Resolution png\2U_Server_Yellow.png"/>
            <p:cNvPicPr>
              <a:picLocks noChangeAspect="1" noChangeArrowheads="1"/>
            </p:cNvPicPr>
            <p:nvPr/>
          </p:nvPicPr>
          <p:blipFill>
            <a:blip r:embed="rId7" cstate="print"/>
            <a:srcRect/>
            <a:stretch>
              <a:fillRect/>
            </a:stretch>
          </p:blipFill>
          <p:spPr bwMode="auto">
            <a:xfrm>
              <a:off x="3235211" y="2932153"/>
              <a:ext cx="321663" cy="115379"/>
            </a:xfrm>
            <a:prstGeom prst="rect">
              <a:avLst/>
            </a:prstGeom>
            <a:noFill/>
          </p:spPr>
        </p:pic>
        <p:pic>
          <p:nvPicPr>
            <p:cNvPr id="433" name="Picture 14" descr="C:\Documents and Settings\nsheth\Desktop\Force10\Templates\3-D High Resolution png\2U_Server_Yellow.png"/>
            <p:cNvPicPr>
              <a:picLocks noChangeAspect="1" noChangeArrowheads="1"/>
            </p:cNvPicPr>
            <p:nvPr/>
          </p:nvPicPr>
          <p:blipFill>
            <a:blip r:embed="rId7" cstate="print"/>
            <a:srcRect/>
            <a:stretch>
              <a:fillRect/>
            </a:stretch>
          </p:blipFill>
          <p:spPr bwMode="auto">
            <a:xfrm>
              <a:off x="3235234" y="2853620"/>
              <a:ext cx="321663" cy="115379"/>
            </a:xfrm>
            <a:prstGeom prst="rect">
              <a:avLst/>
            </a:prstGeom>
            <a:noFill/>
          </p:spPr>
        </p:pic>
        <p:pic>
          <p:nvPicPr>
            <p:cNvPr id="434" name="Picture 22"/>
            <p:cNvPicPr>
              <a:picLocks noChangeAspect="1" noChangeArrowheads="1"/>
            </p:cNvPicPr>
            <p:nvPr/>
          </p:nvPicPr>
          <p:blipFill>
            <a:blip r:embed="rId8" cstate="print"/>
            <a:srcRect/>
            <a:stretch>
              <a:fillRect/>
            </a:stretch>
          </p:blipFill>
          <p:spPr bwMode="auto">
            <a:xfrm>
              <a:off x="3235517" y="2836393"/>
              <a:ext cx="321663" cy="41956"/>
            </a:xfrm>
            <a:prstGeom prst="rect">
              <a:avLst/>
            </a:prstGeom>
            <a:noFill/>
            <a:ln w="9525">
              <a:noFill/>
              <a:miter lim="800000"/>
              <a:headEnd/>
              <a:tailEnd/>
            </a:ln>
          </p:spPr>
        </p:pic>
      </p:grpSp>
      <p:grpSp>
        <p:nvGrpSpPr>
          <p:cNvPr id="5" name="Group 63"/>
          <p:cNvGrpSpPr/>
          <p:nvPr/>
        </p:nvGrpSpPr>
        <p:grpSpPr>
          <a:xfrm>
            <a:off x="6139629" y="2808901"/>
            <a:ext cx="388677" cy="721441"/>
            <a:chOff x="3217328" y="2768106"/>
            <a:chExt cx="388677" cy="721441"/>
          </a:xfrm>
        </p:grpSpPr>
        <p:pic>
          <p:nvPicPr>
            <p:cNvPr id="436" name="Picture 2" descr="C:\Documents and Settings\nsheth\Desktop\Force10\Templates\3-D High Resolution png\42U_Rack_Black.png"/>
            <p:cNvPicPr>
              <a:picLocks noChangeAspect="1" noChangeArrowheads="1"/>
            </p:cNvPicPr>
            <p:nvPr/>
          </p:nvPicPr>
          <p:blipFill>
            <a:blip r:embed="rId6" cstate="print"/>
            <a:srcRect/>
            <a:stretch>
              <a:fillRect/>
            </a:stretch>
          </p:blipFill>
          <p:spPr bwMode="auto">
            <a:xfrm>
              <a:off x="3217328" y="2768106"/>
              <a:ext cx="388677" cy="721441"/>
            </a:xfrm>
            <a:prstGeom prst="rect">
              <a:avLst/>
            </a:prstGeom>
            <a:noFill/>
          </p:spPr>
        </p:pic>
        <p:pic>
          <p:nvPicPr>
            <p:cNvPr id="437" name="Picture 14" descr="C:\Documents and Settings\nsheth\Desktop\Force10\Templates\3-D High Resolution png\2U_Server_Yellow.png"/>
            <p:cNvPicPr>
              <a:picLocks noChangeAspect="1" noChangeArrowheads="1"/>
            </p:cNvPicPr>
            <p:nvPr/>
          </p:nvPicPr>
          <p:blipFill>
            <a:blip r:embed="rId7" cstate="print"/>
            <a:srcRect/>
            <a:stretch>
              <a:fillRect/>
            </a:stretch>
          </p:blipFill>
          <p:spPr bwMode="auto">
            <a:xfrm>
              <a:off x="3235211" y="3324801"/>
              <a:ext cx="321663" cy="115379"/>
            </a:xfrm>
            <a:prstGeom prst="rect">
              <a:avLst/>
            </a:prstGeom>
            <a:noFill/>
          </p:spPr>
        </p:pic>
        <p:pic>
          <p:nvPicPr>
            <p:cNvPr id="438" name="Picture 14" descr="C:\Documents and Settings\nsheth\Desktop\Force10\Templates\3-D High Resolution png\2U_Server_Yellow.png"/>
            <p:cNvPicPr>
              <a:picLocks noChangeAspect="1" noChangeArrowheads="1"/>
            </p:cNvPicPr>
            <p:nvPr/>
          </p:nvPicPr>
          <p:blipFill>
            <a:blip r:embed="rId7" cstate="print"/>
            <a:srcRect/>
            <a:stretch>
              <a:fillRect/>
            </a:stretch>
          </p:blipFill>
          <p:spPr bwMode="auto">
            <a:xfrm>
              <a:off x="3235211" y="3246271"/>
              <a:ext cx="321663" cy="115379"/>
            </a:xfrm>
            <a:prstGeom prst="rect">
              <a:avLst/>
            </a:prstGeom>
            <a:noFill/>
          </p:spPr>
        </p:pic>
        <p:pic>
          <p:nvPicPr>
            <p:cNvPr id="439" name="Picture 14" descr="C:\Documents and Settings\nsheth\Desktop\Force10\Templates\3-D High Resolution png\2U_Server_Yellow.png"/>
            <p:cNvPicPr>
              <a:picLocks noChangeAspect="1" noChangeArrowheads="1"/>
            </p:cNvPicPr>
            <p:nvPr/>
          </p:nvPicPr>
          <p:blipFill>
            <a:blip r:embed="rId7" cstate="print"/>
            <a:srcRect/>
            <a:stretch>
              <a:fillRect/>
            </a:stretch>
          </p:blipFill>
          <p:spPr bwMode="auto">
            <a:xfrm>
              <a:off x="3235211" y="3167742"/>
              <a:ext cx="321663" cy="115379"/>
            </a:xfrm>
            <a:prstGeom prst="rect">
              <a:avLst/>
            </a:prstGeom>
            <a:noFill/>
          </p:spPr>
        </p:pic>
        <p:pic>
          <p:nvPicPr>
            <p:cNvPr id="440" name="Picture 14" descr="C:\Documents and Settings\nsheth\Desktop\Force10\Templates\3-D High Resolution png\2U_Server_Yellow.png"/>
            <p:cNvPicPr>
              <a:picLocks noChangeAspect="1" noChangeArrowheads="1"/>
            </p:cNvPicPr>
            <p:nvPr/>
          </p:nvPicPr>
          <p:blipFill>
            <a:blip r:embed="rId7" cstate="print"/>
            <a:srcRect/>
            <a:stretch>
              <a:fillRect/>
            </a:stretch>
          </p:blipFill>
          <p:spPr bwMode="auto">
            <a:xfrm>
              <a:off x="3235211" y="3089212"/>
              <a:ext cx="321663" cy="115379"/>
            </a:xfrm>
            <a:prstGeom prst="rect">
              <a:avLst/>
            </a:prstGeom>
            <a:noFill/>
          </p:spPr>
        </p:pic>
        <p:pic>
          <p:nvPicPr>
            <p:cNvPr id="441" name="Picture 14" descr="C:\Documents and Settings\nsheth\Desktop\Force10\Templates\3-D High Resolution png\2U_Server_Yellow.png"/>
            <p:cNvPicPr>
              <a:picLocks noChangeAspect="1" noChangeArrowheads="1"/>
            </p:cNvPicPr>
            <p:nvPr/>
          </p:nvPicPr>
          <p:blipFill>
            <a:blip r:embed="rId7" cstate="print"/>
            <a:srcRect/>
            <a:stretch>
              <a:fillRect/>
            </a:stretch>
          </p:blipFill>
          <p:spPr bwMode="auto">
            <a:xfrm>
              <a:off x="3235211" y="3010683"/>
              <a:ext cx="321663" cy="115379"/>
            </a:xfrm>
            <a:prstGeom prst="rect">
              <a:avLst/>
            </a:prstGeom>
            <a:noFill/>
          </p:spPr>
        </p:pic>
        <p:pic>
          <p:nvPicPr>
            <p:cNvPr id="442" name="Picture 14" descr="C:\Documents and Settings\nsheth\Desktop\Force10\Templates\3-D High Resolution png\2U_Server_Yellow.png"/>
            <p:cNvPicPr>
              <a:picLocks noChangeAspect="1" noChangeArrowheads="1"/>
            </p:cNvPicPr>
            <p:nvPr/>
          </p:nvPicPr>
          <p:blipFill>
            <a:blip r:embed="rId7" cstate="print"/>
            <a:srcRect/>
            <a:stretch>
              <a:fillRect/>
            </a:stretch>
          </p:blipFill>
          <p:spPr bwMode="auto">
            <a:xfrm>
              <a:off x="3235211" y="2932153"/>
              <a:ext cx="321663" cy="115379"/>
            </a:xfrm>
            <a:prstGeom prst="rect">
              <a:avLst/>
            </a:prstGeom>
            <a:noFill/>
          </p:spPr>
        </p:pic>
        <p:pic>
          <p:nvPicPr>
            <p:cNvPr id="443" name="Picture 14" descr="C:\Documents and Settings\nsheth\Desktop\Force10\Templates\3-D High Resolution png\2U_Server_Yellow.png"/>
            <p:cNvPicPr>
              <a:picLocks noChangeAspect="1" noChangeArrowheads="1"/>
            </p:cNvPicPr>
            <p:nvPr/>
          </p:nvPicPr>
          <p:blipFill>
            <a:blip r:embed="rId7" cstate="print"/>
            <a:srcRect/>
            <a:stretch>
              <a:fillRect/>
            </a:stretch>
          </p:blipFill>
          <p:spPr bwMode="auto">
            <a:xfrm>
              <a:off x="3235234" y="2853620"/>
              <a:ext cx="321663" cy="115379"/>
            </a:xfrm>
            <a:prstGeom prst="rect">
              <a:avLst/>
            </a:prstGeom>
            <a:noFill/>
          </p:spPr>
        </p:pic>
        <p:pic>
          <p:nvPicPr>
            <p:cNvPr id="444" name="Picture 22"/>
            <p:cNvPicPr>
              <a:picLocks noChangeAspect="1" noChangeArrowheads="1"/>
            </p:cNvPicPr>
            <p:nvPr/>
          </p:nvPicPr>
          <p:blipFill>
            <a:blip r:embed="rId8" cstate="print"/>
            <a:srcRect/>
            <a:stretch>
              <a:fillRect/>
            </a:stretch>
          </p:blipFill>
          <p:spPr bwMode="auto">
            <a:xfrm>
              <a:off x="3235517" y="2836393"/>
              <a:ext cx="321663" cy="41956"/>
            </a:xfrm>
            <a:prstGeom prst="rect">
              <a:avLst/>
            </a:prstGeom>
            <a:noFill/>
            <a:ln w="9525">
              <a:noFill/>
              <a:miter lim="800000"/>
              <a:headEnd/>
              <a:tailEnd/>
            </a:ln>
          </p:spPr>
        </p:pic>
      </p:grpSp>
      <p:grpSp>
        <p:nvGrpSpPr>
          <p:cNvPr id="6" name="Group 73"/>
          <p:cNvGrpSpPr/>
          <p:nvPr/>
        </p:nvGrpSpPr>
        <p:grpSpPr>
          <a:xfrm>
            <a:off x="6610754" y="2806926"/>
            <a:ext cx="388677" cy="721441"/>
            <a:chOff x="3217328" y="2768106"/>
            <a:chExt cx="388677" cy="721441"/>
          </a:xfrm>
        </p:grpSpPr>
        <p:pic>
          <p:nvPicPr>
            <p:cNvPr id="446" name="Picture 2" descr="C:\Documents and Settings\nsheth\Desktop\Force10\Templates\3-D High Resolution png\42U_Rack_Black.png"/>
            <p:cNvPicPr>
              <a:picLocks noChangeAspect="1" noChangeArrowheads="1"/>
            </p:cNvPicPr>
            <p:nvPr/>
          </p:nvPicPr>
          <p:blipFill>
            <a:blip r:embed="rId6" cstate="print"/>
            <a:srcRect/>
            <a:stretch>
              <a:fillRect/>
            </a:stretch>
          </p:blipFill>
          <p:spPr bwMode="auto">
            <a:xfrm>
              <a:off x="3217328" y="2768106"/>
              <a:ext cx="388677" cy="721441"/>
            </a:xfrm>
            <a:prstGeom prst="rect">
              <a:avLst/>
            </a:prstGeom>
            <a:noFill/>
          </p:spPr>
        </p:pic>
        <p:pic>
          <p:nvPicPr>
            <p:cNvPr id="447" name="Picture 14" descr="C:\Documents and Settings\nsheth\Desktop\Force10\Templates\3-D High Resolution png\2U_Server_Yellow.png"/>
            <p:cNvPicPr>
              <a:picLocks noChangeAspect="1" noChangeArrowheads="1"/>
            </p:cNvPicPr>
            <p:nvPr/>
          </p:nvPicPr>
          <p:blipFill>
            <a:blip r:embed="rId7" cstate="print"/>
            <a:srcRect/>
            <a:stretch>
              <a:fillRect/>
            </a:stretch>
          </p:blipFill>
          <p:spPr bwMode="auto">
            <a:xfrm>
              <a:off x="3235211" y="3324801"/>
              <a:ext cx="321663" cy="115379"/>
            </a:xfrm>
            <a:prstGeom prst="rect">
              <a:avLst/>
            </a:prstGeom>
            <a:noFill/>
          </p:spPr>
        </p:pic>
        <p:pic>
          <p:nvPicPr>
            <p:cNvPr id="448" name="Picture 14" descr="C:\Documents and Settings\nsheth\Desktop\Force10\Templates\3-D High Resolution png\2U_Server_Yellow.png"/>
            <p:cNvPicPr>
              <a:picLocks noChangeAspect="1" noChangeArrowheads="1"/>
            </p:cNvPicPr>
            <p:nvPr/>
          </p:nvPicPr>
          <p:blipFill>
            <a:blip r:embed="rId7" cstate="print"/>
            <a:srcRect/>
            <a:stretch>
              <a:fillRect/>
            </a:stretch>
          </p:blipFill>
          <p:spPr bwMode="auto">
            <a:xfrm>
              <a:off x="3235211" y="3246271"/>
              <a:ext cx="321663" cy="115379"/>
            </a:xfrm>
            <a:prstGeom prst="rect">
              <a:avLst/>
            </a:prstGeom>
            <a:noFill/>
          </p:spPr>
        </p:pic>
        <p:pic>
          <p:nvPicPr>
            <p:cNvPr id="449" name="Picture 14" descr="C:\Documents and Settings\nsheth\Desktop\Force10\Templates\3-D High Resolution png\2U_Server_Yellow.png"/>
            <p:cNvPicPr>
              <a:picLocks noChangeAspect="1" noChangeArrowheads="1"/>
            </p:cNvPicPr>
            <p:nvPr/>
          </p:nvPicPr>
          <p:blipFill>
            <a:blip r:embed="rId7" cstate="print"/>
            <a:srcRect/>
            <a:stretch>
              <a:fillRect/>
            </a:stretch>
          </p:blipFill>
          <p:spPr bwMode="auto">
            <a:xfrm>
              <a:off x="3235211" y="3167742"/>
              <a:ext cx="321663" cy="115379"/>
            </a:xfrm>
            <a:prstGeom prst="rect">
              <a:avLst/>
            </a:prstGeom>
            <a:noFill/>
          </p:spPr>
        </p:pic>
        <p:pic>
          <p:nvPicPr>
            <p:cNvPr id="450" name="Picture 14" descr="C:\Documents and Settings\nsheth\Desktop\Force10\Templates\3-D High Resolution png\2U_Server_Yellow.png"/>
            <p:cNvPicPr>
              <a:picLocks noChangeAspect="1" noChangeArrowheads="1"/>
            </p:cNvPicPr>
            <p:nvPr/>
          </p:nvPicPr>
          <p:blipFill>
            <a:blip r:embed="rId7" cstate="print"/>
            <a:srcRect/>
            <a:stretch>
              <a:fillRect/>
            </a:stretch>
          </p:blipFill>
          <p:spPr bwMode="auto">
            <a:xfrm>
              <a:off x="3235211" y="3089212"/>
              <a:ext cx="321663" cy="115379"/>
            </a:xfrm>
            <a:prstGeom prst="rect">
              <a:avLst/>
            </a:prstGeom>
            <a:noFill/>
          </p:spPr>
        </p:pic>
        <p:pic>
          <p:nvPicPr>
            <p:cNvPr id="451" name="Picture 14" descr="C:\Documents and Settings\nsheth\Desktop\Force10\Templates\3-D High Resolution png\2U_Server_Yellow.png"/>
            <p:cNvPicPr>
              <a:picLocks noChangeAspect="1" noChangeArrowheads="1"/>
            </p:cNvPicPr>
            <p:nvPr/>
          </p:nvPicPr>
          <p:blipFill>
            <a:blip r:embed="rId7" cstate="print"/>
            <a:srcRect/>
            <a:stretch>
              <a:fillRect/>
            </a:stretch>
          </p:blipFill>
          <p:spPr bwMode="auto">
            <a:xfrm>
              <a:off x="3235211" y="3010683"/>
              <a:ext cx="321663" cy="115379"/>
            </a:xfrm>
            <a:prstGeom prst="rect">
              <a:avLst/>
            </a:prstGeom>
            <a:noFill/>
          </p:spPr>
        </p:pic>
        <p:pic>
          <p:nvPicPr>
            <p:cNvPr id="452" name="Picture 14" descr="C:\Documents and Settings\nsheth\Desktop\Force10\Templates\3-D High Resolution png\2U_Server_Yellow.png"/>
            <p:cNvPicPr>
              <a:picLocks noChangeAspect="1" noChangeArrowheads="1"/>
            </p:cNvPicPr>
            <p:nvPr/>
          </p:nvPicPr>
          <p:blipFill>
            <a:blip r:embed="rId7" cstate="print"/>
            <a:srcRect/>
            <a:stretch>
              <a:fillRect/>
            </a:stretch>
          </p:blipFill>
          <p:spPr bwMode="auto">
            <a:xfrm>
              <a:off x="3235211" y="2932153"/>
              <a:ext cx="321663" cy="115379"/>
            </a:xfrm>
            <a:prstGeom prst="rect">
              <a:avLst/>
            </a:prstGeom>
            <a:noFill/>
          </p:spPr>
        </p:pic>
        <p:pic>
          <p:nvPicPr>
            <p:cNvPr id="453" name="Picture 14" descr="C:\Documents and Settings\nsheth\Desktop\Force10\Templates\3-D High Resolution png\2U_Server_Yellow.png"/>
            <p:cNvPicPr>
              <a:picLocks noChangeAspect="1" noChangeArrowheads="1"/>
            </p:cNvPicPr>
            <p:nvPr/>
          </p:nvPicPr>
          <p:blipFill>
            <a:blip r:embed="rId7" cstate="print"/>
            <a:srcRect/>
            <a:stretch>
              <a:fillRect/>
            </a:stretch>
          </p:blipFill>
          <p:spPr bwMode="auto">
            <a:xfrm>
              <a:off x="3235234" y="2853620"/>
              <a:ext cx="321663" cy="115379"/>
            </a:xfrm>
            <a:prstGeom prst="rect">
              <a:avLst/>
            </a:prstGeom>
            <a:noFill/>
          </p:spPr>
        </p:pic>
        <p:pic>
          <p:nvPicPr>
            <p:cNvPr id="454" name="Picture 22"/>
            <p:cNvPicPr>
              <a:picLocks noChangeAspect="1" noChangeArrowheads="1"/>
            </p:cNvPicPr>
            <p:nvPr/>
          </p:nvPicPr>
          <p:blipFill>
            <a:blip r:embed="rId8" cstate="print"/>
            <a:srcRect/>
            <a:stretch>
              <a:fillRect/>
            </a:stretch>
          </p:blipFill>
          <p:spPr bwMode="auto">
            <a:xfrm>
              <a:off x="3235517" y="2836393"/>
              <a:ext cx="321663" cy="41956"/>
            </a:xfrm>
            <a:prstGeom prst="rect">
              <a:avLst/>
            </a:prstGeom>
            <a:noFill/>
            <a:ln w="9525">
              <a:noFill/>
              <a:miter lim="800000"/>
              <a:headEnd/>
              <a:tailEnd/>
            </a:ln>
          </p:spPr>
        </p:pic>
      </p:grpSp>
      <p:grpSp>
        <p:nvGrpSpPr>
          <p:cNvPr id="7" name="Group 83"/>
          <p:cNvGrpSpPr/>
          <p:nvPr/>
        </p:nvGrpSpPr>
        <p:grpSpPr>
          <a:xfrm>
            <a:off x="7100459" y="2808901"/>
            <a:ext cx="388677" cy="721441"/>
            <a:chOff x="3217328" y="2768106"/>
            <a:chExt cx="388677" cy="721441"/>
          </a:xfrm>
        </p:grpSpPr>
        <p:pic>
          <p:nvPicPr>
            <p:cNvPr id="456" name="Picture 2" descr="C:\Documents and Settings\nsheth\Desktop\Force10\Templates\3-D High Resolution png\42U_Rack_Black.png"/>
            <p:cNvPicPr>
              <a:picLocks noChangeAspect="1" noChangeArrowheads="1"/>
            </p:cNvPicPr>
            <p:nvPr/>
          </p:nvPicPr>
          <p:blipFill>
            <a:blip r:embed="rId6" cstate="print"/>
            <a:srcRect/>
            <a:stretch>
              <a:fillRect/>
            </a:stretch>
          </p:blipFill>
          <p:spPr bwMode="auto">
            <a:xfrm>
              <a:off x="3217328" y="2768106"/>
              <a:ext cx="388677" cy="721441"/>
            </a:xfrm>
            <a:prstGeom prst="rect">
              <a:avLst/>
            </a:prstGeom>
            <a:noFill/>
          </p:spPr>
        </p:pic>
        <p:pic>
          <p:nvPicPr>
            <p:cNvPr id="457" name="Picture 14" descr="C:\Documents and Settings\nsheth\Desktop\Force10\Templates\3-D High Resolution png\2U_Server_Yellow.png"/>
            <p:cNvPicPr>
              <a:picLocks noChangeAspect="1" noChangeArrowheads="1"/>
            </p:cNvPicPr>
            <p:nvPr/>
          </p:nvPicPr>
          <p:blipFill>
            <a:blip r:embed="rId7" cstate="print"/>
            <a:srcRect/>
            <a:stretch>
              <a:fillRect/>
            </a:stretch>
          </p:blipFill>
          <p:spPr bwMode="auto">
            <a:xfrm>
              <a:off x="3235211" y="3324801"/>
              <a:ext cx="321663" cy="115379"/>
            </a:xfrm>
            <a:prstGeom prst="rect">
              <a:avLst/>
            </a:prstGeom>
            <a:noFill/>
          </p:spPr>
        </p:pic>
        <p:pic>
          <p:nvPicPr>
            <p:cNvPr id="458" name="Picture 14" descr="C:\Documents and Settings\nsheth\Desktop\Force10\Templates\3-D High Resolution png\2U_Server_Yellow.png"/>
            <p:cNvPicPr>
              <a:picLocks noChangeAspect="1" noChangeArrowheads="1"/>
            </p:cNvPicPr>
            <p:nvPr/>
          </p:nvPicPr>
          <p:blipFill>
            <a:blip r:embed="rId7" cstate="print"/>
            <a:srcRect/>
            <a:stretch>
              <a:fillRect/>
            </a:stretch>
          </p:blipFill>
          <p:spPr bwMode="auto">
            <a:xfrm>
              <a:off x="3235211" y="3246271"/>
              <a:ext cx="321663" cy="115379"/>
            </a:xfrm>
            <a:prstGeom prst="rect">
              <a:avLst/>
            </a:prstGeom>
            <a:noFill/>
          </p:spPr>
        </p:pic>
        <p:pic>
          <p:nvPicPr>
            <p:cNvPr id="459" name="Picture 14" descr="C:\Documents and Settings\nsheth\Desktop\Force10\Templates\3-D High Resolution png\2U_Server_Yellow.png"/>
            <p:cNvPicPr>
              <a:picLocks noChangeAspect="1" noChangeArrowheads="1"/>
            </p:cNvPicPr>
            <p:nvPr/>
          </p:nvPicPr>
          <p:blipFill>
            <a:blip r:embed="rId7" cstate="print"/>
            <a:srcRect/>
            <a:stretch>
              <a:fillRect/>
            </a:stretch>
          </p:blipFill>
          <p:spPr bwMode="auto">
            <a:xfrm>
              <a:off x="3235211" y="3167742"/>
              <a:ext cx="321663" cy="115379"/>
            </a:xfrm>
            <a:prstGeom prst="rect">
              <a:avLst/>
            </a:prstGeom>
            <a:noFill/>
          </p:spPr>
        </p:pic>
        <p:pic>
          <p:nvPicPr>
            <p:cNvPr id="460" name="Picture 14" descr="C:\Documents and Settings\nsheth\Desktop\Force10\Templates\3-D High Resolution png\2U_Server_Yellow.png"/>
            <p:cNvPicPr>
              <a:picLocks noChangeAspect="1" noChangeArrowheads="1"/>
            </p:cNvPicPr>
            <p:nvPr/>
          </p:nvPicPr>
          <p:blipFill>
            <a:blip r:embed="rId7" cstate="print"/>
            <a:srcRect/>
            <a:stretch>
              <a:fillRect/>
            </a:stretch>
          </p:blipFill>
          <p:spPr bwMode="auto">
            <a:xfrm>
              <a:off x="3235211" y="3089212"/>
              <a:ext cx="321663" cy="115379"/>
            </a:xfrm>
            <a:prstGeom prst="rect">
              <a:avLst/>
            </a:prstGeom>
            <a:noFill/>
          </p:spPr>
        </p:pic>
        <p:pic>
          <p:nvPicPr>
            <p:cNvPr id="461" name="Picture 14" descr="C:\Documents and Settings\nsheth\Desktop\Force10\Templates\3-D High Resolution png\2U_Server_Yellow.png"/>
            <p:cNvPicPr>
              <a:picLocks noChangeAspect="1" noChangeArrowheads="1"/>
            </p:cNvPicPr>
            <p:nvPr/>
          </p:nvPicPr>
          <p:blipFill>
            <a:blip r:embed="rId7" cstate="print"/>
            <a:srcRect/>
            <a:stretch>
              <a:fillRect/>
            </a:stretch>
          </p:blipFill>
          <p:spPr bwMode="auto">
            <a:xfrm>
              <a:off x="3235211" y="3010683"/>
              <a:ext cx="321663" cy="115379"/>
            </a:xfrm>
            <a:prstGeom prst="rect">
              <a:avLst/>
            </a:prstGeom>
            <a:noFill/>
          </p:spPr>
        </p:pic>
        <p:pic>
          <p:nvPicPr>
            <p:cNvPr id="462" name="Picture 14" descr="C:\Documents and Settings\nsheth\Desktop\Force10\Templates\3-D High Resolution png\2U_Server_Yellow.png"/>
            <p:cNvPicPr>
              <a:picLocks noChangeAspect="1" noChangeArrowheads="1"/>
            </p:cNvPicPr>
            <p:nvPr/>
          </p:nvPicPr>
          <p:blipFill>
            <a:blip r:embed="rId7" cstate="print"/>
            <a:srcRect/>
            <a:stretch>
              <a:fillRect/>
            </a:stretch>
          </p:blipFill>
          <p:spPr bwMode="auto">
            <a:xfrm>
              <a:off x="3235211" y="2932153"/>
              <a:ext cx="321663" cy="115379"/>
            </a:xfrm>
            <a:prstGeom prst="rect">
              <a:avLst/>
            </a:prstGeom>
            <a:noFill/>
          </p:spPr>
        </p:pic>
        <p:pic>
          <p:nvPicPr>
            <p:cNvPr id="463" name="Picture 14" descr="C:\Documents and Settings\nsheth\Desktop\Force10\Templates\3-D High Resolution png\2U_Server_Yellow.png"/>
            <p:cNvPicPr>
              <a:picLocks noChangeAspect="1" noChangeArrowheads="1"/>
            </p:cNvPicPr>
            <p:nvPr/>
          </p:nvPicPr>
          <p:blipFill>
            <a:blip r:embed="rId7" cstate="print"/>
            <a:srcRect/>
            <a:stretch>
              <a:fillRect/>
            </a:stretch>
          </p:blipFill>
          <p:spPr bwMode="auto">
            <a:xfrm>
              <a:off x="3235234" y="2853620"/>
              <a:ext cx="321663" cy="115379"/>
            </a:xfrm>
            <a:prstGeom prst="rect">
              <a:avLst/>
            </a:prstGeom>
            <a:noFill/>
          </p:spPr>
        </p:pic>
        <p:pic>
          <p:nvPicPr>
            <p:cNvPr id="464" name="Picture 22"/>
            <p:cNvPicPr>
              <a:picLocks noChangeAspect="1" noChangeArrowheads="1"/>
            </p:cNvPicPr>
            <p:nvPr/>
          </p:nvPicPr>
          <p:blipFill>
            <a:blip r:embed="rId8" cstate="print"/>
            <a:srcRect/>
            <a:stretch>
              <a:fillRect/>
            </a:stretch>
          </p:blipFill>
          <p:spPr bwMode="auto">
            <a:xfrm>
              <a:off x="3235517" y="2836393"/>
              <a:ext cx="321663" cy="41956"/>
            </a:xfrm>
            <a:prstGeom prst="rect">
              <a:avLst/>
            </a:prstGeom>
            <a:noFill/>
            <a:ln w="9525">
              <a:noFill/>
              <a:miter lim="800000"/>
              <a:headEnd/>
              <a:tailEnd/>
            </a:ln>
          </p:spPr>
        </p:pic>
      </p:grpSp>
      <p:grpSp>
        <p:nvGrpSpPr>
          <p:cNvPr id="8" name="Group 93"/>
          <p:cNvGrpSpPr/>
          <p:nvPr/>
        </p:nvGrpSpPr>
        <p:grpSpPr>
          <a:xfrm>
            <a:off x="7593529" y="2806926"/>
            <a:ext cx="388677" cy="721441"/>
            <a:chOff x="3217328" y="2768106"/>
            <a:chExt cx="388677" cy="721441"/>
          </a:xfrm>
        </p:grpSpPr>
        <p:pic>
          <p:nvPicPr>
            <p:cNvPr id="466" name="Picture 2" descr="C:\Documents and Settings\nsheth\Desktop\Force10\Templates\3-D High Resolution png\42U_Rack_Black.png"/>
            <p:cNvPicPr>
              <a:picLocks noChangeAspect="1" noChangeArrowheads="1"/>
            </p:cNvPicPr>
            <p:nvPr/>
          </p:nvPicPr>
          <p:blipFill>
            <a:blip r:embed="rId6" cstate="print"/>
            <a:srcRect/>
            <a:stretch>
              <a:fillRect/>
            </a:stretch>
          </p:blipFill>
          <p:spPr bwMode="auto">
            <a:xfrm>
              <a:off x="3217328" y="2768106"/>
              <a:ext cx="388677" cy="721441"/>
            </a:xfrm>
            <a:prstGeom prst="rect">
              <a:avLst/>
            </a:prstGeom>
            <a:noFill/>
          </p:spPr>
        </p:pic>
        <p:pic>
          <p:nvPicPr>
            <p:cNvPr id="467" name="Picture 14" descr="C:\Documents and Settings\nsheth\Desktop\Force10\Templates\3-D High Resolution png\2U_Server_Yellow.png"/>
            <p:cNvPicPr>
              <a:picLocks noChangeAspect="1" noChangeArrowheads="1"/>
            </p:cNvPicPr>
            <p:nvPr/>
          </p:nvPicPr>
          <p:blipFill>
            <a:blip r:embed="rId7" cstate="print"/>
            <a:srcRect/>
            <a:stretch>
              <a:fillRect/>
            </a:stretch>
          </p:blipFill>
          <p:spPr bwMode="auto">
            <a:xfrm>
              <a:off x="3235211" y="3324801"/>
              <a:ext cx="321663" cy="115379"/>
            </a:xfrm>
            <a:prstGeom prst="rect">
              <a:avLst/>
            </a:prstGeom>
            <a:noFill/>
          </p:spPr>
        </p:pic>
        <p:pic>
          <p:nvPicPr>
            <p:cNvPr id="468" name="Picture 14" descr="C:\Documents and Settings\nsheth\Desktop\Force10\Templates\3-D High Resolution png\2U_Server_Yellow.png"/>
            <p:cNvPicPr>
              <a:picLocks noChangeAspect="1" noChangeArrowheads="1"/>
            </p:cNvPicPr>
            <p:nvPr/>
          </p:nvPicPr>
          <p:blipFill>
            <a:blip r:embed="rId7" cstate="print"/>
            <a:srcRect/>
            <a:stretch>
              <a:fillRect/>
            </a:stretch>
          </p:blipFill>
          <p:spPr bwMode="auto">
            <a:xfrm>
              <a:off x="3235211" y="3246271"/>
              <a:ext cx="321663" cy="115379"/>
            </a:xfrm>
            <a:prstGeom prst="rect">
              <a:avLst/>
            </a:prstGeom>
            <a:noFill/>
          </p:spPr>
        </p:pic>
        <p:pic>
          <p:nvPicPr>
            <p:cNvPr id="469" name="Picture 14" descr="C:\Documents and Settings\nsheth\Desktop\Force10\Templates\3-D High Resolution png\2U_Server_Yellow.png"/>
            <p:cNvPicPr>
              <a:picLocks noChangeAspect="1" noChangeArrowheads="1"/>
            </p:cNvPicPr>
            <p:nvPr/>
          </p:nvPicPr>
          <p:blipFill>
            <a:blip r:embed="rId7" cstate="print"/>
            <a:srcRect/>
            <a:stretch>
              <a:fillRect/>
            </a:stretch>
          </p:blipFill>
          <p:spPr bwMode="auto">
            <a:xfrm>
              <a:off x="3235211" y="3167742"/>
              <a:ext cx="321663" cy="115379"/>
            </a:xfrm>
            <a:prstGeom prst="rect">
              <a:avLst/>
            </a:prstGeom>
            <a:noFill/>
          </p:spPr>
        </p:pic>
        <p:pic>
          <p:nvPicPr>
            <p:cNvPr id="470" name="Picture 14" descr="C:\Documents and Settings\nsheth\Desktop\Force10\Templates\3-D High Resolution png\2U_Server_Yellow.png"/>
            <p:cNvPicPr>
              <a:picLocks noChangeAspect="1" noChangeArrowheads="1"/>
            </p:cNvPicPr>
            <p:nvPr/>
          </p:nvPicPr>
          <p:blipFill>
            <a:blip r:embed="rId7" cstate="print"/>
            <a:srcRect/>
            <a:stretch>
              <a:fillRect/>
            </a:stretch>
          </p:blipFill>
          <p:spPr bwMode="auto">
            <a:xfrm>
              <a:off x="3235211" y="3089212"/>
              <a:ext cx="321663" cy="115379"/>
            </a:xfrm>
            <a:prstGeom prst="rect">
              <a:avLst/>
            </a:prstGeom>
            <a:noFill/>
          </p:spPr>
        </p:pic>
        <p:pic>
          <p:nvPicPr>
            <p:cNvPr id="471" name="Picture 14" descr="C:\Documents and Settings\nsheth\Desktop\Force10\Templates\3-D High Resolution png\2U_Server_Yellow.png"/>
            <p:cNvPicPr>
              <a:picLocks noChangeAspect="1" noChangeArrowheads="1"/>
            </p:cNvPicPr>
            <p:nvPr/>
          </p:nvPicPr>
          <p:blipFill>
            <a:blip r:embed="rId7" cstate="print"/>
            <a:srcRect/>
            <a:stretch>
              <a:fillRect/>
            </a:stretch>
          </p:blipFill>
          <p:spPr bwMode="auto">
            <a:xfrm>
              <a:off x="3235211" y="3010683"/>
              <a:ext cx="321663" cy="115379"/>
            </a:xfrm>
            <a:prstGeom prst="rect">
              <a:avLst/>
            </a:prstGeom>
            <a:noFill/>
          </p:spPr>
        </p:pic>
        <p:pic>
          <p:nvPicPr>
            <p:cNvPr id="472" name="Picture 14" descr="C:\Documents and Settings\nsheth\Desktop\Force10\Templates\3-D High Resolution png\2U_Server_Yellow.png"/>
            <p:cNvPicPr>
              <a:picLocks noChangeAspect="1" noChangeArrowheads="1"/>
            </p:cNvPicPr>
            <p:nvPr/>
          </p:nvPicPr>
          <p:blipFill>
            <a:blip r:embed="rId7" cstate="print"/>
            <a:srcRect/>
            <a:stretch>
              <a:fillRect/>
            </a:stretch>
          </p:blipFill>
          <p:spPr bwMode="auto">
            <a:xfrm>
              <a:off x="3235211" y="2932153"/>
              <a:ext cx="321663" cy="115379"/>
            </a:xfrm>
            <a:prstGeom prst="rect">
              <a:avLst/>
            </a:prstGeom>
            <a:noFill/>
          </p:spPr>
        </p:pic>
        <p:pic>
          <p:nvPicPr>
            <p:cNvPr id="473" name="Picture 14" descr="C:\Documents and Settings\nsheth\Desktop\Force10\Templates\3-D High Resolution png\2U_Server_Yellow.png"/>
            <p:cNvPicPr>
              <a:picLocks noChangeAspect="1" noChangeArrowheads="1"/>
            </p:cNvPicPr>
            <p:nvPr/>
          </p:nvPicPr>
          <p:blipFill>
            <a:blip r:embed="rId7" cstate="print"/>
            <a:srcRect/>
            <a:stretch>
              <a:fillRect/>
            </a:stretch>
          </p:blipFill>
          <p:spPr bwMode="auto">
            <a:xfrm>
              <a:off x="3235234" y="2853620"/>
              <a:ext cx="321663" cy="115379"/>
            </a:xfrm>
            <a:prstGeom prst="rect">
              <a:avLst/>
            </a:prstGeom>
            <a:noFill/>
          </p:spPr>
        </p:pic>
        <p:pic>
          <p:nvPicPr>
            <p:cNvPr id="474" name="Picture 22"/>
            <p:cNvPicPr>
              <a:picLocks noChangeAspect="1" noChangeArrowheads="1"/>
            </p:cNvPicPr>
            <p:nvPr/>
          </p:nvPicPr>
          <p:blipFill>
            <a:blip r:embed="rId8" cstate="print"/>
            <a:srcRect/>
            <a:stretch>
              <a:fillRect/>
            </a:stretch>
          </p:blipFill>
          <p:spPr bwMode="auto">
            <a:xfrm>
              <a:off x="3235517" y="2836393"/>
              <a:ext cx="321663" cy="41956"/>
            </a:xfrm>
            <a:prstGeom prst="rect">
              <a:avLst/>
            </a:prstGeom>
            <a:noFill/>
            <a:ln w="9525">
              <a:noFill/>
              <a:miter lim="800000"/>
              <a:headEnd/>
              <a:tailEnd/>
            </a:ln>
          </p:spPr>
        </p:pic>
      </p:grpSp>
      <p:sp>
        <p:nvSpPr>
          <p:cNvPr id="475" name="Text Box 22"/>
          <p:cNvSpPr txBox="1">
            <a:spLocks noChangeArrowheads="1"/>
          </p:cNvSpPr>
          <p:nvPr/>
        </p:nvSpPr>
        <p:spPr bwMode="auto">
          <a:xfrm>
            <a:off x="8020562" y="2825017"/>
            <a:ext cx="432358" cy="153888"/>
          </a:xfrm>
          <a:prstGeom prst="rect">
            <a:avLst/>
          </a:prstGeom>
          <a:noFill/>
          <a:ln w="9525">
            <a:noFill/>
            <a:miter lim="800000"/>
            <a:headEnd/>
            <a:tailEnd/>
          </a:ln>
        </p:spPr>
        <p:txBody>
          <a:bodyPr wrap="square" lIns="0" tIns="0" rIns="0" bIns="0" anchor="ctr" anchorCtr="1">
            <a:spAutoFit/>
          </a:bodyPr>
          <a:lstStyle/>
          <a:p>
            <a:pPr algn="ctr"/>
            <a:r>
              <a:rPr lang="en-US" sz="1000" dirty="0" smtClean="0">
                <a:solidFill>
                  <a:srgbClr val="444444"/>
                </a:solidFill>
                <a:latin typeface="Museo Sans For Dell"/>
              </a:rPr>
              <a:t>…</a:t>
            </a:r>
            <a:r>
              <a:rPr lang="en-US" sz="1000" b="1" dirty="0" smtClean="0">
                <a:solidFill>
                  <a:srgbClr val="444444"/>
                </a:solidFill>
                <a:latin typeface="Museo Sans For Dell"/>
              </a:rPr>
              <a:t>32</a:t>
            </a:r>
          </a:p>
        </p:txBody>
      </p:sp>
      <p:sp>
        <p:nvSpPr>
          <p:cNvPr id="476" name="Rectangle 475"/>
          <p:cNvSpPr/>
          <p:nvPr/>
        </p:nvSpPr>
        <p:spPr bwMode="gray">
          <a:xfrm>
            <a:off x="328443" y="1309428"/>
            <a:ext cx="4160520" cy="2545025"/>
          </a:xfrm>
          <a:prstGeom prst="rect">
            <a:avLst/>
          </a:prstGeom>
          <a:solidFill>
            <a:schemeClr val="tx1">
              <a:lumMod val="20000"/>
              <a:lumOff val="80000"/>
            </a:schemeClr>
          </a:solidFill>
          <a:ln w="19050" cap="flat" cmpd="sng" algn="ctr">
            <a:no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endParaRPr lang="en-US" dirty="0">
              <a:solidFill>
                <a:srgbClr val="444444"/>
              </a:solidFill>
            </a:endParaRPr>
          </a:p>
        </p:txBody>
      </p:sp>
      <p:cxnSp>
        <p:nvCxnSpPr>
          <p:cNvPr id="477" name="Straight Connector 476"/>
          <p:cNvCxnSpPr/>
          <p:nvPr/>
        </p:nvCxnSpPr>
        <p:spPr bwMode="auto">
          <a:xfrm flipV="1">
            <a:off x="2019988" y="2527512"/>
            <a:ext cx="904678" cy="314962"/>
          </a:xfrm>
          <a:prstGeom prst="line">
            <a:avLst/>
          </a:prstGeom>
          <a:ln w="19050">
            <a:solidFill>
              <a:schemeClr val="bg1">
                <a:lumMod val="50000"/>
              </a:schemeClr>
            </a:solidFill>
            <a:headEnd type="none" w="med" len="med"/>
            <a:tailEnd type="none" w="med" len="med"/>
          </a:ln>
          <a:effectLst/>
        </p:spPr>
        <p:style>
          <a:lnRef idx="2">
            <a:schemeClr val="dk1"/>
          </a:lnRef>
          <a:fillRef idx="0">
            <a:schemeClr val="dk1"/>
          </a:fillRef>
          <a:effectRef idx="1">
            <a:schemeClr val="dk1"/>
          </a:effectRef>
          <a:fontRef idx="minor">
            <a:schemeClr val="tx1"/>
          </a:fontRef>
        </p:style>
      </p:cxnSp>
      <p:cxnSp>
        <p:nvCxnSpPr>
          <p:cNvPr id="478" name="Straight Connector 477"/>
          <p:cNvCxnSpPr/>
          <p:nvPr/>
        </p:nvCxnSpPr>
        <p:spPr bwMode="auto">
          <a:xfrm flipV="1">
            <a:off x="1575560" y="2480816"/>
            <a:ext cx="1339659" cy="361658"/>
          </a:xfrm>
          <a:prstGeom prst="line">
            <a:avLst/>
          </a:prstGeom>
          <a:ln w="19050">
            <a:solidFill>
              <a:schemeClr val="bg1">
                <a:lumMod val="50000"/>
              </a:schemeClr>
            </a:solidFill>
            <a:headEnd type="none" w="med" len="med"/>
            <a:tailEnd type="none" w="med" len="med"/>
          </a:ln>
          <a:effectLst/>
        </p:spPr>
        <p:style>
          <a:lnRef idx="2">
            <a:schemeClr val="dk1"/>
          </a:lnRef>
          <a:fillRef idx="0">
            <a:schemeClr val="dk1"/>
          </a:fillRef>
          <a:effectRef idx="1">
            <a:schemeClr val="dk1"/>
          </a:effectRef>
          <a:fontRef idx="minor">
            <a:schemeClr val="tx1"/>
          </a:fontRef>
        </p:style>
      </p:cxnSp>
      <p:cxnSp>
        <p:nvCxnSpPr>
          <p:cNvPr id="479" name="Straight Connector 478"/>
          <p:cNvCxnSpPr/>
          <p:nvPr/>
        </p:nvCxnSpPr>
        <p:spPr bwMode="auto">
          <a:xfrm flipH="1" flipV="1">
            <a:off x="3041343" y="2396734"/>
            <a:ext cx="806338" cy="437925"/>
          </a:xfrm>
          <a:prstGeom prst="line">
            <a:avLst/>
          </a:prstGeom>
          <a:ln w="19050">
            <a:solidFill>
              <a:schemeClr val="bg1">
                <a:lumMod val="50000"/>
              </a:schemeClr>
            </a:solidFill>
            <a:headEnd type="none" w="med" len="med"/>
            <a:tailEnd type="none" w="med" len="med"/>
          </a:ln>
          <a:effectLst/>
        </p:spPr>
        <p:style>
          <a:lnRef idx="2">
            <a:schemeClr val="dk1"/>
          </a:lnRef>
          <a:fillRef idx="0">
            <a:schemeClr val="dk1"/>
          </a:fillRef>
          <a:effectRef idx="1">
            <a:schemeClr val="dk1"/>
          </a:effectRef>
          <a:fontRef idx="minor">
            <a:schemeClr val="tx1"/>
          </a:fontRef>
        </p:style>
      </p:cxnSp>
      <p:cxnSp>
        <p:nvCxnSpPr>
          <p:cNvPr id="480" name="Straight Connector 479"/>
          <p:cNvCxnSpPr/>
          <p:nvPr/>
        </p:nvCxnSpPr>
        <p:spPr bwMode="auto">
          <a:xfrm flipV="1">
            <a:off x="1385875" y="2501837"/>
            <a:ext cx="730558" cy="344455"/>
          </a:xfrm>
          <a:prstGeom prst="line">
            <a:avLst/>
          </a:prstGeom>
          <a:ln w="19050">
            <a:solidFill>
              <a:schemeClr val="bg1">
                <a:lumMod val="50000"/>
              </a:schemeClr>
            </a:solidFill>
            <a:headEnd type="none" w="med" len="med"/>
            <a:tailEnd type="none" w="med" len="med"/>
          </a:ln>
          <a:effectLst/>
        </p:spPr>
        <p:style>
          <a:lnRef idx="2">
            <a:schemeClr val="dk1"/>
          </a:lnRef>
          <a:fillRef idx="0">
            <a:schemeClr val="dk1"/>
          </a:fillRef>
          <a:effectRef idx="1">
            <a:schemeClr val="dk1"/>
          </a:effectRef>
          <a:fontRef idx="minor">
            <a:schemeClr val="tx1"/>
          </a:fontRef>
        </p:style>
      </p:cxnSp>
      <p:cxnSp>
        <p:nvCxnSpPr>
          <p:cNvPr id="481" name="Straight Connector 480"/>
          <p:cNvCxnSpPr/>
          <p:nvPr/>
        </p:nvCxnSpPr>
        <p:spPr bwMode="auto">
          <a:xfrm rot="5400000" flipH="1" flipV="1">
            <a:off x="1832632" y="2562416"/>
            <a:ext cx="307144" cy="237340"/>
          </a:xfrm>
          <a:prstGeom prst="line">
            <a:avLst/>
          </a:prstGeom>
          <a:ln w="19050">
            <a:solidFill>
              <a:schemeClr val="bg1">
                <a:lumMod val="50000"/>
              </a:schemeClr>
            </a:solidFill>
            <a:headEnd type="none" w="med" len="med"/>
            <a:tailEnd type="none" w="med" len="med"/>
          </a:ln>
          <a:effectLst/>
        </p:spPr>
        <p:style>
          <a:lnRef idx="2">
            <a:schemeClr val="dk1"/>
          </a:lnRef>
          <a:fillRef idx="0">
            <a:schemeClr val="dk1"/>
          </a:fillRef>
          <a:effectRef idx="1">
            <a:schemeClr val="dk1"/>
          </a:effectRef>
          <a:fontRef idx="minor">
            <a:schemeClr val="tx1"/>
          </a:fontRef>
        </p:style>
      </p:cxnSp>
      <p:cxnSp>
        <p:nvCxnSpPr>
          <p:cNvPr id="482" name="Straight Connector 481"/>
          <p:cNvCxnSpPr/>
          <p:nvPr/>
        </p:nvCxnSpPr>
        <p:spPr bwMode="auto">
          <a:xfrm flipH="1" flipV="1">
            <a:off x="2211026" y="2417754"/>
            <a:ext cx="563979" cy="430866"/>
          </a:xfrm>
          <a:prstGeom prst="line">
            <a:avLst/>
          </a:prstGeom>
          <a:ln w="19050">
            <a:solidFill>
              <a:schemeClr val="bg1">
                <a:lumMod val="50000"/>
              </a:schemeClr>
            </a:solidFill>
            <a:headEnd type="none" w="med" len="med"/>
            <a:tailEnd type="none" w="med" len="med"/>
          </a:ln>
          <a:effectLst/>
        </p:spPr>
        <p:style>
          <a:lnRef idx="2">
            <a:schemeClr val="dk1"/>
          </a:lnRef>
          <a:fillRef idx="0">
            <a:schemeClr val="dk1"/>
          </a:fillRef>
          <a:effectRef idx="1">
            <a:schemeClr val="dk1"/>
          </a:effectRef>
          <a:fontRef idx="minor">
            <a:schemeClr val="tx1"/>
          </a:fontRef>
        </p:style>
      </p:cxnSp>
      <p:cxnSp>
        <p:nvCxnSpPr>
          <p:cNvPr id="483" name="Straight Connector 482"/>
          <p:cNvCxnSpPr/>
          <p:nvPr/>
        </p:nvCxnSpPr>
        <p:spPr bwMode="auto">
          <a:xfrm flipH="1" flipV="1">
            <a:off x="2274088" y="2480816"/>
            <a:ext cx="945344" cy="365476"/>
          </a:xfrm>
          <a:prstGeom prst="line">
            <a:avLst/>
          </a:prstGeom>
          <a:ln w="19050">
            <a:solidFill>
              <a:schemeClr val="bg1">
                <a:lumMod val="50000"/>
              </a:schemeClr>
            </a:solidFill>
            <a:headEnd type="none" w="med" len="med"/>
            <a:tailEnd type="none" w="med" len="med"/>
          </a:ln>
          <a:effectLst/>
        </p:spPr>
        <p:style>
          <a:lnRef idx="2">
            <a:schemeClr val="dk1"/>
          </a:lnRef>
          <a:fillRef idx="0">
            <a:schemeClr val="dk1"/>
          </a:fillRef>
          <a:effectRef idx="1">
            <a:schemeClr val="dk1"/>
          </a:effectRef>
          <a:fontRef idx="minor">
            <a:schemeClr val="tx1"/>
          </a:fontRef>
        </p:style>
      </p:cxnSp>
      <p:cxnSp>
        <p:nvCxnSpPr>
          <p:cNvPr id="484" name="Straight Connector 483"/>
          <p:cNvCxnSpPr/>
          <p:nvPr/>
        </p:nvCxnSpPr>
        <p:spPr bwMode="auto">
          <a:xfrm flipH="1" flipV="1">
            <a:off x="2925730" y="2491327"/>
            <a:ext cx="65669" cy="323786"/>
          </a:xfrm>
          <a:prstGeom prst="line">
            <a:avLst/>
          </a:prstGeom>
          <a:ln w="19050">
            <a:solidFill>
              <a:schemeClr val="bg1">
                <a:lumMod val="50000"/>
              </a:schemeClr>
            </a:solidFill>
            <a:headEnd type="none" w="med" len="med"/>
            <a:tailEnd type="none" w="med" len="med"/>
          </a:ln>
          <a:effectLst/>
        </p:spPr>
        <p:style>
          <a:lnRef idx="2">
            <a:schemeClr val="dk1"/>
          </a:lnRef>
          <a:fillRef idx="0">
            <a:schemeClr val="dk1"/>
          </a:fillRef>
          <a:effectRef idx="1">
            <a:schemeClr val="dk1"/>
          </a:effectRef>
          <a:fontRef idx="minor">
            <a:schemeClr val="tx1"/>
          </a:fontRef>
        </p:style>
      </p:cxnSp>
      <p:cxnSp>
        <p:nvCxnSpPr>
          <p:cNvPr id="485" name="Straight Connector 484"/>
          <p:cNvCxnSpPr/>
          <p:nvPr/>
        </p:nvCxnSpPr>
        <p:spPr bwMode="auto">
          <a:xfrm flipV="1">
            <a:off x="2458366" y="2459796"/>
            <a:ext cx="488384" cy="377193"/>
          </a:xfrm>
          <a:prstGeom prst="line">
            <a:avLst/>
          </a:prstGeom>
          <a:ln w="19050">
            <a:solidFill>
              <a:schemeClr val="bg1">
                <a:lumMod val="50000"/>
              </a:schemeClr>
            </a:solidFill>
            <a:headEnd type="none" w="med" len="med"/>
            <a:tailEnd type="none" w="med" len="med"/>
          </a:ln>
          <a:effectLst/>
        </p:spPr>
        <p:style>
          <a:lnRef idx="2">
            <a:schemeClr val="dk1"/>
          </a:lnRef>
          <a:fillRef idx="0">
            <a:schemeClr val="dk1"/>
          </a:fillRef>
          <a:effectRef idx="1">
            <a:schemeClr val="dk1"/>
          </a:effectRef>
          <a:fontRef idx="minor">
            <a:schemeClr val="tx1"/>
          </a:fontRef>
        </p:style>
      </p:cxnSp>
      <p:cxnSp>
        <p:nvCxnSpPr>
          <p:cNvPr id="486" name="Straight Connector 485"/>
          <p:cNvCxnSpPr/>
          <p:nvPr/>
        </p:nvCxnSpPr>
        <p:spPr bwMode="auto">
          <a:xfrm flipH="1" flipV="1">
            <a:off x="2999302" y="2428265"/>
            <a:ext cx="431873" cy="403138"/>
          </a:xfrm>
          <a:prstGeom prst="line">
            <a:avLst/>
          </a:prstGeom>
          <a:ln w="19050">
            <a:solidFill>
              <a:schemeClr val="bg1">
                <a:lumMod val="50000"/>
              </a:schemeClr>
            </a:solidFill>
            <a:headEnd type="none" w="med" len="med"/>
            <a:tailEnd type="none" w="med" len="med"/>
          </a:ln>
          <a:effectLst/>
        </p:spPr>
        <p:style>
          <a:lnRef idx="2">
            <a:schemeClr val="dk1"/>
          </a:lnRef>
          <a:fillRef idx="0">
            <a:schemeClr val="dk1"/>
          </a:fillRef>
          <a:effectRef idx="1">
            <a:schemeClr val="dk1"/>
          </a:effectRef>
          <a:fontRef idx="minor">
            <a:schemeClr val="tx1"/>
          </a:fontRef>
        </p:style>
      </p:cxnSp>
      <p:cxnSp>
        <p:nvCxnSpPr>
          <p:cNvPr id="487" name="Straight Connector 486"/>
          <p:cNvCxnSpPr/>
          <p:nvPr/>
        </p:nvCxnSpPr>
        <p:spPr bwMode="auto">
          <a:xfrm rot="16200000" flipV="1">
            <a:off x="2079277" y="2601971"/>
            <a:ext cx="300163" cy="165208"/>
          </a:xfrm>
          <a:prstGeom prst="line">
            <a:avLst/>
          </a:prstGeom>
          <a:ln w="19050">
            <a:solidFill>
              <a:schemeClr val="bg1">
                <a:lumMod val="50000"/>
              </a:schemeClr>
            </a:solidFill>
            <a:headEnd type="none" w="med" len="med"/>
            <a:tailEnd type="none" w="med" len="med"/>
          </a:ln>
          <a:effectLst/>
        </p:spPr>
        <p:style>
          <a:lnRef idx="2">
            <a:schemeClr val="dk1"/>
          </a:lnRef>
          <a:fillRef idx="0">
            <a:schemeClr val="dk1"/>
          </a:fillRef>
          <a:effectRef idx="1">
            <a:schemeClr val="dk1"/>
          </a:effectRef>
          <a:fontRef idx="minor">
            <a:schemeClr val="tx1"/>
          </a:fontRef>
        </p:style>
      </p:cxnSp>
      <p:cxnSp>
        <p:nvCxnSpPr>
          <p:cNvPr id="488" name="Straight Connector 487"/>
          <p:cNvCxnSpPr/>
          <p:nvPr/>
        </p:nvCxnSpPr>
        <p:spPr bwMode="auto">
          <a:xfrm flipH="1" flipV="1">
            <a:off x="2400212" y="2438775"/>
            <a:ext cx="1256668" cy="388904"/>
          </a:xfrm>
          <a:prstGeom prst="line">
            <a:avLst/>
          </a:prstGeom>
          <a:ln w="19050">
            <a:solidFill>
              <a:schemeClr val="bg1">
                <a:lumMod val="50000"/>
              </a:schemeClr>
            </a:solidFill>
            <a:headEnd type="none" w="med" len="med"/>
            <a:tailEnd type="none" w="med" len="med"/>
          </a:ln>
          <a:effectLst/>
        </p:spPr>
        <p:style>
          <a:lnRef idx="2">
            <a:schemeClr val="dk1"/>
          </a:lnRef>
          <a:fillRef idx="0">
            <a:schemeClr val="dk1"/>
          </a:fillRef>
          <a:effectRef idx="1">
            <a:schemeClr val="dk1"/>
          </a:effectRef>
          <a:fontRef idx="minor">
            <a:schemeClr val="tx1"/>
          </a:fontRef>
        </p:style>
      </p:cxnSp>
      <p:sp>
        <p:nvSpPr>
          <p:cNvPr id="489" name="TextBox 488"/>
          <p:cNvSpPr txBox="1"/>
          <p:nvPr/>
        </p:nvSpPr>
        <p:spPr bwMode="auto">
          <a:xfrm>
            <a:off x="333473" y="1309429"/>
            <a:ext cx="4141707" cy="307777"/>
          </a:xfrm>
          <a:prstGeom prst="rect">
            <a:avLst/>
          </a:prstGeom>
          <a:solidFill>
            <a:schemeClr val="bg1"/>
          </a:solidFill>
        </p:spPr>
        <p:txBody>
          <a:bodyPr wrap="square">
            <a:spAutoFit/>
          </a:bodyPr>
          <a:lstStyle/>
          <a:p>
            <a:pPr algn="ctr">
              <a:defRPr/>
            </a:pPr>
            <a:r>
              <a:rPr lang="en-US" sz="1400" b="1" dirty="0" smtClean="0">
                <a:solidFill>
                  <a:srgbClr val="FFFFFF"/>
                </a:solidFill>
                <a:latin typeface="Museo Sans For Dell"/>
                <a:ea typeface="ヒラギノ角ゴ Pro W3" charset="-128"/>
              </a:rPr>
              <a:t>Cisco Nexus 7018</a:t>
            </a:r>
            <a:endParaRPr lang="en-US" sz="1400" b="1" dirty="0">
              <a:solidFill>
                <a:srgbClr val="FFFFFF"/>
              </a:solidFill>
              <a:latin typeface="Museo Sans For Dell"/>
              <a:ea typeface="ヒラギノ角ゴ Pro W3" charset="-128"/>
            </a:endParaRPr>
          </a:p>
        </p:txBody>
      </p:sp>
      <p:sp>
        <p:nvSpPr>
          <p:cNvPr id="490" name="Text Box 22"/>
          <p:cNvSpPr txBox="1">
            <a:spLocks noChangeArrowheads="1"/>
          </p:cNvSpPr>
          <p:nvPr/>
        </p:nvSpPr>
        <p:spPr bwMode="auto">
          <a:xfrm>
            <a:off x="3783657" y="2552269"/>
            <a:ext cx="744910" cy="276999"/>
          </a:xfrm>
          <a:prstGeom prst="rect">
            <a:avLst/>
          </a:prstGeom>
          <a:noFill/>
          <a:ln w="9525">
            <a:noFill/>
            <a:miter lim="800000"/>
            <a:headEnd/>
            <a:tailEnd/>
          </a:ln>
        </p:spPr>
        <p:txBody>
          <a:bodyPr wrap="square" lIns="0" tIns="0" rIns="0" bIns="0" anchor="ctr" anchorCtr="1">
            <a:spAutoFit/>
          </a:bodyPr>
          <a:lstStyle/>
          <a:p>
            <a:pPr algn="ctr"/>
            <a:r>
              <a:rPr lang="en-US" sz="900" b="1" dirty="0" smtClean="0">
                <a:solidFill>
                  <a:srgbClr val="444444"/>
                </a:solidFill>
                <a:latin typeface="Museo Sans For Dell"/>
              </a:rPr>
              <a:t>Nexus3016 </a:t>
            </a:r>
          </a:p>
          <a:p>
            <a:pPr algn="ctr"/>
            <a:r>
              <a:rPr lang="en-US" sz="900" b="1" dirty="0" smtClean="0">
                <a:solidFill>
                  <a:srgbClr val="444444"/>
                </a:solidFill>
                <a:latin typeface="Museo Sans For Dell"/>
              </a:rPr>
              <a:t>ToR</a:t>
            </a:r>
          </a:p>
        </p:txBody>
      </p:sp>
      <p:sp>
        <p:nvSpPr>
          <p:cNvPr id="491" name="Text Box 22"/>
          <p:cNvSpPr txBox="1">
            <a:spLocks noChangeArrowheads="1"/>
          </p:cNvSpPr>
          <p:nvPr/>
        </p:nvSpPr>
        <p:spPr bwMode="auto">
          <a:xfrm>
            <a:off x="1115194" y="2450066"/>
            <a:ext cx="744910" cy="153888"/>
          </a:xfrm>
          <a:prstGeom prst="rect">
            <a:avLst/>
          </a:prstGeom>
          <a:noFill/>
          <a:ln w="9525">
            <a:noFill/>
            <a:miter lim="800000"/>
            <a:headEnd/>
            <a:tailEnd/>
          </a:ln>
        </p:spPr>
        <p:txBody>
          <a:bodyPr wrap="square" lIns="0" tIns="0" rIns="0" bIns="0" anchor="ctr" anchorCtr="1">
            <a:spAutoFit/>
          </a:bodyPr>
          <a:lstStyle/>
          <a:p>
            <a:pPr algn="ctr"/>
            <a:r>
              <a:rPr lang="en-US" sz="1000" b="1" dirty="0" smtClean="0">
                <a:solidFill>
                  <a:srgbClr val="444444"/>
                </a:solidFill>
                <a:latin typeface="Museo Sans For Dell"/>
              </a:rPr>
              <a:t>40GbE</a:t>
            </a:r>
          </a:p>
        </p:txBody>
      </p:sp>
      <p:sp>
        <p:nvSpPr>
          <p:cNvPr id="492" name="Text Box 22"/>
          <p:cNvSpPr txBox="1">
            <a:spLocks noChangeArrowheads="1"/>
          </p:cNvSpPr>
          <p:nvPr/>
        </p:nvSpPr>
        <p:spPr bwMode="auto">
          <a:xfrm>
            <a:off x="2848678" y="3532483"/>
            <a:ext cx="1660344" cy="153888"/>
          </a:xfrm>
          <a:prstGeom prst="rect">
            <a:avLst/>
          </a:prstGeom>
          <a:noFill/>
          <a:ln w="9525">
            <a:noFill/>
            <a:miter lim="800000"/>
            <a:headEnd/>
            <a:tailEnd/>
          </a:ln>
        </p:spPr>
        <p:txBody>
          <a:bodyPr wrap="square" lIns="0" tIns="0" rIns="0" bIns="0" anchor="ctr" anchorCtr="1">
            <a:spAutoFit/>
          </a:bodyPr>
          <a:lstStyle/>
          <a:p>
            <a:pPr algn="ctr"/>
            <a:r>
              <a:rPr lang="en-US" sz="1000" b="1" dirty="0" smtClean="0">
                <a:solidFill>
                  <a:srgbClr val="444444"/>
                </a:solidFill>
                <a:latin typeface="Museo Sans For Dell"/>
              </a:rPr>
              <a:t>…32 Racks</a:t>
            </a:r>
          </a:p>
        </p:txBody>
      </p:sp>
      <p:grpSp>
        <p:nvGrpSpPr>
          <p:cNvPr id="9" name="Group 123"/>
          <p:cNvGrpSpPr/>
          <p:nvPr/>
        </p:nvGrpSpPr>
        <p:grpSpPr>
          <a:xfrm>
            <a:off x="1232900" y="2805621"/>
            <a:ext cx="388677" cy="721441"/>
            <a:chOff x="3217328" y="2768106"/>
            <a:chExt cx="388677" cy="721441"/>
          </a:xfrm>
        </p:grpSpPr>
        <p:pic>
          <p:nvPicPr>
            <p:cNvPr id="494" name="Picture 2" descr="C:\Documents and Settings\nsheth\Desktop\Force10\Templates\3-D High Resolution png\42U_Rack_Black.png"/>
            <p:cNvPicPr>
              <a:picLocks noChangeAspect="1" noChangeArrowheads="1"/>
            </p:cNvPicPr>
            <p:nvPr/>
          </p:nvPicPr>
          <p:blipFill>
            <a:blip r:embed="rId6" cstate="print"/>
            <a:srcRect/>
            <a:stretch>
              <a:fillRect/>
            </a:stretch>
          </p:blipFill>
          <p:spPr bwMode="auto">
            <a:xfrm>
              <a:off x="3217328" y="2768106"/>
              <a:ext cx="388677" cy="721441"/>
            </a:xfrm>
            <a:prstGeom prst="rect">
              <a:avLst/>
            </a:prstGeom>
            <a:noFill/>
          </p:spPr>
        </p:pic>
        <p:pic>
          <p:nvPicPr>
            <p:cNvPr id="495" name="Picture 14" descr="C:\Documents and Settings\nsheth\Desktop\Force10\Templates\3-D High Resolution png\2U_Server_Yellow.png"/>
            <p:cNvPicPr>
              <a:picLocks noChangeAspect="1" noChangeArrowheads="1"/>
            </p:cNvPicPr>
            <p:nvPr/>
          </p:nvPicPr>
          <p:blipFill>
            <a:blip r:embed="rId7" cstate="print"/>
            <a:srcRect/>
            <a:stretch>
              <a:fillRect/>
            </a:stretch>
          </p:blipFill>
          <p:spPr bwMode="auto">
            <a:xfrm>
              <a:off x="3235211" y="3324801"/>
              <a:ext cx="321663" cy="115379"/>
            </a:xfrm>
            <a:prstGeom prst="rect">
              <a:avLst/>
            </a:prstGeom>
            <a:noFill/>
          </p:spPr>
        </p:pic>
        <p:pic>
          <p:nvPicPr>
            <p:cNvPr id="496" name="Picture 14" descr="C:\Documents and Settings\nsheth\Desktop\Force10\Templates\3-D High Resolution png\2U_Server_Yellow.png"/>
            <p:cNvPicPr>
              <a:picLocks noChangeAspect="1" noChangeArrowheads="1"/>
            </p:cNvPicPr>
            <p:nvPr/>
          </p:nvPicPr>
          <p:blipFill>
            <a:blip r:embed="rId7" cstate="print"/>
            <a:srcRect/>
            <a:stretch>
              <a:fillRect/>
            </a:stretch>
          </p:blipFill>
          <p:spPr bwMode="auto">
            <a:xfrm>
              <a:off x="3235211" y="3246271"/>
              <a:ext cx="321663" cy="115379"/>
            </a:xfrm>
            <a:prstGeom prst="rect">
              <a:avLst/>
            </a:prstGeom>
            <a:noFill/>
          </p:spPr>
        </p:pic>
        <p:pic>
          <p:nvPicPr>
            <p:cNvPr id="497" name="Picture 14" descr="C:\Documents and Settings\nsheth\Desktop\Force10\Templates\3-D High Resolution png\2U_Server_Yellow.png"/>
            <p:cNvPicPr>
              <a:picLocks noChangeAspect="1" noChangeArrowheads="1"/>
            </p:cNvPicPr>
            <p:nvPr/>
          </p:nvPicPr>
          <p:blipFill>
            <a:blip r:embed="rId7" cstate="print"/>
            <a:srcRect/>
            <a:stretch>
              <a:fillRect/>
            </a:stretch>
          </p:blipFill>
          <p:spPr bwMode="auto">
            <a:xfrm>
              <a:off x="3235211" y="3167742"/>
              <a:ext cx="321663" cy="115379"/>
            </a:xfrm>
            <a:prstGeom prst="rect">
              <a:avLst/>
            </a:prstGeom>
            <a:noFill/>
          </p:spPr>
        </p:pic>
        <p:pic>
          <p:nvPicPr>
            <p:cNvPr id="498" name="Picture 14" descr="C:\Documents and Settings\nsheth\Desktop\Force10\Templates\3-D High Resolution png\2U_Server_Yellow.png"/>
            <p:cNvPicPr>
              <a:picLocks noChangeAspect="1" noChangeArrowheads="1"/>
            </p:cNvPicPr>
            <p:nvPr/>
          </p:nvPicPr>
          <p:blipFill>
            <a:blip r:embed="rId7" cstate="print"/>
            <a:srcRect/>
            <a:stretch>
              <a:fillRect/>
            </a:stretch>
          </p:blipFill>
          <p:spPr bwMode="auto">
            <a:xfrm>
              <a:off x="3235211" y="3089212"/>
              <a:ext cx="321663" cy="115379"/>
            </a:xfrm>
            <a:prstGeom prst="rect">
              <a:avLst/>
            </a:prstGeom>
            <a:noFill/>
          </p:spPr>
        </p:pic>
        <p:pic>
          <p:nvPicPr>
            <p:cNvPr id="499" name="Picture 14" descr="C:\Documents and Settings\nsheth\Desktop\Force10\Templates\3-D High Resolution png\2U_Server_Yellow.png"/>
            <p:cNvPicPr>
              <a:picLocks noChangeAspect="1" noChangeArrowheads="1"/>
            </p:cNvPicPr>
            <p:nvPr/>
          </p:nvPicPr>
          <p:blipFill>
            <a:blip r:embed="rId7" cstate="print"/>
            <a:srcRect/>
            <a:stretch>
              <a:fillRect/>
            </a:stretch>
          </p:blipFill>
          <p:spPr bwMode="auto">
            <a:xfrm>
              <a:off x="3235211" y="3010683"/>
              <a:ext cx="321663" cy="115379"/>
            </a:xfrm>
            <a:prstGeom prst="rect">
              <a:avLst/>
            </a:prstGeom>
            <a:noFill/>
          </p:spPr>
        </p:pic>
        <p:pic>
          <p:nvPicPr>
            <p:cNvPr id="500" name="Picture 14" descr="C:\Documents and Settings\nsheth\Desktop\Force10\Templates\3-D High Resolution png\2U_Server_Yellow.png"/>
            <p:cNvPicPr>
              <a:picLocks noChangeAspect="1" noChangeArrowheads="1"/>
            </p:cNvPicPr>
            <p:nvPr/>
          </p:nvPicPr>
          <p:blipFill>
            <a:blip r:embed="rId7" cstate="print"/>
            <a:srcRect/>
            <a:stretch>
              <a:fillRect/>
            </a:stretch>
          </p:blipFill>
          <p:spPr bwMode="auto">
            <a:xfrm>
              <a:off x="3235211" y="2932153"/>
              <a:ext cx="321663" cy="115379"/>
            </a:xfrm>
            <a:prstGeom prst="rect">
              <a:avLst/>
            </a:prstGeom>
            <a:noFill/>
          </p:spPr>
        </p:pic>
        <p:pic>
          <p:nvPicPr>
            <p:cNvPr id="501" name="Picture 14" descr="C:\Documents and Settings\nsheth\Desktop\Force10\Templates\3-D High Resolution png\2U_Server_Yellow.png"/>
            <p:cNvPicPr>
              <a:picLocks noChangeAspect="1" noChangeArrowheads="1"/>
            </p:cNvPicPr>
            <p:nvPr/>
          </p:nvPicPr>
          <p:blipFill>
            <a:blip r:embed="rId7" cstate="print"/>
            <a:srcRect/>
            <a:stretch>
              <a:fillRect/>
            </a:stretch>
          </p:blipFill>
          <p:spPr bwMode="auto">
            <a:xfrm>
              <a:off x="3235234" y="2853620"/>
              <a:ext cx="321663" cy="115379"/>
            </a:xfrm>
            <a:prstGeom prst="rect">
              <a:avLst/>
            </a:prstGeom>
            <a:noFill/>
          </p:spPr>
        </p:pic>
      </p:grpSp>
      <p:sp>
        <p:nvSpPr>
          <p:cNvPr id="502" name="Text Box 22"/>
          <p:cNvSpPr txBox="1">
            <a:spLocks noChangeArrowheads="1"/>
          </p:cNvSpPr>
          <p:nvPr/>
        </p:nvSpPr>
        <p:spPr bwMode="auto">
          <a:xfrm>
            <a:off x="1828968" y="1744211"/>
            <a:ext cx="1660344" cy="138499"/>
          </a:xfrm>
          <a:prstGeom prst="rect">
            <a:avLst/>
          </a:prstGeom>
          <a:noFill/>
          <a:ln w="9525">
            <a:noFill/>
            <a:miter lim="800000"/>
            <a:headEnd/>
            <a:tailEnd/>
          </a:ln>
        </p:spPr>
        <p:txBody>
          <a:bodyPr wrap="square" lIns="0" tIns="0" rIns="0" bIns="0" anchor="ctr" anchorCtr="1">
            <a:spAutoFit/>
          </a:bodyPr>
          <a:lstStyle/>
          <a:p>
            <a:pPr algn="ctr"/>
            <a:r>
              <a:rPr lang="en-US" sz="900" b="1" dirty="0" smtClean="0">
                <a:solidFill>
                  <a:srgbClr val="444444"/>
                </a:solidFill>
                <a:latin typeface="Museo Sans For Dell"/>
              </a:rPr>
              <a:t>2 x Nexus7018</a:t>
            </a:r>
          </a:p>
        </p:txBody>
      </p:sp>
      <p:grpSp>
        <p:nvGrpSpPr>
          <p:cNvPr id="10" name="Group 133"/>
          <p:cNvGrpSpPr/>
          <p:nvPr/>
        </p:nvGrpSpPr>
        <p:grpSpPr>
          <a:xfrm>
            <a:off x="1711340" y="2803646"/>
            <a:ext cx="388677" cy="721441"/>
            <a:chOff x="3217328" y="2768106"/>
            <a:chExt cx="388677" cy="721441"/>
          </a:xfrm>
        </p:grpSpPr>
        <p:pic>
          <p:nvPicPr>
            <p:cNvPr id="504" name="Picture 2" descr="C:\Documents and Settings\nsheth\Desktop\Force10\Templates\3-D High Resolution png\42U_Rack_Black.png"/>
            <p:cNvPicPr>
              <a:picLocks noChangeAspect="1" noChangeArrowheads="1"/>
            </p:cNvPicPr>
            <p:nvPr/>
          </p:nvPicPr>
          <p:blipFill>
            <a:blip r:embed="rId6" cstate="print"/>
            <a:srcRect/>
            <a:stretch>
              <a:fillRect/>
            </a:stretch>
          </p:blipFill>
          <p:spPr bwMode="auto">
            <a:xfrm>
              <a:off x="3217328" y="2768106"/>
              <a:ext cx="388677" cy="721441"/>
            </a:xfrm>
            <a:prstGeom prst="rect">
              <a:avLst/>
            </a:prstGeom>
            <a:noFill/>
          </p:spPr>
        </p:pic>
        <p:pic>
          <p:nvPicPr>
            <p:cNvPr id="505" name="Picture 14" descr="C:\Documents and Settings\nsheth\Desktop\Force10\Templates\3-D High Resolution png\2U_Server_Yellow.png"/>
            <p:cNvPicPr>
              <a:picLocks noChangeAspect="1" noChangeArrowheads="1"/>
            </p:cNvPicPr>
            <p:nvPr/>
          </p:nvPicPr>
          <p:blipFill>
            <a:blip r:embed="rId7" cstate="print"/>
            <a:srcRect/>
            <a:stretch>
              <a:fillRect/>
            </a:stretch>
          </p:blipFill>
          <p:spPr bwMode="auto">
            <a:xfrm>
              <a:off x="3235211" y="3324801"/>
              <a:ext cx="321663" cy="115379"/>
            </a:xfrm>
            <a:prstGeom prst="rect">
              <a:avLst/>
            </a:prstGeom>
            <a:noFill/>
          </p:spPr>
        </p:pic>
        <p:pic>
          <p:nvPicPr>
            <p:cNvPr id="506" name="Picture 14" descr="C:\Documents and Settings\nsheth\Desktop\Force10\Templates\3-D High Resolution png\2U_Server_Yellow.png"/>
            <p:cNvPicPr>
              <a:picLocks noChangeAspect="1" noChangeArrowheads="1"/>
            </p:cNvPicPr>
            <p:nvPr/>
          </p:nvPicPr>
          <p:blipFill>
            <a:blip r:embed="rId7" cstate="print"/>
            <a:srcRect/>
            <a:stretch>
              <a:fillRect/>
            </a:stretch>
          </p:blipFill>
          <p:spPr bwMode="auto">
            <a:xfrm>
              <a:off x="3235211" y="3246271"/>
              <a:ext cx="321663" cy="115379"/>
            </a:xfrm>
            <a:prstGeom prst="rect">
              <a:avLst/>
            </a:prstGeom>
            <a:noFill/>
          </p:spPr>
        </p:pic>
        <p:pic>
          <p:nvPicPr>
            <p:cNvPr id="507" name="Picture 14" descr="C:\Documents and Settings\nsheth\Desktop\Force10\Templates\3-D High Resolution png\2U_Server_Yellow.png"/>
            <p:cNvPicPr>
              <a:picLocks noChangeAspect="1" noChangeArrowheads="1"/>
            </p:cNvPicPr>
            <p:nvPr/>
          </p:nvPicPr>
          <p:blipFill>
            <a:blip r:embed="rId7" cstate="print"/>
            <a:srcRect/>
            <a:stretch>
              <a:fillRect/>
            </a:stretch>
          </p:blipFill>
          <p:spPr bwMode="auto">
            <a:xfrm>
              <a:off x="3235211" y="3167742"/>
              <a:ext cx="321663" cy="115379"/>
            </a:xfrm>
            <a:prstGeom prst="rect">
              <a:avLst/>
            </a:prstGeom>
            <a:noFill/>
          </p:spPr>
        </p:pic>
        <p:pic>
          <p:nvPicPr>
            <p:cNvPr id="508" name="Picture 14" descr="C:\Documents and Settings\nsheth\Desktop\Force10\Templates\3-D High Resolution png\2U_Server_Yellow.png"/>
            <p:cNvPicPr>
              <a:picLocks noChangeAspect="1" noChangeArrowheads="1"/>
            </p:cNvPicPr>
            <p:nvPr/>
          </p:nvPicPr>
          <p:blipFill>
            <a:blip r:embed="rId7" cstate="print"/>
            <a:srcRect/>
            <a:stretch>
              <a:fillRect/>
            </a:stretch>
          </p:blipFill>
          <p:spPr bwMode="auto">
            <a:xfrm>
              <a:off x="3235211" y="3089212"/>
              <a:ext cx="321663" cy="115379"/>
            </a:xfrm>
            <a:prstGeom prst="rect">
              <a:avLst/>
            </a:prstGeom>
            <a:noFill/>
          </p:spPr>
        </p:pic>
        <p:pic>
          <p:nvPicPr>
            <p:cNvPr id="509" name="Picture 14" descr="C:\Documents and Settings\nsheth\Desktop\Force10\Templates\3-D High Resolution png\2U_Server_Yellow.png"/>
            <p:cNvPicPr>
              <a:picLocks noChangeAspect="1" noChangeArrowheads="1"/>
            </p:cNvPicPr>
            <p:nvPr/>
          </p:nvPicPr>
          <p:blipFill>
            <a:blip r:embed="rId7" cstate="print"/>
            <a:srcRect/>
            <a:stretch>
              <a:fillRect/>
            </a:stretch>
          </p:blipFill>
          <p:spPr bwMode="auto">
            <a:xfrm>
              <a:off x="3235211" y="3010683"/>
              <a:ext cx="321663" cy="115379"/>
            </a:xfrm>
            <a:prstGeom prst="rect">
              <a:avLst/>
            </a:prstGeom>
            <a:noFill/>
          </p:spPr>
        </p:pic>
        <p:pic>
          <p:nvPicPr>
            <p:cNvPr id="510" name="Picture 14" descr="C:\Documents and Settings\nsheth\Desktop\Force10\Templates\3-D High Resolution png\2U_Server_Yellow.png"/>
            <p:cNvPicPr>
              <a:picLocks noChangeAspect="1" noChangeArrowheads="1"/>
            </p:cNvPicPr>
            <p:nvPr/>
          </p:nvPicPr>
          <p:blipFill>
            <a:blip r:embed="rId7" cstate="print"/>
            <a:srcRect/>
            <a:stretch>
              <a:fillRect/>
            </a:stretch>
          </p:blipFill>
          <p:spPr bwMode="auto">
            <a:xfrm>
              <a:off x="3235211" y="2932153"/>
              <a:ext cx="321663" cy="115379"/>
            </a:xfrm>
            <a:prstGeom prst="rect">
              <a:avLst/>
            </a:prstGeom>
            <a:noFill/>
          </p:spPr>
        </p:pic>
        <p:pic>
          <p:nvPicPr>
            <p:cNvPr id="511" name="Picture 14" descr="C:\Documents and Settings\nsheth\Desktop\Force10\Templates\3-D High Resolution png\2U_Server_Yellow.png"/>
            <p:cNvPicPr>
              <a:picLocks noChangeAspect="1" noChangeArrowheads="1"/>
            </p:cNvPicPr>
            <p:nvPr/>
          </p:nvPicPr>
          <p:blipFill>
            <a:blip r:embed="rId7" cstate="print"/>
            <a:srcRect/>
            <a:stretch>
              <a:fillRect/>
            </a:stretch>
          </p:blipFill>
          <p:spPr bwMode="auto">
            <a:xfrm>
              <a:off x="3235234" y="2853620"/>
              <a:ext cx="321663" cy="115379"/>
            </a:xfrm>
            <a:prstGeom prst="rect">
              <a:avLst/>
            </a:prstGeom>
            <a:noFill/>
          </p:spPr>
        </p:pic>
      </p:grpSp>
      <p:grpSp>
        <p:nvGrpSpPr>
          <p:cNvPr id="11" name="Group 142"/>
          <p:cNvGrpSpPr/>
          <p:nvPr/>
        </p:nvGrpSpPr>
        <p:grpSpPr>
          <a:xfrm>
            <a:off x="2194510" y="2803646"/>
            <a:ext cx="388677" cy="721441"/>
            <a:chOff x="3217328" y="2768106"/>
            <a:chExt cx="388677" cy="721441"/>
          </a:xfrm>
        </p:grpSpPr>
        <p:pic>
          <p:nvPicPr>
            <p:cNvPr id="513" name="Picture 2" descr="C:\Documents and Settings\nsheth\Desktop\Force10\Templates\3-D High Resolution png\42U_Rack_Black.png"/>
            <p:cNvPicPr>
              <a:picLocks noChangeAspect="1" noChangeArrowheads="1"/>
            </p:cNvPicPr>
            <p:nvPr/>
          </p:nvPicPr>
          <p:blipFill>
            <a:blip r:embed="rId6" cstate="print"/>
            <a:srcRect/>
            <a:stretch>
              <a:fillRect/>
            </a:stretch>
          </p:blipFill>
          <p:spPr bwMode="auto">
            <a:xfrm>
              <a:off x="3217328" y="2768106"/>
              <a:ext cx="388677" cy="721441"/>
            </a:xfrm>
            <a:prstGeom prst="rect">
              <a:avLst/>
            </a:prstGeom>
            <a:noFill/>
          </p:spPr>
        </p:pic>
        <p:pic>
          <p:nvPicPr>
            <p:cNvPr id="514" name="Picture 14" descr="C:\Documents and Settings\nsheth\Desktop\Force10\Templates\3-D High Resolution png\2U_Server_Yellow.png"/>
            <p:cNvPicPr>
              <a:picLocks noChangeAspect="1" noChangeArrowheads="1"/>
            </p:cNvPicPr>
            <p:nvPr/>
          </p:nvPicPr>
          <p:blipFill>
            <a:blip r:embed="rId7" cstate="print"/>
            <a:srcRect/>
            <a:stretch>
              <a:fillRect/>
            </a:stretch>
          </p:blipFill>
          <p:spPr bwMode="auto">
            <a:xfrm>
              <a:off x="3235211" y="3324801"/>
              <a:ext cx="321663" cy="115379"/>
            </a:xfrm>
            <a:prstGeom prst="rect">
              <a:avLst/>
            </a:prstGeom>
            <a:noFill/>
          </p:spPr>
        </p:pic>
        <p:pic>
          <p:nvPicPr>
            <p:cNvPr id="515" name="Picture 14" descr="C:\Documents and Settings\nsheth\Desktop\Force10\Templates\3-D High Resolution png\2U_Server_Yellow.png"/>
            <p:cNvPicPr>
              <a:picLocks noChangeAspect="1" noChangeArrowheads="1"/>
            </p:cNvPicPr>
            <p:nvPr/>
          </p:nvPicPr>
          <p:blipFill>
            <a:blip r:embed="rId7" cstate="print"/>
            <a:srcRect/>
            <a:stretch>
              <a:fillRect/>
            </a:stretch>
          </p:blipFill>
          <p:spPr bwMode="auto">
            <a:xfrm>
              <a:off x="3235211" y="3246271"/>
              <a:ext cx="321663" cy="115379"/>
            </a:xfrm>
            <a:prstGeom prst="rect">
              <a:avLst/>
            </a:prstGeom>
            <a:noFill/>
          </p:spPr>
        </p:pic>
        <p:pic>
          <p:nvPicPr>
            <p:cNvPr id="516" name="Picture 14" descr="C:\Documents and Settings\nsheth\Desktop\Force10\Templates\3-D High Resolution png\2U_Server_Yellow.png"/>
            <p:cNvPicPr>
              <a:picLocks noChangeAspect="1" noChangeArrowheads="1"/>
            </p:cNvPicPr>
            <p:nvPr/>
          </p:nvPicPr>
          <p:blipFill>
            <a:blip r:embed="rId7" cstate="print"/>
            <a:srcRect/>
            <a:stretch>
              <a:fillRect/>
            </a:stretch>
          </p:blipFill>
          <p:spPr bwMode="auto">
            <a:xfrm>
              <a:off x="3235211" y="3167742"/>
              <a:ext cx="321663" cy="115379"/>
            </a:xfrm>
            <a:prstGeom prst="rect">
              <a:avLst/>
            </a:prstGeom>
            <a:noFill/>
          </p:spPr>
        </p:pic>
        <p:pic>
          <p:nvPicPr>
            <p:cNvPr id="517" name="Picture 14" descr="C:\Documents and Settings\nsheth\Desktop\Force10\Templates\3-D High Resolution png\2U_Server_Yellow.png"/>
            <p:cNvPicPr>
              <a:picLocks noChangeAspect="1" noChangeArrowheads="1"/>
            </p:cNvPicPr>
            <p:nvPr/>
          </p:nvPicPr>
          <p:blipFill>
            <a:blip r:embed="rId7" cstate="print"/>
            <a:srcRect/>
            <a:stretch>
              <a:fillRect/>
            </a:stretch>
          </p:blipFill>
          <p:spPr bwMode="auto">
            <a:xfrm>
              <a:off x="3235211" y="3089212"/>
              <a:ext cx="321663" cy="115379"/>
            </a:xfrm>
            <a:prstGeom prst="rect">
              <a:avLst/>
            </a:prstGeom>
            <a:noFill/>
          </p:spPr>
        </p:pic>
        <p:pic>
          <p:nvPicPr>
            <p:cNvPr id="518" name="Picture 14" descr="C:\Documents and Settings\nsheth\Desktop\Force10\Templates\3-D High Resolution png\2U_Server_Yellow.png"/>
            <p:cNvPicPr>
              <a:picLocks noChangeAspect="1" noChangeArrowheads="1"/>
            </p:cNvPicPr>
            <p:nvPr/>
          </p:nvPicPr>
          <p:blipFill>
            <a:blip r:embed="rId7" cstate="print"/>
            <a:srcRect/>
            <a:stretch>
              <a:fillRect/>
            </a:stretch>
          </p:blipFill>
          <p:spPr bwMode="auto">
            <a:xfrm>
              <a:off x="3235211" y="3010683"/>
              <a:ext cx="321663" cy="115379"/>
            </a:xfrm>
            <a:prstGeom prst="rect">
              <a:avLst/>
            </a:prstGeom>
            <a:noFill/>
          </p:spPr>
        </p:pic>
        <p:pic>
          <p:nvPicPr>
            <p:cNvPr id="519" name="Picture 14" descr="C:\Documents and Settings\nsheth\Desktop\Force10\Templates\3-D High Resolution png\2U_Server_Yellow.png"/>
            <p:cNvPicPr>
              <a:picLocks noChangeAspect="1" noChangeArrowheads="1"/>
            </p:cNvPicPr>
            <p:nvPr/>
          </p:nvPicPr>
          <p:blipFill>
            <a:blip r:embed="rId7" cstate="print"/>
            <a:srcRect/>
            <a:stretch>
              <a:fillRect/>
            </a:stretch>
          </p:blipFill>
          <p:spPr bwMode="auto">
            <a:xfrm>
              <a:off x="3235211" y="2932153"/>
              <a:ext cx="321663" cy="115379"/>
            </a:xfrm>
            <a:prstGeom prst="rect">
              <a:avLst/>
            </a:prstGeom>
            <a:noFill/>
          </p:spPr>
        </p:pic>
        <p:pic>
          <p:nvPicPr>
            <p:cNvPr id="520" name="Picture 14" descr="C:\Documents and Settings\nsheth\Desktop\Force10\Templates\3-D High Resolution png\2U_Server_Yellow.png"/>
            <p:cNvPicPr>
              <a:picLocks noChangeAspect="1" noChangeArrowheads="1"/>
            </p:cNvPicPr>
            <p:nvPr/>
          </p:nvPicPr>
          <p:blipFill>
            <a:blip r:embed="rId7" cstate="print"/>
            <a:srcRect/>
            <a:stretch>
              <a:fillRect/>
            </a:stretch>
          </p:blipFill>
          <p:spPr bwMode="auto">
            <a:xfrm>
              <a:off x="3235234" y="2853620"/>
              <a:ext cx="321663" cy="115379"/>
            </a:xfrm>
            <a:prstGeom prst="rect">
              <a:avLst/>
            </a:prstGeom>
            <a:noFill/>
          </p:spPr>
        </p:pic>
      </p:grpSp>
      <p:grpSp>
        <p:nvGrpSpPr>
          <p:cNvPr id="12" name="Group 151"/>
          <p:cNvGrpSpPr/>
          <p:nvPr/>
        </p:nvGrpSpPr>
        <p:grpSpPr>
          <a:xfrm>
            <a:off x="2665635" y="2801671"/>
            <a:ext cx="388677" cy="721441"/>
            <a:chOff x="3217328" y="2768106"/>
            <a:chExt cx="388677" cy="721441"/>
          </a:xfrm>
        </p:grpSpPr>
        <p:pic>
          <p:nvPicPr>
            <p:cNvPr id="522" name="Picture 2" descr="C:\Documents and Settings\nsheth\Desktop\Force10\Templates\3-D High Resolution png\42U_Rack_Black.png"/>
            <p:cNvPicPr>
              <a:picLocks noChangeAspect="1" noChangeArrowheads="1"/>
            </p:cNvPicPr>
            <p:nvPr/>
          </p:nvPicPr>
          <p:blipFill>
            <a:blip r:embed="rId6" cstate="print"/>
            <a:srcRect/>
            <a:stretch>
              <a:fillRect/>
            </a:stretch>
          </p:blipFill>
          <p:spPr bwMode="auto">
            <a:xfrm>
              <a:off x="3217328" y="2768106"/>
              <a:ext cx="388677" cy="721441"/>
            </a:xfrm>
            <a:prstGeom prst="rect">
              <a:avLst/>
            </a:prstGeom>
            <a:noFill/>
          </p:spPr>
        </p:pic>
        <p:pic>
          <p:nvPicPr>
            <p:cNvPr id="523" name="Picture 14" descr="C:\Documents and Settings\nsheth\Desktop\Force10\Templates\3-D High Resolution png\2U_Server_Yellow.png"/>
            <p:cNvPicPr>
              <a:picLocks noChangeAspect="1" noChangeArrowheads="1"/>
            </p:cNvPicPr>
            <p:nvPr/>
          </p:nvPicPr>
          <p:blipFill>
            <a:blip r:embed="rId7" cstate="print"/>
            <a:srcRect/>
            <a:stretch>
              <a:fillRect/>
            </a:stretch>
          </p:blipFill>
          <p:spPr bwMode="auto">
            <a:xfrm>
              <a:off x="3235211" y="3324801"/>
              <a:ext cx="321663" cy="115379"/>
            </a:xfrm>
            <a:prstGeom prst="rect">
              <a:avLst/>
            </a:prstGeom>
            <a:noFill/>
          </p:spPr>
        </p:pic>
        <p:pic>
          <p:nvPicPr>
            <p:cNvPr id="524" name="Picture 14" descr="C:\Documents and Settings\nsheth\Desktop\Force10\Templates\3-D High Resolution png\2U_Server_Yellow.png"/>
            <p:cNvPicPr>
              <a:picLocks noChangeAspect="1" noChangeArrowheads="1"/>
            </p:cNvPicPr>
            <p:nvPr/>
          </p:nvPicPr>
          <p:blipFill>
            <a:blip r:embed="rId7" cstate="print"/>
            <a:srcRect/>
            <a:stretch>
              <a:fillRect/>
            </a:stretch>
          </p:blipFill>
          <p:spPr bwMode="auto">
            <a:xfrm>
              <a:off x="3235211" y="3246271"/>
              <a:ext cx="321663" cy="115379"/>
            </a:xfrm>
            <a:prstGeom prst="rect">
              <a:avLst/>
            </a:prstGeom>
            <a:noFill/>
          </p:spPr>
        </p:pic>
        <p:pic>
          <p:nvPicPr>
            <p:cNvPr id="525" name="Picture 14" descr="C:\Documents and Settings\nsheth\Desktop\Force10\Templates\3-D High Resolution png\2U_Server_Yellow.png"/>
            <p:cNvPicPr>
              <a:picLocks noChangeAspect="1" noChangeArrowheads="1"/>
            </p:cNvPicPr>
            <p:nvPr/>
          </p:nvPicPr>
          <p:blipFill>
            <a:blip r:embed="rId7" cstate="print"/>
            <a:srcRect/>
            <a:stretch>
              <a:fillRect/>
            </a:stretch>
          </p:blipFill>
          <p:spPr bwMode="auto">
            <a:xfrm>
              <a:off x="3235211" y="3167742"/>
              <a:ext cx="321663" cy="115379"/>
            </a:xfrm>
            <a:prstGeom prst="rect">
              <a:avLst/>
            </a:prstGeom>
            <a:noFill/>
          </p:spPr>
        </p:pic>
        <p:pic>
          <p:nvPicPr>
            <p:cNvPr id="526" name="Picture 14" descr="C:\Documents and Settings\nsheth\Desktop\Force10\Templates\3-D High Resolution png\2U_Server_Yellow.png"/>
            <p:cNvPicPr>
              <a:picLocks noChangeAspect="1" noChangeArrowheads="1"/>
            </p:cNvPicPr>
            <p:nvPr/>
          </p:nvPicPr>
          <p:blipFill>
            <a:blip r:embed="rId7" cstate="print"/>
            <a:srcRect/>
            <a:stretch>
              <a:fillRect/>
            </a:stretch>
          </p:blipFill>
          <p:spPr bwMode="auto">
            <a:xfrm>
              <a:off x="3235211" y="3089212"/>
              <a:ext cx="321663" cy="115379"/>
            </a:xfrm>
            <a:prstGeom prst="rect">
              <a:avLst/>
            </a:prstGeom>
            <a:noFill/>
          </p:spPr>
        </p:pic>
        <p:pic>
          <p:nvPicPr>
            <p:cNvPr id="527" name="Picture 14" descr="C:\Documents and Settings\nsheth\Desktop\Force10\Templates\3-D High Resolution png\2U_Server_Yellow.png"/>
            <p:cNvPicPr>
              <a:picLocks noChangeAspect="1" noChangeArrowheads="1"/>
            </p:cNvPicPr>
            <p:nvPr/>
          </p:nvPicPr>
          <p:blipFill>
            <a:blip r:embed="rId7" cstate="print"/>
            <a:srcRect/>
            <a:stretch>
              <a:fillRect/>
            </a:stretch>
          </p:blipFill>
          <p:spPr bwMode="auto">
            <a:xfrm>
              <a:off x="3235211" y="3010683"/>
              <a:ext cx="321663" cy="115379"/>
            </a:xfrm>
            <a:prstGeom prst="rect">
              <a:avLst/>
            </a:prstGeom>
            <a:noFill/>
          </p:spPr>
        </p:pic>
        <p:pic>
          <p:nvPicPr>
            <p:cNvPr id="528" name="Picture 14" descr="C:\Documents and Settings\nsheth\Desktop\Force10\Templates\3-D High Resolution png\2U_Server_Yellow.png"/>
            <p:cNvPicPr>
              <a:picLocks noChangeAspect="1" noChangeArrowheads="1"/>
            </p:cNvPicPr>
            <p:nvPr/>
          </p:nvPicPr>
          <p:blipFill>
            <a:blip r:embed="rId7" cstate="print"/>
            <a:srcRect/>
            <a:stretch>
              <a:fillRect/>
            </a:stretch>
          </p:blipFill>
          <p:spPr bwMode="auto">
            <a:xfrm>
              <a:off x="3235211" y="2932153"/>
              <a:ext cx="321663" cy="115379"/>
            </a:xfrm>
            <a:prstGeom prst="rect">
              <a:avLst/>
            </a:prstGeom>
            <a:noFill/>
          </p:spPr>
        </p:pic>
        <p:pic>
          <p:nvPicPr>
            <p:cNvPr id="529" name="Picture 14" descr="C:\Documents and Settings\nsheth\Desktop\Force10\Templates\3-D High Resolution png\2U_Server_Yellow.png"/>
            <p:cNvPicPr>
              <a:picLocks noChangeAspect="1" noChangeArrowheads="1"/>
            </p:cNvPicPr>
            <p:nvPr/>
          </p:nvPicPr>
          <p:blipFill>
            <a:blip r:embed="rId7" cstate="print"/>
            <a:srcRect/>
            <a:stretch>
              <a:fillRect/>
            </a:stretch>
          </p:blipFill>
          <p:spPr bwMode="auto">
            <a:xfrm>
              <a:off x="3235234" y="2853620"/>
              <a:ext cx="321663" cy="115379"/>
            </a:xfrm>
            <a:prstGeom prst="rect">
              <a:avLst/>
            </a:prstGeom>
            <a:noFill/>
          </p:spPr>
        </p:pic>
      </p:grpSp>
      <p:grpSp>
        <p:nvGrpSpPr>
          <p:cNvPr id="14" name="Group 160"/>
          <p:cNvGrpSpPr/>
          <p:nvPr/>
        </p:nvGrpSpPr>
        <p:grpSpPr>
          <a:xfrm>
            <a:off x="3155340" y="2803646"/>
            <a:ext cx="388677" cy="721441"/>
            <a:chOff x="3217328" y="2768106"/>
            <a:chExt cx="388677" cy="721441"/>
          </a:xfrm>
        </p:grpSpPr>
        <p:pic>
          <p:nvPicPr>
            <p:cNvPr id="531" name="Picture 2" descr="C:\Documents and Settings\nsheth\Desktop\Force10\Templates\3-D High Resolution png\42U_Rack_Black.png"/>
            <p:cNvPicPr>
              <a:picLocks noChangeAspect="1" noChangeArrowheads="1"/>
            </p:cNvPicPr>
            <p:nvPr/>
          </p:nvPicPr>
          <p:blipFill>
            <a:blip r:embed="rId6" cstate="print"/>
            <a:srcRect/>
            <a:stretch>
              <a:fillRect/>
            </a:stretch>
          </p:blipFill>
          <p:spPr bwMode="auto">
            <a:xfrm>
              <a:off x="3217328" y="2768106"/>
              <a:ext cx="388677" cy="721441"/>
            </a:xfrm>
            <a:prstGeom prst="rect">
              <a:avLst/>
            </a:prstGeom>
            <a:noFill/>
          </p:spPr>
        </p:pic>
        <p:pic>
          <p:nvPicPr>
            <p:cNvPr id="532" name="Picture 14" descr="C:\Documents and Settings\nsheth\Desktop\Force10\Templates\3-D High Resolution png\2U_Server_Yellow.png"/>
            <p:cNvPicPr>
              <a:picLocks noChangeAspect="1" noChangeArrowheads="1"/>
            </p:cNvPicPr>
            <p:nvPr/>
          </p:nvPicPr>
          <p:blipFill>
            <a:blip r:embed="rId7" cstate="print"/>
            <a:srcRect/>
            <a:stretch>
              <a:fillRect/>
            </a:stretch>
          </p:blipFill>
          <p:spPr bwMode="auto">
            <a:xfrm>
              <a:off x="3235211" y="3324801"/>
              <a:ext cx="321663" cy="115379"/>
            </a:xfrm>
            <a:prstGeom prst="rect">
              <a:avLst/>
            </a:prstGeom>
            <a:noFill/>
          </p:spPr>
        </p:pic>
        <p:pic>
          <p:nvPicPr>
            <p:cNvPr id="533" name="Picture 14" descr="C:\Documents and Settings\nsheth\Desktop\Force10\Templates\3-D High Resolution png\2U_Server_Yellow.png"/>
            <p:cNvPicPr>
              <a:picLocks noChangeAspect="1" noChangeArrowheads="1"/>
            </p:cNvPicPr>
            <p:nvPr/>
          </p:nvPicPr>
          <p:blipFill>
            <a:blip r:embed="rId7" cstate="print"/>
            <a:srcRect/>
            <a:stretch>
              <a:fillRect/>
            </a:stretch>
          </p:blipFill>
          <p:spPr bwMode="auto">
            <a:xfrm>
              <a:off x="3235211" y="3246271"/>
              <a:ext cx="321663" cy="115379"/>
            </a:xfrm>
            <a:prstGeom prst="rect">
              <a:avLst/>
            </a:prstGeom>
            <a:noFill/>
          </p:spPr>
        </p:pic>
        <p:pic>
          <p:nvPicPr>
            <p:cNvPr id="534" name="Picture 14" descr="C:\Documents and Settings\nsheth\Desktop\Force10\Templates\3-D High Resolution png\2U_Server_Yellow.png"/>
            <p:cNvPicPr>
              <a:picLocks noChangeAspect="1" noChangeArrowheads="1"/>
            </p:cNvPicPr>
            <p:nvPr/>
          </p:nvPicPr>
          <p:blipFill>
            <a:blip r:embed="rId7" cstate="print"/>
            <a:srcRect/>
            <a:stretch>
              <a:fillRect/>
            </a:stretch>
          </p:blipFill>
          <p:spPr bwMode="auto">
            <a:xfrm>
              <a:off x="3235211" y="3167742"/>
              <a:ext cx="321663" cy="115379"/>
            </a:xfrm>
            <a:prstGeom prst="rect">
              <a:avLst/>
            </a:prstGeom>
            <a:noFill/>
          </p:spPr>
        </p:pic>
        <p:pic>
          <p:nvPicPr>
            <p:cNvPr id="535" name="Picture 14" descr="C:\Documents and Settings\nsheth\Desktop\Force10\Templates\3-D High Resolution png\2U_Server_Yellow.png"/>
            <p:cNvPicPr>
              <a:picLocks noChangeAspect="1" noChangeArrowheads="1"/>
            </p:cNvPicPr>
            <p:nvPr/>
          </p:nvPicPr>
          <p:blipFill>
            <a:blip r:embed="rId7" cstate="print"/>
            <a:srcRect/>
            <a:stretch>
              <a:fillRect/>
            </a:stretch>
          </p:blipFill>
          <p:spPr bwMode="auto">
            <a:xfrm>
              <a:off x="3235211" y="3089212"/>
              <a:ext cx="321663" cy="115379"/>
            </a:xfrm>
            <a:prstGeom prst="rect">
              <a:avLst/>
            </a:prstGeom>
            <a:noFill/>
          </p:spPr>
        </p:pic>
        <p:pic>
          <p:nvPicPr>
            <p:cNvPr id="536" name="Picture 14" descr="C:\Documents and Settings\nsheth\Desktop\Force10\Templates\3-D High Resolution png\2U_Server_Yellow.png"/>
            <p:cNvPicPr>
              <a:picLocks noChangeAspect="1" noChangeArrowheads="1"/>
            </p:cNvPicPr>
            <p:nvPr/>
          </p:nvPicPr>
          <p:blipFill>
            <a:blip r:embed="rId7" cstate="print"/>
            <a:srcRect/>
            <a:stretch>
              <a:fillRect/>
            </a:stretch>
          </p:blipFill>
          <p:spPr bwMode="auto">
            <a:xfrm>
              <a:off x="3235211" y="3010683"/>
              <a:ext cx="321663" cy="115379"/>
            </a:xfrm>
            <a:prstGeom prst="rect">
              <a:avLst/>
            </a:prstGeom>
            <a:noFill/>
          </p:spPr>
        </p:pic>
        <p:pic>
          <p:nvPicPr>
            <p:cNvPr id="537" name="Picture 14" descr="C:\Documents and Settings\nsheth\Desktop\Force10\Templates\3-D High Resolution png\2U_Server_Yellow.png"/>
            <p:cNvPicPr>
              <a:picLocks noChangeAspect="1" noChangeArrowheads="1"/>
            </p:cNvPicPr>
            <p:nvPr/>
          </p:nvPicPr>
          <p:blipFill>
            <a:blip r:embed="rId7" cstate="print"/>
            <a:srcRect/>
            <a:stretch>
              <a:fillRect/>
            </a:stretch>
          </p:blipFill>
          <p:spPr bwMode="auto">
            <a:xfrm>
              <a:off x="3235211" y="2932153"/>
              <a:ext cx="321663" cy="115379"/>
            </a:xfrm>
            <a:prstGeom prst="rect">
              <a:avLst/>
            </a:prstGeom>
            <a:noFill/>
          </p:spPr>
        </p:pic>
        <p:pic>
          <p:nvPicPr>
            <p:cNvPr id="538" name="Picture 14" descr="C:\Documents and Settings\nsheth\Desktop\Force10\Templates\3-D High Resolution png\2U_Server_Yellow.png"/>
            <p:cNvPicPr>
              <a:picLocks noChangeAspect="1" noChangeArrowheads="1"/>
            </p:cNvPicPr>
            <p:nvPr/>
          </p:nvPicPr>
          <p:blipFill>
            <a:blip r:embed="rId7" cstate="print"/>
            <a:srcRect/>
            <a:stretch>
              <a:fillRect/>
            </a:stretch>
          </p:blipFill>
          <p:spPr bwMode="auto">
            <a:xfrm>
              <a:off x="3235234" y="2853620"/>
              <a:ext cx="321663" cy="115379"/>
            </a:xfrm>
            <a:prstGeom prst="rect">
              <a:avLst/>
            </a:prstGeom>
            <a:noFill/>
          </p:spPr>
        </p:pic>
      </p:grpSp>
      <p:grpSp>
        <p:nvGrpSpPr>
          <p:cNvPr id="15" name="Group 169"/>
          <p:cNvGrpSpPr/>
          <p:nvPr/>
        </p:nvGrpSpPr>
        <p:grpSpPr>
          <a:xfrm>
            <a:off x="3648410" y="2801671"/>
            <a:ext cx="388677" cy="721441"/>
            <a:chOff x="3217328" y="2768106"/>
            <a:chExt cx="388677" cy="721441"/>
          </a:xfrm>
        </p:grpSpPr>
        <p:pic>
          <p:nvPicPr>
            <p:cNvPr id="540" name="Picture 2" descr="C:\Documents and Settings\nsheth\Desktop\Force10\Templates\3-D High Resolution png\42U_Rack_Black.png"/>
            <p:cNvPicPr>
              <a:picLocks noChangeAspect="1" noChangeArrowheads="1"/>
            </p:cNvPicPr>
            <p:nvPr/>
          </p:nvPicPr>
          <p:blipFill>
            <a:blip r:embed="rId6" cstate="print"/>
            <a:srcRect/>
            <a:stretch>
              <a:fillRect/>
            </a:stretch>
          </p:blipFill>
          <p:spPr bwMode="auto">
            <a:xfrm>
              <a:off x="3217328" y="2768106"/>
              <a:ext cx="388677" cy="721441"/>
            </a:xfrm>
            <a:prstGeom prst="rect">
              <a:avLst/>
            </a:prstGeom>
            <a:noFill/>
          </p:spPr>
        </p:pic>
        <p:pic>
          <p:nvPicPr>
            <p:cNvPr id="541" name="Picture 14" descr="C:\Documents and Settings\nsheth\Desktop\Force10\Templates\3-D High Resolution png\2U_Server_Yellow.png"/>
            <p:cNvPicPr>
              <a:picLocks noChangeAspect="1" noChangeArrowheads="1"/>
            </p:cNvPicPr>
            <p:nvPr/>
          </p:nvPicPr>
          <p:blipFill>
            <a:blip r:embed="rId7" cstate="print"/>
            <a:srcRect/>
            <a:stretch>
              <a:fillRect/>
            </a:stretch>
          </p:blipFill>
          <p:spPr bwMode="auto">
            <a:xfrm>
              <a:off x="3235211" y="3324801"/>
              <a:ext cx="321663" cy="115379"/>
            </a:xfrm>
            <a:prstGeom prst="rect">
              <a:avLst/>
            </a:prstGeom>
            <a:noFill/>
          </p:spPr>
        </p:pic>
        <p:pic>
          <p:nvPicPr>
            <p:cNvPr id="542" name="Picture 14" descr="C:\Documents and Settings\nsheth\Desktop\Force10\Templates\3-D High Resolution png\2U_Server_Yellow.png"/>
            <p:cNvPicPr>
              <a:picLocks noChangeAspect="1" noChangeArrowheads="1"/>
            </p:cNvPicPr>
            <p:nvPr/>
          </p:nvPicPr>
          <p:blipFill>
            <a:blip r:embed="rId7" cstate="print"/>
            <a:srcRect/>
            <a:stretch>
              <a:fillRect/>
            </a:stretch>
          </p:blipFill>
          <p:spPr bwMode="auto">
            <a:xfrm>
              <a:off x="3235211" y="3246271"/>
              <a:ext cx="321663" cy="115379"/>
            </a:xfrm>
            <a:prstGeom prst="rect">
              <a:avLst/>
            </a:prstGeom>
            <a:noFill/>
          </p:spPr>
        </p:pic>
        <p:pic>
          <p:nvPicPr>
            <p:cNvPr id="543" name="Picture 14" descr="C:\Documents and Settings\nsheth\Desktop\Force10\Templates\3-D High Resolution png\2U_Server_Yellow.png"/>
            <p:cNvPicPr>
              <a:picLocks noChangeAspect="1" noChangeArrowheads="1"/>
            </p:cNvPicPr>
            <p:nvPr/>
          </p:nvPicPr>
          <p:blipFill>
            <a:blip r:embed="rId7" cstate="print"/>
            <a:srcRect/>
            <a:stretch>
              <a:fillRect/>
            </a:stretch>
          </p:blipFill>
          <p:spPr bwMode="auto">
            <a:xfrm>
              <a:off x="3235211" y="3167742"/>
              <a:ext cx="321663" cy="115379"/>
            </a:xfrm>
            <a:prstGeom prst="rect">
              <a:avLst/>
            </a:prstGeom>
            <a:noFill/>
          </p:spPr>
        </p:pic>
        <p:pic>
          <p:nvPicPr>
            <p:cNvPr id="544" name="Picture 14" descr="C:\Documents and Settings\nsheth\Desktop\Force10\Templates\3-D High Resolution png\2U_Server_Yellow.png"/>
            <p:cNvPicPr>
              <a:picLocks noChangeAspect="1" noChangeArrowheads="1"/>
            </p:cNvPicPr>
            <p:nvPr/>
          </p:nvPicPr>
          <p:blipFill>
            <a:blip r:embed="rId7" cstate="print"/>
            <a:srcRect/>
            <a:stretch>
              <a:fillRect/>
            </a:stretch>
          </p:blipFill>
          <p:spPr bwMode="auto">
            <a:xfrm>
              <a:off x="3235211" y="3089212"/>
              <a:ext cx="321663" cy="115379"/>
            </a:xfrm>
            <a:prstGeom prst="rect">
              <a:avLst/>
            </a:prstGeom>
            <a:noFill/>
          </p:spPr>
        </p:pic>
        <p:pic>
          <p:nvPicPr>
            <p:cNvPr id="545" name="Picture 14" descr="C:\Documents and Settings\nsheth\Desktop\Force10\Templates\3-D High Resolution png\2U_Server_Yellow.png"/>
            <p:cNvPicPr>
              <a:picLocks noChangeAspect="1" noChangeArrowheads="1"/>
            </p:cNvPicPr>
            <p:nvPr/>
          </p:nvPicPr>
          <p:blipFill>
            <a:blip r:embed="rId7" cstate="print"/>
            <a:srcRect/>
            <a:stretch>
              <a:fillRect/>
            </a:stretch>
          </p:blipFill>
          <p:spPr bwMode="auto">
            <a:xfrm>
              <a:off x="3235211" y="3010683"/>
              <a:ext cx="321663" cy="115379"/>
            </a:xfrm>
            <a:prstGeom prst="rect">
              <a:avLst/>
            </a:prstGeom>
            <a:noFill/>
          </p:spPr>
        </p:pic>
        <p:pic>
          <p:nvPicPr>
            <p:cNvPr id="546" name="Picture 14" descr="C:\Documents and Settings\nsheth\Desktop\Force10\Templates\3-D High Resolution png\2U_Server_Yellow.png"/>
            <p:cNvPicPr>
              <a:picLocks noChangeAspect="1" noChangeArrowheads="1"/>
            </p:cNvPicPr>
            <p:nvPr/>
          </p:nvPicPr>
          <p:blipFill>
            <a:blip r:embed="rId7" cstate="print"/>
            <a:srcRect/>
            <a:stretch>
              <a:fillRect/>
            </a:stretch>
          </p:blipFill>
          <p:spPr bwMode="auto">
            <a:xfrm>
              <a:off x="3235211" y="2932153"/>
              <a:ext cx="321663" cy="115379"/>
            </a:xfrm>
            <a:prstGeom prst="rect">
              <a:avLst/>
            </a:prstGeom>
            <a:noFill/>
          </p:spPr>
        </p:pic>
        <p:pic>
          <p:nvPicPr>
            <p:cNvPr id="547" name="Picture 14" descr="C:\Documents and Settings\nsheth\Desktop\Force10\Templates\3-D High Resolution png\2U_Server_Yellow.png"/>
            <p:cNvPicPr>
              <a:picLocks noChangeAspect="1" noChangeArrowheads="1"/>
            </p:cNvPicPr>
            <p:nvPr/>
          </p:nvPicPr>
          <p:blipFill>
            <a:blip r:embed="rId7" cstate="print"/>
            <a:srcRect/>
            <a:stretch>
              <a:fillRect/>
            </a:stretch>
          </p:blipFill>
          <p:spPr bwMode="auto">
            <a:xfrm>
              <a:off x="3235234" y="2853620"/>
              <a:ext cx="321663" cy="115379"/>
            </a:xfrm>
            <a:prstGeom prst="rect">
              <a:avLst/>
            </a:prstGeom>
            <a:noFill/>
          </p:spPr>
        </p:pic>
      </p:grpSp>
      <p:sp>
        <p:nvSpPr>
          <p:cNvPr id="548" name="Text Box 22"/>
          <p:cNvSpPr txBox="1">
            <a:spLocks noChangeArrowheads="1"/>
          </p:cNvSpPr>
          <p:nvPr/>
        </p:nvSpPr>
        <p:spPr bwMode="auto">
          <a:xfrm>
            <a:off x="4012383" y="2819762"/>
            <a:ext cx="432358" cy="153888"/>
          </a:xfrm>
          <a:prstGeom prst="rect">
            <a:avLst/>
          </a:prstGeom>
          <a:noFill/>
          <a:ln w="9525">
            <a:noFill/>
            <a:miter lim="800000"/>
            <a:headEnd/>
            <a:tailEnd/>
          </a:ln>
        </p:spPr>
        <p:txBody>
          <a:bodyPr wrap="square" lIns="0" tIns="0" rIns="0" bIns="0" anchor="ctr" anchorCtr="1">
            <a:spAutoFit/>
          </a:bodyPr>
          <a:lstStyle/>
          <a:p>
            <a:pPr algn="ctr"/>
            <a:r>
              <a:rPr lang="en-US" sz="1000" dirty="0" smtClean="0">
                <a:solidFill>
                  <a:srgbClr val="444444"/>
                </a:solidFill>
                <a:latin typeface="Museo Sans For Dell"/>
              </a:rPr>
              <a:t>…</a:t>
            </a:r>
            <a:r>
              <a:rPr lang="en-US" sz="1000" b="1" dirty="0" smtClean="0">
                <a:solidFill>
                  <a:srgbClr val="444444"/>
                </a:solidFill>
                <a:latin typeface="Museo Sans For Dell"/>
              </a:rPr>
              <a:t>32</a:t>
            </a:r>
          </a:p>
        </p:txBody>
      </p:sp>
      <p:pic>
        <p:nvPicPr>
          <p:cNvPr id="550" name="Picture 2"/>
          <p:cNvPicPr>
            <a:picLocks noChangeAspect="1" noChangeArrowheads="1"/>
          </p:cNvPicPr>
          <p:nvPr/>
        </p:nvPicPr>
        <p:blipFill>
          <a:blip r:embed="rId9" cstate="print">
            <a:clrChange>
              <a:clrFrom>
                <a:srgbClr val="FFFFFF"/>
              </a:clrFrom>
              <a:clrTo>
                <a:srgbClr val="FFFFFF">
                  <a:alpha val="0"/>
                </a:srgbClr>
              </a:clrTo>
            </a:clrChange>
          </a:blip>
          <a:srcRect/>
          <a:stretch>
            <a:fillRect/>
          </a:stretch>
        </p:blipFill>
        <p:spPr bwMode="auto">
          <a:xfrm>
            <a:off x="1948268" y="1871217"/>
            <a:ext cx="723424" cy="777765"/>
          </a:xfrm>
          <a:prstGeom prst="rect">
            <a:avLst/>
          </a:prstGeom>
          <a:noFill/>
          <a:ln w="9525">
            <a:noFill/>
            <a:miter lim="800000"/>
            <a:headEnd/>
            <a:tailEnd/>
          </a:ln>
        </p:spPr>
      </p:pic>
      <p:pic>
        <p:nvPicPr>
          <p:cNvPr id="551" name="Picture 2"/>
          <p:cNvPicPr>
            <a:picLocks noChangeAspect="1" noChangeArrowheads="1"/>
          </p:cNvPicPr>
          <p:nvPr/>
        </p:nvPicPr>
        <p:blipFill>
          <a:blip r:embed="rId9" cstate="print">
            <a:clrChange>
              <a:clrFrom>
                <a:srgbClr val="FFFFFF"/>
              </a:clrFrom>
              <a:clrTo>
                <a:srgbClr val="FFFFFF">
                  <a:alpha val="0"/>
                </a:srgbClr>
              </a:clrTo>
            </a:clrChange>
          </a:blip>
          <a:srcRect/>
          <a:stretch>
            <a:fillRect/>
          </a:stretch>
        </p:blipFill>
        <p:spPr bwMode="auto">
          <a:xfrm>
            <a:off x="2584449" y="1871217"/>
            <a:ext cx="719653" cy="773711"/>
          </a:xfrm>
          <a:prstGeom prst="rect">
            <a:avLst/>
          </a:prstGeom>
          <a:noFill/>
          <a:ln w="9525">
            <a:noFill/>
            <a:miter lim="800000"/>
            <a:headEnd/>
            <a:tailEnd/>
          </a:ln>
        </p:spPr>
      </p:pic>
      <p:pic>
        <p:nvPicPr>
          <p:cNvPr id="552" name="Picture 2" descr="C:\Users\dchoski\Documents\Work\Products\Icons\2-D\Raster\High Resolution jpg\S4810_Black.jpg"/>
          <p:cNvPicPr>
            <a:picLocks noChangeAspect="1" noChangeArrowheads="1"/>
          </p:cNvPicPr>
          <p:nvPr/>
        </p:nvPicPr>
        <p:blipFill>
          <a:blip r:embed="rId10" cstate="print"/>
          <a:srcRect/>
          <a:stretch>
            <a:fillRect/>
          </a:stretch>
        </p:blipFill>
        <p:spPr bwMode="auto">
          <a:xfrm>
            <a:off x="1725535" y="2870014"/>
            <a:ext cx="336360" cy="45719"/>
          </a:xfrm>
          <a:prstGeom prst="rect">
            <a:avLst/>
          </a:prstGeom>
          <a:noFill/>
        </p:spPr>
      </p:pic>
      <p:pic>
        <p:nvPicPr>
          <p:cNvPr id="553" name="Picture 2" descr="C:\Users\dchoski\Documents\Work\Products\Icons\2-D\Raster\High Resolution jpg\S4810_Black.jpg"/>
          <p:cNvPicPr>
            <a:picLocks noChangeAspect="1" noChangeArrowheads="1"/>
          </p:cNvPicPr>
          <p:nvPr/>
        </p:nvPicPr>
        <p:blipFill>
          <a:blip r:embed="rId10" cstate="print"/>
          <a:srcRect/>
          <a:stretch>
            <a:fillRect/>
          </a:stretch>
        </p:blipFill>
        <p:spPr bwMode="auto">
          <a:xfrm>
            <a:off x="1247611" y="2874307"/>
            <a:ext cx="336360" cy="45719"/>
          </a:xfrm>
          <a:prstGeom prst="rect">
            <a:avLst/>
          </a:prstGeom>
          <a:noFill/>
        </p:spPr>
      </p:pic>
      <p:pic>
        <p:nvPicPr>
          <p:cNvPr id="554" name="Picture 2" descr="C:\Users\dchoski\Documents\Work\Products\Icons\2-D\Raster\High Resolution jpg\S4810_Black.jpg"/>
          <p:cNvPicPr>
            <a:picLocks noChangeAspect="1" noChangeArrowheads="1"/>
          </p:cNvPicPr>
          <p:nvPr/>
        </p:nvPicPr>
        <p:blipFill>
          <a:blip r:embed="rId10" cstate="print"/>
          <a:srcRect/>
          <a:stretch>
            <a:fillRect/>
          </a:stretch>
        </p:blipFill>
        <p:spPr bwMode="auto">
          <a:xfrm>
            <a:off x="3661441" y="2869167"/>
            <a:ext cx="336360" cy="45719"/>
          </a:xfrm>
          <a:prstGeom prst="rect">
            <a:avLst/>
          </a:prstGeom>
          <a:noFill/>
        </p:spPr>
      </p:pic>
      <p:pic>
        <p:nvPicPr>
          <p:cNvPr id="555" name="Picture 2" descr="C:\Users\dchoski\Documents\Work\Products\Icons\2-D\Raster\High Resolution jpg\S4810_Black.jpg"/>
          <p:cNvPicPr>
            <a:picLocks noChangeAspect="1" noChangeArrowheads="1"/>
          </p:cNvPicPr>
          <p:nvPr/>
        </p:nvPicPr>
        <p:blipFill>
          <a:blip r:embed="rId10" cstate="print"/>
          <a:srcRect/>
          <a:stretch>
            <a:fillRect/>
          </a:stretch>
        </p:blipFill>
        <p:spPr bwMode="auto">
          <a:xfrm>
            <a:off x="2210445" y="2871176"/>
            <a:ext cx="336360" cy="45719"/>
          </a:xfrm>
          <a:prstGeom prst="rect">
            <a:avLst/>
          </a:prstGeom>
          <a:noFill/>
        </p:spPr>
      </p:pic>
      <p:pic>
        <p:nvPicPr>
          <p:cNvPr id="556" name="Picture 2" descr="C:\Users\dchoski\Documents\Work\Products\Icons\2-D\Raster\High Resolution jpg\S4810_Black.jpg"/>
          <p:cNvPicPr>
            <a:picLocks noChangeAspect="1" noChangeArrowheads="1"/>
          </p:cNvPicPr>
          <p:nvPr/>
        </p:nvPicPr>
        <p:blipFill>
          <a:blip r:embed="rId10" cstate="print"/>
          <a:srcRect/>
          <a:stretch>
            <a:fillRect/>
          </a:stretch>
        </p:blipFill>
        <p:spPr bwMode="auto">
          <a:xfrm>
            <a:off x="2676828" y="2870014"/>
            <a:ext cx="336360" cy="45719"/>
          </a:xfrm>
          <a:prstGeom prst="rect">
            <a:avLst/>
          </a:prstGeom>
          <a:noFill/>
        </p:spPr>
      </p:pic>
      <p:pic>
        <p:nvPicPr>
          <p:cNvPr id="557" name="Picture 2" descr="C:\Users\dchoski\Documents\Work\Products\Icons\2-D\Raster\High Resolution jpg\S4810_Black.jpg"/>
          <p:cNvPicPr>
            <a:picLocks noChangeAspect="1" noChangeArrowheads="1"/>
          </p:cNvPicPr>
          <p:nvPr/>
        </p:nvPicPr>
        <p:blipFill>
          <a:blip r:embed="rId10" cstate="print"/>
          <a:srcRect/>
          <a:stretch>
            <a:fillRect/>
          </a:stretch>
        </p:blipFill>
        <p:spPr bwMode="auto">
          <a:xfrm>
            <a:off x="3167273" y="2872863"/>
            <a:ext cx="336360" cy="45719"/>
          </a:xfrm>
          <a:prstGeom prst="rect">
            <a:avLst/>
          </a:prstGeom>
          <a:noFill/>
        </p:spPr>
      </p:pic>
      <p:sp>
        <p:nvSpPr>
          <p:cNvPr id="558" name="Text Box 22"/>
          <p:cNvSpPr txBox="1">
            <a:spLocks noChangeArrowheads="1"/>
          </p:cNvSpPr>
          <p:nvPr/>
        </p:nvSpPr>
        <p:spPr bwMode="auto">
          <a:xfrm>
            <a:off x="2009867" y="3598292"/>
            <a:ext cx="1217444" cy="184666"/>
          </a:xfrm>
          <a:prstGeom prst="rect">
            <a:avLst/>
          </a:prstGeom>
          <a:noFill/>
          <a:ln w="9525">
            <a:noFill/>
            <a:miter lim="800000"/>
            <a:headEnd/>
            <a:tailEnd/>
          </a:ln>
        </p:spPr>
        <p:txBody>
          <a:bodyPr wrap="square" lIns="0" tIns="0" rIns="0" bIns="0" anchor="ctr" anchorCtr="1">
            <a:spAutoFit/>
          </a:bodyPr>
          <a:lstStyle/>
          <a:p>
            <a:pPr algn="ctr"/>
            <a:r>
              <a:rPr lang="en-US" sz="1200" b="1" dirty="0" smtClean="0">
                <a:solidFill>
                  <a:srgbClr val="444444"/>
                </a:solidFill>
                <a:latin typeface="Museo Sans For Dell"/>
              </a:rPr>
              <a:t>1536 Servers</a:t>
            </a:r>
          </a:p>
        </p:txBody>
      </p:sp>
      <p:sp>
        <p:nvSpPr>
          <p:cNvPr id="559" name="Text Box 22"/>
          <p:cNvSpPr txBox="1">
            <a:spLocks noChangeArrowheads="1"/>
          </p:cNvSpPr>
          <p:nvPr/>
        </p:nvSpPr>
        <p:spPr bwMode="auto">
          <a:xfrm>
            <a:off x="5970438" y="3610843"/>
            <a:ext cx="1217444" cy="184666"/>
          </a:xfrm>
          <a:prstGeom prst="rect">
            <a:avLst/>
          </a:prstGeom>
          <a:noFill/>
          <a:ln w="9525">
            <a:noFill/>
            <a:miter lim="800000"/>
            <a:headEnd/>
            <a:tailEnd/>
          </a:ln>
        </p:spPr>
        <p:txBody>
          <a:bodyPr wrap="square" lIns="0" tIns="0" rIns="0" bIns="0" anchor="ctr" anchorCtr="1">
            <a:spAutoFit/>
          </a:bodyPr>
          <a:lstStyle/>
          <a:p>
            <a:pPr algn="ctr"/>
            <a:r>
              <a:rPr lang="en-US" sz="1200" b="1" dirty="0" smtClean="0">
                <a:solidFill>
                  <a:srgbClr val="444444"/>
                </a:solidFill>
                <a:latin typeface="Museo Sans For Dell"/>
              </a:rPr>
              <a:t>1536 Servers</a:t>
            </a:r>
          </a:p>
        </p:txBody>
      </p:sp>
      <p:sp>
        <p:nvSpPr>
          <p:cNvPr id="560" name="Rectangle 559"/>
          <p:cNvSpPr/>
          <p:nvPr/>
        </p:nvSpPr>
        <p:spPr bwMode="gray">
          <a:xfrm>
            <a:off x="325469" y="794298"/>
            <a:ext cx="8494776" cy="451822"/>
          </a:xfrm>
          <a:prstGeom prst="rect">
            <a:avLst/>
          </a:prstGeom>
          <a:solidFill>
            <a:schemeClr val="accent1"/>
          </a:solidFill>
          <a:ln w="19050" cap="flat" cmpd="sng" algn="ctr">
            <a:noFill/>
            <a:prstDash val="solid"/>
            <a:round/>
            <a:headEnd type="none" w="med" len="med"/>
            <a:tailEnd type="none" w="med" len="med"/>
          </a:ln>
          <a:effectLst/>
        </p:spPr>
        <p:txBody>
          <a:bodyPr vert="horz" wrap="square" lIns="91440" tIns="45720" rIns="91440" bIns="45720" numCol="1" rtlCol="0" anchor="ctr" anchorCtr="1" compatLnSpc="1">
            <a:prstTxWarp prst="textNoShape">
              <a:avLst/>
            </a:prstTxWarp>
          </a:bodyPr>
          <a:lstStyle/>
          <a:p>
            <a:endParaRPr lang="en-US" dirty="0">
              <a:solidFill>
                <a:srgbClr val="000000"/>
              </a:solidFill>
              <a:latin typeface="Museo For Dell"/>
              <a:ea typeface="ＭＳ Ｐゴシック" pitchFamily="34" charset="-128"/>
            </a:endParaRPr>
          </a:p>
        </p:txBody>
      </p:sp>
      <p:sp>
        <p:nvSpPr>
          <p:cNvPr id="561" name="TextBox 560"/>
          <p:cNvSpPr txBox="1"/>
          <p:nvPr/>
        </p:nvSpPr>
        <p:spPr>
          <a:xfrm>
            <a:off x="304318" y="769900"/>
            <a:ext cx="8494776" cy="505779"/>
          </a:xfrm>
          <a:prstGeom prst="rect">
            <a:avLst/>
          </a:prstGeom>
          <a:noFill/>
        </p:spPr>
        <p:txBody>
          <a:bodyPr wrap="square" rtlCol="0">
            <a:spAutoFit/>
          </a:bodyPr>
          <a:lstStyle/>
          <a:p>
            <a:pPr marL="233363" indent="-233363" algn="ctr">
              <a:lnSpc>
                <a:spcPct val="90000"/>
              </a:lnSpc>
              <a:spcBef>
                <a:spcPts val="100"/>
              </a:spcBef>
              <a:spcAft>
                <a:spcPts val="100"/>
              </a:spcAft>
              <a:buClr>
                <a:srgbClr val="0085C3"/>
              </a:buClr>
            </a:pPr>
            <a:r>
              <a:rPr lang="en-US" sz="1400" dirty="0" smtClean="0">
                <a:solidFill>
                  <a:srgbClr val="FFFFFF"/>
                </a:solidFill>
                <a:latin typeface="Museo Sans For Dell"/>
              </a:rPr>
              <a:t>For a 1536 10GbE port data center design, Dell Z9000 consumes </a:t>
            </a:r>
            <a:r>
              <a:rPr lang="en-US" sz="1400" b="1" dirty="0" smtClean="0">
                <a:solidFill>
                  <a:srgbClr val="FFFFFF"/>
                </a:solidFill>
                <a:latin typeface="Museo Sans For Dell"/>
              </a:rPr>
              <a:t>1/4</a:t>
            </a:r>
            <a:r>
              <a:rPr lang="en-US" sz="1400" b="1" baseline="30000" dirty="0" smtClean="0">
                <a:solidFill>
                  <a:srgbClr val="FFFFFF"/>
                </a:solidFill>
                <a:latin typeface="Museo Sans For Dell"/>
              </a:rPr>
              <a:t>th</a:t>
            </a:r>
            <a:r>
              <a:rPr lang="en-US" sz="1400" b="1" dirty="0" smtClean="0">
                <a:solidFill>
                  <a:srgbClr val="FFFFFF"/>
                </a:solidFill>
                <a:latin typeface="Museo Sans For Dell"/>
              </a:rPr>
              <a:t> the power</a:t>
            </a:r>
            <a:r>
              <a:rPr lang="en-US" sz="1400" dirty="0" smtClean="0">
                <a:solidFill>
                  <a:srgbClr val="FFFFFF"/>
                </a:solidFill>
                <a:latin typeface="Museo Sans For Dell"/>
              </a:rPr>
              <a:t>, is </a:t>
            </a:r>
            <a:r>
              <a:rPr lang="en-US" sz="1400" b="1" dirty="0" smtClean="0">
                <a:solidFill>
                  <a:srgbClr val="FFFFFF"/>
                </a:solidFill>
                <a:latin typeface="Museo Sans For Dell"/>
              </a:rPr>
              <a:t>1/5</a:t>
            </a:r>
            <a:r>
              <a:rPr lang="en-US" sz="1400" b="1" baseline="30000" dirty="0" smtClean="0">
                <a:solidFill>
                  <a:srgbClr val="FFFFFF"/>
                </a:solidFill>
                <a:latin typeface="Museo Sans For Dell"/>
              </a:rPr>
              <a:t>th</a:t>
            </a:r>
            <a:r>
              <a:rPr lang="en-US" sz="1400" b="1" dirty="0" smtClean="0">
                <a:solidFill>
                  <a:srgbClr val="FFFFFF"/>
                </a:solidFill>
                <a:latin typeface="Museo Sans For Dell"/>
              </a:rPr>
              <a:t> the price</a:t>
            </a:r>
          </a:p>
          <a:p>
            <a:pPr marL="233363" indent="-233363" algn="ctr">
              <a:lnSpc>
                <a:spcPct val="90000"/>
              </a:lnSpc>
              <a:spcBef>
                <a:spcPts val="100"/>
              </a:spcBef>
              <a:spcAft>
                <a:spcPts val="100"/>
              </a:spcAft>
              <a:buClr>
                <a:srgbClr val="0085C3"/>
              </a:buClr>
            </a:pPr>
            <a:r>
              <a:rPr lang="en-US" sz="1400" dirty="0" smtClean="0">
                <a:solidFill>
                  <a:srgbClr val="FFFFFF"/>
                </a:solidFill>
                <a:latin typeface="Museo Sans For Dell"/>
              </a:rPr>
              <a:t>and requires </a:t>
            </a:r>
            <a:r>
              <a:rPr lang="en-US" sz="1400" b="1" dirty="0" smtClean="0">
                <a:solidFill>
                  <a:srgbClr val="FFFFFF"/>
                </a:solidFill>
                <a:latin typeface="Museo Sans For Dell"/>
              </a:rPr>
              <a:t>1/6</a:t>
            </a:r>
            <a:r>
              <a:rPr lang="en-US" sz="1400" b="1" baseline="30000" dirty="0" smtClean="0">
                <a:solidFill>
                  <a:srgbClr val="FFFFFF"/>
                </a:solidFill>
                <a:latin typeface="Museo Sans For Dell"/>
              </a:rPr>
              <a:t>th</a:t>
            </a:r>
            <a:r>
              <a:rPr lang="en-US" sz="1400" b="1" dirty="0" smtClean="0">
                <a:solidFill>
                  <a:srgbClr val="FFFFFF"/>
                </a:solidFill>
                <a:latin typeface="Museo Sans For Dell"/>
              </a:rPr>
              <a:t> the packaging</a:t>
            </a:r>
            <a:r>
              <a:rPr lang="en-US" sz="1400" dirty="0" smtClean="0">
                <a:solidFill>
                  <a:srgbClr val="FFFFFF"/>
                </a:solidFill>
                <a:latin typeface="Museo Sans For Dell"/>
              </a:rPr>
              <a:t> compared to Cisco Nexus 7018.</a:t>
            </a:r>
          </a:p>
        </p:txBody>
      </p:sp>
      <p:graphicFrame>
        <p:nvGraphicFramePr>
          <p:cNvPr id="562" name="Chart 561"/>
          <p:cNvGraphicFramePr/>
          <p:nvPr/>
        </p:nvGraphicFramePr>
        <p:xfrm>
          <a:off x="3109538" y="3940503"/>
          <a:ext cx="2926080" cy="2148840"/>
        </p:xfrm>
        <a:graphic>
          <a:graphicData uri="http://schemas.openxmlformats.org/drawingml/2006/chart">
            <c:chart xmlns:c="http://schemas.openxmlformats.org/drawingml/2006/chart" xmlns:r="http://schemas.openxmlformats.org/officeDocument/2006/relationships" r:id="rId11"/>
          </a:graphicData>
        </a:graphic>
      </p:graphicFrame>
      <p:graphicFrame>
        <p:nvGraphicFramePr>
          <p:cNvPr id="563" name="Chart 562"/>
          <p:cNvGraphicFramePr/>
          <p:nvPr/>
        </p:nvGraphicFramePr>
        <p:xfrm>
          <a:off x="118555" y="3940503"/>
          <a:ext cx="2926080" cy="2148840"/>
        </p:xfrm>
        <a:graphic>
          <a:graphicData uri="http://schemas.openxmlformats.org/drawingml/2006/chart">
            <c:chart xmlns:c="http://schemas.openxmlformats.org/drawingml/2006/chart" xmlns:r="http://schemas.openxmlformats.org/officeDocument/2006/relationships" r:id="rId12"/>
          </a:graphicData>
        </a:graphic>
      </p:graphicFrame>
      <p:sp>
        <p:nvSpPr>
          <p:cNvPr id="571" name="TextBox 570"/>
          <p:cNvSpPr txBox="1"/>
          <p:nvPr/>
        </p:nvSpPr>
        <p:spPr>
          <a:xfrm>
            <a:off x="1067627" y="4414591"/>
            <a:ext cx="831273" cy="553998"/>
          </a:xfrm>
          <a:prstGeom prst="rect">
            <a:avLst/>
          </a:prstGeom>
          <a:noFill/>
        </p:spPr>
        <p:txBody>
          <a:bodyPr wrap="square" rtlCol="0">
            <a:spAutoFit/>
          </a:bodyPr>
          <a:lstStyle/>
          <a:p>
            <a:pPr marL="233363" indent="-233363" algn="ctr">
              <a:lnSpc>
                <a:spcPts val="1800"/>
              </a:lnSpc>
              <a:spcBef>
                <a:spcPts val="0"/>
              </a:spcBef>
              <a:spcAft>
                <a:spcPts val="0"/>
              </a:spcAft>
              <a:buClr>
                <a:srgbClr val="0085C3"/>
              </a:buClr>
            </a:pPr>
            <a:r>
              <a:rPr lang="en-US" sz="2800" b="1" dirty="0" smtClean="0">
                <a:solidFill>
                  <a:srgbClr val="000000"/>
                </a:solidFill>
                <a:latin typeface="Museo Sans For Dell"/>
              </a:rPr>
              <a:t>1/4</a:t>
            </a:r>
          </a:p>
          <a:p>
            <a:pPr marL="233363" indent="-233363" algn="ctr">
              <a:lnSpc>
                <a:spcPts val="1800"/>
              </a:lnSpc>
              <a:spcBef>
                <a:spcPts val="0"/>
              </a:spcBef>
              <a:spcAft>
                <a:spcPts val="0"/>
              </a:spcAft>
              <a:buClr>
                <a:srgbClr val="0085C3"/>
              </a:buClr>
            </a:pPr>
            <a:r>
              <a:rPr lang="en-US" sz="1600" b="1" dirty="0" smtClean="0">
                <a:solidFill>
                  <a:srgbClr val="000000"/>
                </a:solidFill>
                <a:latin typeface="Museo Sans For Dell"/>
              </a:rPr>
              <a:t>Power</a:t>
            </a:r>
          </a:p>
        </p:txBody>
      </p:sp>
      <p:sp>
        <p:nvSpPr>
          <p:cNvPr id="572" name="TextBox 571"/>
          <p:cNvSpPr txBox="1"/>
          <p:nvPr/>
        </p:nvSpPr>
        <p:spPr>
          <a:xfrm>
            <a:off x="4212609" y="4414591"/>
            <a:ext cx="831273" cy="553998"/>
          </a:xfrm>
          <a:prstGeom prst="rect">
            <a:avLst/>
          </a:prstGeom>
          <a:noFill/>
        </p:spPr>
        <p:txBody>
          <a:bodyPr wrap="square" rtlCol="0">
            <a:spAutoFit/>
          </a:bodyPr>
          <a:lstStyle/>
          <a:p>
            <a:pPr marL="233363" indent="-233363" algn="ctr">
              <a:lnSpc>
                <a:spcPts val="1800"/>
              </a:lnSpc>
              <a:spcBef>
                <a:spcPts val="0"/>
              </a:spcBef>
              <a:spcAft>
                <a:spcPts val="0"/>
              </a:spcAft>
              <a:buClr>
                <a:srgbClr val="0085C3"/>
              </a:buClr>
            </a:pPr>
            <a:r>
              <a:rPr lang="en-US" sz="2800" b="1" dirty="0" smtClean="0">
                <a:solidFill>
                  <a:srgbClr val="000000"/>
                </a:solidFill>
                <a:latin typeface="Museo Sans For Dell"/>
              </a:rPr>
              <a:t>1/5</a:t>
            </a:r>
          </a:p>
          <a:p>
            <a:pPr marL="233363" indent="-233363" algn="ctr">
              <a:lnSpc>
                <a:spcPts val="1800"/>
              </a:lnSpc>
              <a:spcBef>
                <a:spcPts val="0"/>
              </a:spcBef>
              <a:spcAft>
                <a:spcPts val="0"/>
              </a:spcAft>
              <a:buClr>
                <a:srgbClr val="0085C3"/>
              </a:buClr>
            </a:pPr>
            <a:r>
              <a:rPr lang="en-US" sz="1600" b="1" dirty="0" smtClean="0">
                <a:solidFill>
                  <a:srgbClr val="000000"/>
                </a:solidFill>
                <a:latin typeface="Museo Sans For Dell"/>
              </a:rPr>
              <a:t>Cost</a:t>
            </a:r>
          </a:p>
        </p:txBody>
      </p:sp>
      <p:sp>
        <p:nvSpPr>
          <p:cNvPr id="573" name="TextBox 572"/>
          <p:cNvSpPr txBox="1"/>
          <p:nvPr/>
        </p:nvSpPr>
        <p:spPr>
          <a:xfrm>
            <a:off x="6885509" y="4414591"/>
            <a:ext cx="1205345" cy="553998"/>
          </a:xfrm>
          <a:prstGeom prst="rect">
            <a:avLst/>
          </a:prstGeom>
          <a:noFill/>
        </p:spPr>
        <p:txBody>
          <a:bodyPr wrap="square" rtlCol="0">
            <a:spAutoFit/>
          </a:bodyPr>
          <a:lstStyle/>
          <a:p>
            <a:pPr marL="233363" indent="-233363" algn="ctr">
              <a:lnSpc>
                <a:spcPts val="1800"/>
              </a:lnSpc>
              <a:spcBef>
                <a:spcPts val="0"/>
              </a:spcBef>
              <a:spcAft>
                <a:spcPts val="0"/>
              </a:spcAft>
              <a:buClr>
                <a:srgbClr val="0085C3"/>
              </a:buClr>
            </a:pPr>
            <a:r>
              <a:rPr lang="en-US" sz="2800" b="1" dirty="0" smtClean="0">
                <a:solidFill>
                  <a:srgbClr val="000000"/>
                </a:solidFill>
                <a:latin typeface="Museo Sans For Dell"/>
              </a:rPr>
              <a:t>1/6</a:t>
            </a:r>
          </a:p>
          <a:p>
            <a:pPr marL="233363" indent="-233363" algn="ctr">
              <a:lnSpc>
                <a:spcPts val="1800"/>
              </a:lnSpc>
              <a:spcBef>
                <a:spcPts val="0"/>
              </a:spcBef>
              <a:spcAft>
                <a:spcPts val="0"/>
              </a:spcAft>
              <a:buClr>
                <a:srgbClr val="0085C3"/>
              </a:buClr>
            </a:pPr>
            <a:r>
              <a:rPr lang="en-US" sz="1600" b="1" dirty="0" smtClean="0">
                <a:solidFill>
                  <a:srgbClr val="000000"/>
                </a:solidFill>
                <a:latin typeface="Museo Sans For Dell"/>
              </a:rPr>
              <a:t>Packaging</a:t>
            </a:r>
          </a:p>
        </p:txBody>
      </p:sp>
    </p:spTree>
    <p:extLst>
      <p:ext uri="{BB962C8B-B14F-4D97-AF65-F5344CB8AC3E}">
        <p14:creationId xmlns:p14="http://schemas.microsoft.com/office/powerpoint/2010/main" val="141243549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 name="Picture 29" descr="S4810 Image.JPG"/>
          <p:cNvPicPr>
            <a:picLocks noChangeAspect="1"/>
          </p:cNvPicPr>
          <p:nvPr/>
        </p:nvPicPr>
        <p:blipFill>
          <a:blip r:embed="rId2" cstate="print"/>
          <a:stretch>
            <a:fillRect/>
          </a:stretch>
        </p:blipFill>
        <p:spPr>
          <a:xfrm>
            <a:off x="6487612" y="1314203"/>
            <a:ext cx="1936377" cy="822960"/>
          </a:xfrm>
          <a:prstGeom prst="rect">
            <a:avLst/>
          </a:prstGeom>
        </p:spPr>
      </p:pic>
      <p:sp>
        <p:nvSpPr>
          <p:cNvPr id="23" name="Slide Number Placeholder 5"/>
          <p:cNvSpPr>
            <a:spLocks noGrp="1"/>
          </p:cNvSpPr>
          <p:nvPr>
            <p:ph type="sldNum" sz="quarter" idx="4"/>
          </p:nvPr>
        </p:nvSpPr>
        <p:spPr>
          <a:xfrm>
            <a:off x="435536" y="6431527"/>
            <a:ext cx="260349" cy="152399"/>
          </a:xfrm>
          <a:prstGeom prst="rect">
            <a:avLst/>
          </a:prstGeom>
        </p:spPr>
        <p:txBody>
          <a:bodyPr vert="horz" lIns="0" tIns="0" rIns="91440" bIns="0" rtlCol="0" anchor="ctr"/>
          <a:lstStyle>
            <a:lvl1pPr algn="l">
              <a:defRPr sz="900">
                <a:solidFill>
                  <a:schemeClr val="bg2">
                    <a:lumMod val="60000"/>
                    <a:lumOff val="40000"/>
                  </a:schemeClr>
                </a:solidFill>
                <a:latin typeface="Museo Sans For Dell" pitchFamily="2" charset="0"/>
              </a:defRPr>
            </a:lvl1pPr>
          </a:lstStyle>
          <a:p>
            <a:fld id="{DBD5246C-868F-410A-AE52-FE248EDADC46}" type="slidenum">
              <a:rPr lang="en-US" smtClean="0"/>
              <a:pPr/>
              <a:t>27</a:t>
            </a:fld>
            <a:endParaRPr lang="en-US" dirty="0"/>
          </a:p>
        </p:txBody>
      </p:sp>
      <p:sp>
        <p:nvSpPr>
          <p:cNvPr id="20" name="Title 4"/>
          <p:cNvSpPr>
            <a:spLocks noGrp="1"/>
          </p:cNvSpPr>
          <p:nvPr>
            <p:ph type="title"/>
          </p:nvPr>
        </p:nvSpPr>
        <p:spPr>
          <a:xfrm>
            <a:off x="338450" y="261562"/>
            <a:ext cx="8239126" cy="853560"/>
          </a:xfrm>
        </p:spPr>
        <p:txBody>
          <a:bodyPr/>
          <a:lstStyle/>
          <a:p>
            <a:r>
              <a:rPr lang="en-US" dirty="0" smtClean="0">
                <a:solidFill>
                  <a:schemeClr val="bg1"/>
                </a:solidFill>
              </a:rPr>
              <a:t>Data Center top-of-rack systems</a:t>
            </a:r>
            <a:endParaRPr lang="en-US" dirty="0">
              <a:solidFill>
                <a:schemeClr val="bg1"/>
              </a:solidFill>
            </a:endParaRPr>
          </a:p>
        </p:txBody>
      </p:sp>
      <p:sp>
        <p:nvSpPr>
          <p:cNvPr id="26" name="Arc 25"/>
          <p:cNvSpPr/>
          <p:nvPr/>
        </p:nvSpPr>
        <p:spPr bwMode="auto">
          <a:xfrm>
            <a:off x="2347569" y="4162242"/>
            <a:ext cx="1768415" cy="1043796"/>
          </a:xfrm>
          <a:prstGeom prst="arc">
            <a:avLst/>
          </a:prstGeom>
          <a:noFill/>
          <a:ln w="19050"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dirty="0">
              <a:ln>
                <a:noFill/>
              </a:ln>
              <a:solidFill>
                <a:schemeClr val="tx1"/>
              </a:solidFill>
              <a:effectLst/>
              <a:latin typeface="+mj-lt"/>
            </a:endParaRPr>
          </a:p>
        </p:txBody>
      </p:sp>
      <p:pic>
        <p:nvPicPr>
          <p:cNvPr id="17410" name="Picture 2" descr="http://www.force10networks.com/company/image_gallery/EthernetSwitchRouting/sseries/S50n_sm.jpg"/>
          <p:cNvPicPr>
            <a:picLocks noChangeAspect="1" noChangeArrowheads="1"/>
          </p:cNvPicPr>
          <p:nvPr/>
        </p:nvPicPr>
        <p:blipFill>
          <a:blip r:embed="rId3">
            <a:clrChange>
              <a:clrFrom>
                <a:srgbClr val="FFFFFF"/>
              </a:clrFrom>
              <a:clrTo>
                <a:srgbClr val="FFFFFF">
                  <a:alpha val="0"/>
                </a:srgbClr>
              </a:clrTo>
            </a:clrChange>
          </a:blip>
          <a:srcRect/>
          <a:stretch>
            <a:fillRect/>
          </a:stretch>
        </p:blipFill>
        <p:spPr bwMode="auto">
          <a:xfrm>
            <a:off x="3509547" y="3616608"/>
            <a:ext cx="1428750" cy="609600"/>
          </a:xfrm>
          <a:prstGeom prst="rect">
            <a:avLst/>
          </a:prstGeom>
          <a:noFill/>
        </p:spPr>
      </p:pic>
      <p:pic>
        <p:nvPicPr>
          <p:cNvPr id="17412" name="Picture 4" descr="http://www.force10networks.com/company/image_gallery/EthernetSwitchRouting/sseries/s50v_sm.jpg"/>
          <p:cNvPicPr>
            <a:picLocks noChangeAspect="1" noChangeArrowheads="1"/>
          </p:cNvPicPr>
          <p:nvPr/>
        </p:nvPicPr>
        <p:blipFill>
          <a:blip r:embed="rId3">
            <a:clrChange>
              <a:clrFrom>
                <a:srgbClr val="FFFFFF"/>
              </a:clrFrom>
              <a:clrTo>
                <a:srgbClr val="FFFFFF">
                  <a:alpha val="0"/>
                </a:srgbClr>
              </a:clrTo>
            </a:clrChange>
          </a:blip>
          <a:srcRect/>
          <a:stretch>
            <a:fillRect/>
          </a:stretch>
        </p:blipFill>
        <p:spPr bwMode="auto">
          <a:xfrm>
            <a:off x="3509547" y="3152585"/>
            <a:ext cx="1428750" cy="609600"/>
          </a:xfrm>
          <a:prstGeom prst="rect">
            <a:avLst/>
          </a:prstGeom>
          <a:noFill/>
        </p:spPr>
      </p:pic>
      <p:pic>
        <p:nvPicPr>
          <p:cNvPr id="17414" name="Picture 6" descr="http://www.force10networks.com/company/image_gallery/EthernetSwitchRouting/sseries/S25n_sm.jpg"/>
          <p:cNvPicPr>
            <a:picLocks noChangeAspect="1" noChangeArrowheads="1"/>
          </p:cNvPicPr>
          <p:nvPr/>
        </p:nvPicPr>
        <p:blipFill>
          <a:blip r:embed="rId4"/>
          <a:srcRect/>
          <a:stretch>
            <a:fillRect/>
          </a:stretch>
        </p:blipFill>
        <p:spPr bwMode="auto">
          <a:xfrm>
            <a:off x="1223562" y="4667485"/>
            <a:ext cx="1428750" cy="609600"/>
          </a:xfrm>
          <a:prstGeom prst="rect">
            <a:avLst/>
          </a:prstGeom>
          <a:noFill/>
        </p:spPr>
      </p:pic>
      <p:pic>
        <p:nvPicPr>
          <p:cNvPr id="17416" name="Picture 8" descr="http://www.force10networks.com/company/image_gallery/EthernetSwitchRouting/sseries/s25v_sm.jpg"/>
          <p:cNvPicPr>
            <a:picLocks noChangeAspect="1" noChangeArrowheads="1"/>
          </p:cNvPicPr>
          <p:nvPr/>
        </p:nvPicPr>
        <p:blipFill>
          <a:blip r:embed="rId5">
            <a:clrChange>
              <a:clrFrom>
                <a:srgbClr val="FFFFFF"/>
              </a:clrFrom>
              <a:clrTo>
                <a:srgbClr val="FFFFFF">
                  <a:alpha val="0"/>
                </a:srgbClr>
              </a:clrTo>
            </a:clrChange>
          </a:blip>
          <a:srcRect/>
          <a:stretch>
            <a:fillRect/>
          </a:stretch>
        </p:blipFill>
        <p:spPr bwMode="auto">
          <a:xfrm>
            <a:off x="1223562" y="4230759"/>
            <a:ext cx="1428750" cy="609600"/>
          </a:xfrm>
          <a:prstGeom prst="rect">
            <a:avLst/>
          </a:prstGeom>
          <a:noFill/>
        </p:spPr>
      </p:pic>
      <p:pic>
        <p:nvPicPr>
          <p:cNvPr id="17418" name="Picture 10" descr="http://www.force10networks.com/company/image_gallery/EthernetSwitchRouting/sseries/s25p_sm.jpg"/>
          <p:cNvPicPr>
            <a:picLocks noChangeAspect="1" noChangeArrowheads="1"/>
          </p:cNvPicPr>
          <p:nvPr/>
        </p:nvPicPr>
        <p:blipFill>
          <a:blip r:embed="rId6">
            <a:clrChange>
              <a:clrFrom>
                <a:srgbClr val="FFFFFF"/>
              </a:clrFrom>
              <a:clrTo>
                <a:srgbClr val="FFFFFF">
                  <a:alpha val="0"/>
                </a:srgbClr>
              </a:clrTo>
            </a:clrChange>
          </a:blip>
          <a:srcRect/>
          <a:stretch>
            <a:fillRect/>
          </a:stretch>
        </p:blipFill>
        <p:spPr bwMode="auto">
          <a:xfrm>
            <a:off x="1223562" y="3780385"/>
            <a:ext cx="1428750" cy="609600"/>
          </a:xfrm>
          <a:prstGeom prst="rect">
            <a:avLst/>
          </a:prstGeom>
          <a:noFill/>
        </p:spPr>
      </p:pic>
      <p:pic>
        <p:nvPicPr>
          <p:cNvPr id="17420" name="Picture 12" descr="http://www.force10networks.com/company/image_gallery/EthernetSwitchRouting/sseries/s55_sm.jpg"/>
          <p:cNvPicPr>
            <a:picLocks noChangeAspect="1" noChangeArrowheads="1"/>
          </p:cNvPicPr>
          <p:nvPr/>
        </p:nvPicPr>
        <p:blipFill>
          <a:blip r:embed="rId7">
            <a:clrChange>
              <a:clrFrom>
                <a:srgbClr val="FFFFFF"/>
              </a:clrFrom>
              <a:clrTo>
                <a:srgbClr val="FFFFFF">
                  <a:alpha val="0"/>
                </a:srgbClr>
              </a:clrTo>
            </a:clrChange>
          </a:blip>
          <a:srcRect/>
          <a:stretch>
            <a:fillRect/>
          </a:stretch>
        </p:blipFill>
        <p:spPr bwMode="auto">
          <a:xfrm>
            <a:off x="4314750" y="2511138"/>
            <a:ext cx="1428750" cy="609600"/>
          </a:xfrm>
          <a:prstGeom prst="rect">
            <a:avLst/>
          </a:prstGeom>
          <a:noFill/>
        </p:spPr>
      </p:pic>
      <p:pic>
        <p:nvPicPr>
          <p:cNvPr id="17422" name="Picture 14" descr="http://www.force10networks.com/company/image_gallery/EthernetSwitchRouting/sseries/s60_sm.jpg"/>
          <p:cNvPicPr>
            <a:picLocks noChangeAspect="1" noChangeArrowheads="1"/>
          </p:cNvPicPr>
          <p:nvPr/>
        </p:nvPicPr>
        <p:blipFill>
          <a:blip r:embed="rId8">
            <a:clrChange>
              <a:clrFrom>
                <a:srgbClr val="FFFFFF"/>
              </a:clrFrom>
              <a:clrTo>
                <a:srgbClr val="FFFFFF">
                  <a:alpha val="0"/>
                </a:srgbClr>
              </a:clrTo>
            </a:clrChange>
          </a:blip>
          <a:srcRect/>
          <a:stretch>
            <a:fillRect/>
          </a:stretch>
        </p:blipFill>
        <p:spPr bwMode="auto">
          <a:xfrm>
            <a:off x="4314750" y="2019823"/>
            <a:ext cx="1428750" cy="609600"/>
          </a:xfrm>
          <a:prstGeom prst="rect">
            <a:avLst/>
          </a:prstGeom>
          <a:noFill/>
        </p:spPr>
      </p:pic>
      <p:sp>
        <p:nvSpPr>
          <p:cNvPr id="58" name="TextBox 57"/>
          <p:cNvSpPr txBox="1"/>
          <p:nvPr/>
        </p:nvSpPr>
        <p:spPr>
          <a:xfrm>
            <a:off x="5736420" y="2221507"/>
            <a:ext cx="937306" cy="307777"/>
          </a:xfrm>
          <a:prstGeom prst="rect">
            <a:avLst/>
          </a:prstGeom>
          <a:noFill/>
        </p:spPr>
        <p:txBody>
          <a:bodyPr wrap="square" rtlCol="0">
            <a:spAutoFit/>
          </a:bodyPr>
          <a:lstStyle/>
          <a:p>
            <a:pPr algn="l"/>
            <a:r>
              <a:rPr lang="en-US" sz="1400" b="1" dirty="0" smtClean="0">
                <a:latin typeface="+mj-lt"/>
              </a:rPr>
              <a:t>S60</a:t>
            </a:r>
            <a:endParaRPr lang="en-US" sz="1400" b="1" dirty="0">
              <a:latin typeface="+mj-lt"/>
            </a:endParaRPr>
          </a:p>
        </p:txBody>
      </p:sp>
      <p:sp>
        <p:nvSpPr>
          <p:cNvPr id="59" name="TextBox 58"/>
          <p:cNvSpPr txBox="1"/>
          <p:nvPr/>
        </p:nvSpPr>
        <p:spPr>
          <a:xfrm>
            <a:off x="5738694" y="2660512"/>
            <a:ext cx="937306" cy="307777"/>
          </a:xfrm>
          <a:prstGeom prst="rect">
            <a:avLst/>
          </a:prstGeom>
          <a:noFill/>
        </p:spPr>
        <p:txBody>
          <a:bodyPr wrap="square" rtlCol="0">
            <a:spAutoFit/>
          </a:bodyPr>
          <a:lstStyle/>
          <a:p>
            <a:pPr algn="l"/>
            <a:r>
              <a:rPr lang="en-US" sz="1400" b="1" dirty="0" smtClean="0">
                <a:latin typeface="+mj-lt"/>
              </a:rPr>
              <a:t>S55</a:t>
            </a:r>
            <a:endParaRPr lang="en-US" sz="1400" b="1" dirty="0">
              <a:latin typeface="+mj-lt"/>
            </a:endParaRPr>
          </a:p>
        </p:txBody>
      </p:sp>
      <p:sp>
        <p:nvSpPr>
          <p:cNvPr id="61" name="TextBox 60"/>
          <p:cNvSpPr txBox="1"/>
          <p:nvPr/>
        </p:nvSpPr>
        <p:spPr>
          <a:xfrm>
            <a:off x="8088483" y="1461784"/>
            <a:ext cx="937306" cy="307777"/>
          </a:xfrm>
          <a:prstGeom prst="rect">
            <a:avLst/>
          </a:prstGeom>
          <a:noFill/>
        </p:spPr>
        <p:txBody>
          <a:bodyPr wrap="square" rtlCol="0">
            <a:spAutoFit/>
          </a:bodyPr>
          <a:lstStyle/>
          <a:p>
            <a:pPr algn="l"/>
            <a:r>
              <a:rPr lang="en-US" sz="1400" b="1" dirty="0" smtClean="0">
                <a:latin typeface="+mj-lt"/>
              </a:rPr>
              <a:t>S4810</a:t>
            </a:r>
            <a:endParaRPr lang="en-US" sz="1400" b="1" dirty="0">
              <a:latin typeface="+mj-lt"/>
            </a:endParaRPr>
          </a:p>
        </p:txBody>
      </p:sp>
      <p:sp>
        <p:nvSpPr>
          <p:cNvPr id="62" name="TextBox 61"/>
          <p:cNvSpPr txBox="1"/>
          <p:nvPr/>
        </p:nvSpPr>
        <p:spPr>
          <a:xfrm>
            <a:off x="4892543" y="3342897"/>
            <a:ext cx="937306" cy="307777"/>
          </a:xfrm>
          <a:prstGeom prst="rect">
            <a:avLst/>
          </a:prstGeom>
          <a:noFill/>
        </p:spPr>
        <p:txBody>
          <a:bodyPr wrap="square" rtlCol="0">
            <a:spAutoFit/>
          </a:bodyPr>
          <a:lstStyle/>
          <a:p>
            <a:pPr algn="l"/>
            <a:r>
              <a:rPr lang="en-US" sz="1400" b="1" dirty="0" smtClean="0">
                <a:latin typeface="+mj-lt"/>
              </a:rPr>
              <a:t>S50V</a:t>
            </a:r>
            <a:endParaRPr lang="en-US" sz="1400" b="1" dirty="0">
              <a:latin typeface="+mj-lt"/>
            </a:endParaRPr>
          </a:p>
        </p:txBody>
      </p:sp>
      <p:sp>
        <p:nvSpPr>
          <p:cNvPr id="63" name="TextBox 62"/>
          <p:cNvSpPr txBox="1"/>
          <p:nvPr/>
        </p:nvSpPr>
        <p:spPr>
          <a:xfrm>
            <a:off x="4892543" y="3822846"/>
            <a:ext cx="937306" cy="307777"/>
          </a:xfrm>
          <a:prstGeom prst="rect">
            <a:avLst/>
          </a:prstGeom>
          <a:noFill/>
        </p:spPr>
        <p:txBody>
          <a:bodyPr wrap="square" rtlCol="0">
            <a:spAutoFit/>
          </a:bodyPr>
          <a:lstStyle/>
          <a:p>
            <a:pPr algn="l"/>
            <a:r>
              <a:rPr lang="en-US" sz="1400" b="1" dirty="0" smtClean="0">
                <a:latin typeface="+mj-lt"/>
              </a:rPr>
              <a:t>S50N</a:t>
            </a:r>
            <a:endParaRPr lang="en-US" sz="1400" b="1" dirty="0">
              <a:latin typeface="+mj-lt"/>
            </a:endParaRPr>
          </a:p>
        </p:txBody>
      </p:sp>
      <p:sp>
        <p:nvSpPr>
          <p:cNvPr id="64" name="TextBox 63"/>
          <p:cNvSpPr txBox="1"/>
          <p:nvPr/>
        </p:nvSpPr>
        <p:spPr>
          <a:xfrm>
            <a:off x="2602015" y="3957049"/>
            <a:ext cx="937306" cy="307777"/>
          </a:xfrm>
          <a:prstGeom prst="rect">
            <a:avLst/>
          </a:prstGeom>
          <a:noFill/>
        </p:spPr>
        <p:txBody>
          <a:bodyPr wrap="square" rtlCol="0">
            <a:spAutoFit/>
          </a:bodyPr>
          <a:lstStyle/>
          <a:p>
            <a:pPr algn="l"/>
            <a:r>
              <a:rPr lang="en-US" sz="1400" b="1" dirty="0" smtClean="0">
                <a:latin typeface="+mj-lt"/>
              </a:rPr>
              <a:t>S25P</a:t>
            </a:r>
            <a:endParaRPr lang="en-US" sz="1400" b="1" dirty="0">
              <a:latin typeface="+mj-lt"/>
            </a:endParaRPr>
          </a:p>
        </p:txBody>
      </p:sp>
      <p:sp>
        <p:nvSpPr>
          <p:cNvPr id="65" name="TextBox 64"/>
          <p:cNvSpPr txBox="1"/>
          <p:nvPr/>
        </p:nvSpPr>
        <p:spPr>
          <a:xfrm>
            <a:off x="2602015" y="4436994"/>
            <a:ext cx="1314894" cy="307777"/>
          </a:xfrm>
          <a:prstGeom prst="rect">
            <a:avLst/>
          </a:prstGeom>
          <a:noFill/>
        </p:spPr>
        <p:txBody>
          <a:bodyPr wrap="square" rtlCol="0">
            <a:spAutoFit/>
          </a:bodyPr>
          <a:lstStyle/>
          <a:p>
            <a:pPr algn="l"/>
            <a:r>
              <a:rPr lang="en-US" sz="1400" b="1" dirty="0" smtClean="0">
                <a:latin typeface="+mj-lt"/>
              </a:rPr>
              <a:t>S25V—PoE </a:t>
            </a:r>
            <a:endParaRPr lang="en-US" sz="1400" b="1" dirty="0">
              <a:latin typeface="+mj-lt"/>
            </a:endParaRPr>
          </a:p>
        </p:txBody>
      </p:sp>
      <p:sp>
        <p:nvSpPr>
          <p:cNvPr id="66" name="TextBox 65"/>
          <p:cNvSpPr txBox="1"/>
          <p:nvPr/>
        </p:nvSpPr>
        <p:spPr>
          <a:xfrm>
            <a:off x="2602015" y="4862350"/>
            <a:ext cx="937306" cy="307777"/>
          </a:xfrm>
          <a:prstGeom prst="rect">
            <a:avLst/>
          </a:prstGeom>
          <a:noFill/>
        </p:spPr>
        <p:txBody>
          <a:bodyPr wrap="square" rtlCol="0">
            <a:spAutoFit/>
          </a:bodyPr>
          <a:lstStyle/>
          <a:p>
            <a:pPr algn="l"/>
            <a:r>
              <a:rPr lang="en-US" sz="1400" b="1" dirty="0" smtClean="0">
                <a:latin typeface="+mj-lt"/>
              </a:rPr>
              <a:t>S25N</a:t>
            </a:r>
            <a:endParaRPr lang="en-US" sz="1400" b="1" dirty="0">
              <a:latin typeface="+mj-lt"/>
            </a:endParaRPr>
          </a:p>
        </p:txBody>
      </p:sp>
      <p:sp>
        <p:nvSpPr>
          <p:cNvPr id="71" name="TextBox 70"/>
          <p:cNvSpPr txBox="1"/>
          <p:nvPr/>
        </p:nvSpPr>
        <p:spPr>
          <a:xfrm>
            <a:off x="4517411" y="1336504"/>
            <a:ext cx="2093835" cy="480131"/>
          </a:xfrm>
          <a:prstGeom prst="rect">
            <a:avLst/>
          </a:prstGeom>
          <a:noFill/>
        </p:spPr>
        <p:txBody>
          <a:bodyPr wrap="square" rtlCol="0">
            <a:spAutoFit/>
          </a:bodyPr>
          <a:lstStyle/>
          <a:p>
            <a:pPr algn="ctr">
              <a:lnSpc>
                <a:spcPct val="90000"/>
              </a:lnSpc>
              <a:spcBef>
                <a:spcPts val="100"/>
              </a:spcBef>
              <a:spcAft>
                <a:spcPts val="100"/>
              </a:spcAft>
              <a:buClr>
                <a:schemeClr val="bg1"/>
              </a:buClr>
            </a:pPr>
            <a:r>
              <a:rPr lang="en-US" sz="2800" b="1" dirty="0" smtClean="0">
                <a:solidFill>
                  <a:schemeClr val="bg1"/>
                </a:solidFill>
                <a:latin typeface="+mj-lt"/>
              </a:rPr>
              <a:t>10/40GbE</a:t>
            </a:r>
          </a:p>
        </p:txBody>
      </p:sp>
      <p:sp>
        <p:nvSpPr>
          <p:cNvPr id="72" name="TextBox 71"/>
          <p:cNvSpPr txBox="1"/>
          <p:nvPr/>
        </p:nvSpPr>
        <p:spPr>
          <a:xfrm>
            <a:off x="5543267" y="3877261"/>
            <a:ext cx="2093835" cy="480131"/>
          </a:xfrm>
          <a:prstGeom prst="rect">
            <a:avLst/>
          </a:prstGeom>
          <a:noFill/>
        </p:spPr>
        <p:txBody>
          <a:bodyPr wrap="square" rtlCol="0">
            <a:spAutoFit/>
          </a:bodyPr>
          <a:lstStyle/>
          <a:p>
            <a:pPr algn="ctr">
              <a:lnSpc>
                <a:spcPct val="90000"/>
              </a:lnSpc>
              <a:spcBef>
                <a:spcPts val="100"/>
              </a:spcBef>
              <a:spcAft>
                <a:spcPts val="100"/>
              </a:spcAft>
              <a:buClr>
                <a:schemeClr val="bg1"/>
              </a:buClr>
            </a:pPr>
            <a:r>
              <a:rPr lang="en-US" sz="2800" b="1" dirty="0" smtClean="0">
                <a:solidFill>
                  <a:schemeClr val="bg1"/>
                </a:solidFill>
                <a:latin typeface="+mj-lt"/>
              </a:rPr>
              <a:t>1/10GbE</a:t>
            </a:r>
          </a:p>
        </p:txBody>
      </p:sp>
      <p:sp>
        <p:nvSpPr>
          <p:cNvPr id="32" name="Footer Placeholder 3"/>
          <p:cNvSpPr>
            <a:spLocks noGrp="1"/>
          </p:cNvSpPr>
          <p:nvPr>
            <p:ph type="ftr" sz="quarter" idx="3"/>
          </p:nvPr>
        </p:nvSpPr>
        <p:spPr>
          <a:xfrm>
            <a:off x="742950" y="6431526"/>
            <a:ext cx="1885950" cy="152400"/>
          </a:xfrm>
        </p:spPr>
        <p:txBody>
          <a:bodyPr/>
          <a:lstStyle/>
          <a:p>
            <a:r>
              <a:rPr lang="en-US" dirty="0" smtClean="0"/>
              <a:t>Confidential</a:t>
            </a:r>
            <a:endParaRPr lang="en-US" dirty="0"/>
          </a:p>
        </p:txBody>
      </p:sp>
      <p:sp>
        <p:nvSpPr>
          <p:cNvPr id="33" name="Down Arrow 32"/>
          <p:cNvSpPr>
            <a:spLocks noChangeArrowheads="1"/>
          </p:cNvSpPr>
          <p:nvPr/>
        </p:nvSpPr>
        <p:spPr bwMode="auto">
          <a:xfrm rot="10800000">
            <a:off x="215270" y="1032815"/>
            <a:ext cx="782638" cy="4906991"/>
          </a:xfrm>
          <a:prstGeom prst="downArrow">
            <a:avLst>
              <a:gd name="adj1" fmla="val 62074"/>
              <a:gd name="adj2" fmla="val 49990"/>
            </a:avLst>
          </a:prstGeom>
          <a:solidFill>
            <a:schemeClr val="bg1"/>
          </a:solidFill>
          <a:ln w="9525">
            <a:noFill/>
            <a:miter lim="800000"/>
            <a:headEnd/>
            <a:tailEnd/>
          </a:ln>
          <a:effectLst>
            <a:outerShdw dist="23000" dir="5400000" rotWithShape="0">
              <a:srgbClr val="808080">
                <a:alpha val="34998"/>
              </a:srgbClr>
            </a:outerShdw>
          </a:effectLst>
        </p:spPr>
        <p:txBody>
          <a:bodyPr anchor="ctr"/>
          <a:lstStyle/>
          <a:p>
            <a:pPr algn="ctr">
              <a:defRPr/>
            </a:pPr>
            <a:endParaRPr lang="en-US" dirty="0">
              <a:latin typeface="+mj-lt"/>
              <a:ea typeface="Arial" pitchFamily="-112" charset="-52"/>
              <a:cs typeface="Arial" pitchFamily="-112" charset="-52"/>
            </a:endParaRPr>
          </a:p>
        </p:txBody>
      </p:sp>
      <p:grpSp>
        <p:nvGrpSpPr>
          <p:cNvPr id="2" name="Group 34"/>
          <p:cNvGrpSpPr>
            <a:grpSpLocks/>
          </p:cNvGrpSpPr>
          <p:nvPr/>
        </p:nvGrpSpPr>
        <p:grpSpPr bwMode="auto">
          <a:xfrm>
            <a:off x="361951" y="5330964"/>
            <a:ext cx="8413752" cy="786384"/>
            <a:chOff x="361951" y="5708318"/>
            <a:chExt cx="8413752" cy="782327"/>
          </a:xfrm>
          <a:solidFill>
            <a:schemeClr val="bg1"/>
          </a:solidFill>
        </p:grpSpPr>
        <p:sp>
          <p:nvSpPr>
            <p:cNvPr id="35" name="Down Arrow 34"/>
            <p:cNvSpPr>
              <a:spLocks noChangeArrowheads="1"/>
            </p:cNvSpPr>
            <p:nvPr/>
          </p:nvSpPr>
          <p:spPr bwMode="auto">
            <a:xfrm rot="-5400000">
              <a:off x="4177663" y="1892606"/>
              <a:ext cx="782327" cy="8413752"/>
            </a:xfrm>
            <a:prstGeom prst="downArrow">
              <a:avLst>
                <a:gd name="adj1" fmla="val 62074"/>
                <a:gd name="adj2" fmla="val 49990"/>
              </a:avLst>
            </a:prstGeom>
            <a:grpFill/>
            <a:ln w="9525">
              <a:noFill/>
              <a:miter lim="800000"/>
              <a:headEnd/>
              <a:tailEnd/>
            </a:ln>
            <a:effectLst>
              <a:outerShdw dist="23000" dir="5400000" rotWithShape="0">
                <a:srgbClr val="808080">
                  <a:alpha val="34998"/>
                </a:srgbClr>
              </a:outerShdw>
            </a:effectLst>
          </p:spPr>
          <p:txBody>
            <a:bodyPr anchor="ctr"/>
            <a:lstStyle/>
            <a:p>
              <a:pPr algn="ctr">
                <a:defRPr/>
              </a:pPr>
              <a:endParaRPr lang="en-US" dirty="0">
                <a:latin typeface="+mj-lt"/>
                <a:ea typeface="Arial" pitchFamily="-112" charset="-52"/>
                <a:cs typeface="Arial" pitchFamily="-112" charset="-52"/>
              </a:endParaRPr>
            </a:p>
          </p:txBody>
        </p:sp>
        <p:sp>
          <p:nvSpPr>
            <p:cNvPr id="36" name="Text Box 15"/>
            <p:cNvSpPr txBox="1">
              <a:spLocks noChangeArrowheads="1"/>
            </p:cNvSpPr>
            <p:nvPr/>
          </p:nvSpPr>
          <p:spPr bwMode="auto">
            <a:xfrm>
              <a:off x="4489118" y="5929536"/>
              <a:ext cx="165762" cy="352653"/>
            </a:xfrm>
            <a:prstGeom prst="rect">
              <a:avLst/>
            </a:prstGeom>
            <a:grpFill/>
            <a:ln w="9525" algn="ctr">
              <a:noFill/>
              <a:miter lim="800000"/>
              <a:headEnd/>
              <a:tailEnd/>
            </a:ln>
            <a:effectLst/>
          </p:spPr>
          <p:txBody>
            <a:bodyPr wrap="none" lIns="82048" tIns="41025" rIns="82048" bIns="41025">
              <a:spAutoFit/>
            </a:bodyPr>
            <a:lstStyle/>
            <a:p>
              <a:pPr defTabSz="820738">
                <a:defRPr/>
              </a:pPr>
              <a:endParaRPr lang="en-US" sz="2000" b="1" dirty="0">
                <a:ln w="18415" cmpd="sng">
                  <a:solidFill>
                    <a:srgbClr val="FFFFFF"/>
                  </a:solidFill>
                  <a:prstDash val="solid"/>
                </a:ln>
                <a:solidFill>
                  <a:srgbClr val="FFFFFF"/>
                </a:solidFill>
                <a:effectLst>
                  <a:outerShdw blurRad="63500" dir="3600000" algn="tl" rotWithShape="0">
                    <a:srgbClr val="000000">
                      <a:alpha val="70000"/>
                    </a:srgbClr>
                  </a:outerShdw>
                </a:effectLst>
                <a:latin typeface="+mj-lt"/>
                <a:ea typeface="ＭＳ Ｐゴシック"/>
                <a:cs typeface="ＭＳ Ｐゴシック"/>
              </a:endParaRPr>
            </a:p>
          </p:txBody>
        </p:sp>
      </p:grpSp>
      <p:sp>
        <p:nvSpPr>
          <p:cNvPr id="37" name="TextBox 36"/>
          <p:cNvSpPr txBox="1"/>
          <p:nvPr/>
        </p:nvSpPr>
        <p:spPr>
          <a:xfrm>
            <a:off x="3586943" y="5513858"/>
            <a:ext cx="2593761" cy="424732"/>
          </a:xfrm>
          <a:prstGeom prst="rect">
            <a:avLst/>
          </a:prstGeom>
          <a:noFill/>
        </p:spPr>
        <p:txBody>
          <a:bodyPr wrap="square" rtlCol="0">
            <a:spAutoFit/>
          </a:bodyPr>
          <a:lstStyle/>
          <a:p>
            <a:pPr>
              <a:lnSpc>
                <a:spcPct val="90000"/>
              </a:lnSpc>
              <a:spcBef>
                <a:spcPts val="100"/>
              </a:spcBef>
              <a:spcAft>
                <a:spcPts val="100"/>
              </a:spcAft>
              <a:buClr>
                <a:schemeClr val="bg1"/>
              </a:buClr>
            </a:pPr>
            <a:r>
              <a:rPr lang="en-US" sz="2400" b="1" dirty="0" smtClean="0">
                <a:solidFill>
                  <a:schemeClr val="tx2"/>
                </a:solidFill>
                <a:latin typeface="+mn-lt"/>
              </a:rPr>
              <a:t>Performance</a:t>
            </a:r>
          </a:p>
        </p:txBody>
      </p:sp>
      <p:sp>
        <p:nvSpPr>
          <p:cNvPr id="40" name="TextBox 39"/>
          <p:cNvSpPr txBox="1"/>
          <p:nvPr/>
        </p:nvSpPr>
        <p:spPr>
          <a:xfrm rot="16200000">
            <a:off x="-141217" y="2792170"/>
            <a:ext cx="1495613" cy="424732"/>
          </a:xfrm>
          <a:prstGeom prst="rect">
            <a:avLst/>
          </a:prstGeom>
          <a:noFill/>
        </p:spPr>
        <p:txBody>
          <a:bodyPr wrap="square" rtlCol="0">
            <a:spAutoFit/>
          </a:bodyPr>
          <a:lstStyle/>
          <a:p>
            <a:pPr>
              <a:lnSpc>
                <a:spcPct val="90000"/>
              </a:lnSpc>
              <a:spcBef>
                <a:spcPts val="100"/>
              </a:spcBef>
              <a:spcAft>
                <a:spcPts val="100"/>
              </a:spcAft>
              <a:buClr>
                <a:schemeClr val="bg1"/>
              </a:buClr>
            </a:pPr>
            <a:r>
              <a:rPr lang="en-US" sz="2400" b="1" dirty="0" smtClean="0">
                <a:solidFill>
                  <a:schemeClr val="tx2"/>
                </a:solidFill>
                <a:latin typeface="+mn-lt"/>
              </a:rPr>
              <a:t>Price</a:t>
            </a:r>
          </a:p>
        </p:txBody>
      </p:sp>
    </p:spTree>
    <p:extLst>
      <p:ext uri="{BB962C8B-B14F-4D97-AF65-F5344CB8AC3E}">
        <p14:creationId xmlns:p14="http://schemas.microsoft.com/office/powerpoint/2010/main" val="3088726046"/>
      </p:ext>
    </p:extLst>
  </p:cSld>
  <p:clrMapOvr>
    <a:masterClrMapping/>
  </p:clrMapOvr>
  <p:transition spd="med">
    <p:wipe dir="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http://www.force10networks.com/company/image_gallery/EthernetSwitchRouting/sseries/S50n_lg.jpg"/>
          <p:cNvPicPr>
            <a:picLocks noChangeAspect="1" noChangeArrowheads="1"/>
          </p:cNvPicPr>
          <p:nvPr/>
        </p:nvPicPr>
        <p:blipFill>
          <a:blip r:embed="rId2" cstate="screen">
            <a:clrChange>
              <a:clrFrom>
                <a:srgbClr val="FEFEFE"/>
              </a:clrFrom>
              <a:clrTo>
                <a:srgbClr val="FEFEFE">
                  <a:alpha val="0"/>
                </a:srgbClr>
              </a:clrTo>
            </a:clrChange>
          </a:blip>
          <a:srcRect/>
          <a:stretch>
            <a:fillRect/>
          </a:stretch>
        </p:blipFill>
        <p:spPr bwMode="auto">
          <a:xfrm>
            <a:off x="1046513" y="3415778"/>
            <a:ext cx="1920240" cy="718517"/>
          </a:xfrm>
          <a:prstGeom prst="rect">
            <a:avLst/>
          </a:prstGeom>
          <a:noFill/>
          <a:ln w="9525">
            <a:noFill/>
            <a:miter lim="800000"/>
            <a:headEnd/>
            <a:tailEnd/>
          </a:ln>
        </p:spPr>
      </p:pic>
      <p:pic>
        <p:nvPicPr>
          <p:cNvPr id="7" name="Picture 11" descr="817DDE8B-00A9-4E9B-AB6D-183AF598D724@local"/>
          <p:cNvPicPr>
            <a:picLocks noChangeArrowheads="1"/>
          </p:cNvPicPr>
          <p:nvPr/>
        </p:nvPicPr>
        <p:blipFill>
          <a:blip r:embed="rId3" cstate="screen"/>
          <a:srcRect/>
          <a:stretch>
            <a:fillRect/>
          </a:stretch>
        </p:blipFill>
        <p:spPr bwMode="auto">
          <a:xfrm>
            <a:off x="5355274" y="3411919"/>
            <a:ext cx="1920240" cy="722376"/>
          </a:xfrm>
          <a:prstGeom prst="rect">
            <a:avLst/>
          </a:prstGeom>
          <a:noFill/>
          <a:ln w="9525">
            <a:noFill/>
            <a:miter lim="800000"/>
            <a:headEnd/>
            <a:tailEnd/>
          </a:ln>
        </p:spPr>
      </p:pic>
      <p:sp>
        <p:nvSpPr>
          <p:cNvPr id="8" name="Content Placeholder 2"/>
          <p:cNvSpPr txBox="1">
            <a:spLocks/>
          </p:cNvSpPr>
          <p:nvPr/>
        </p:nvSpPr>
        <p:spPr bwMode="gray">
          <a:xfrm>
            <a:off x="417873" y="4619167"/>
            <a:ext cx="4308760" cy="1480405"/>
          </a:xfrm>
          <a:prstGeom prst="rect">
            <a:avLst/>
          </a:prstGeom>
          <a:noFill/>
          <a:ln w="9525">
            <a:noFill/>
            <a:miter lim="800000"/>
            <a:headEnd/>
            <a:tailEnd/>
          </a:ln>
        </p:spPr>
        <p:txBody>
          <a:bodyPr vert="horz" wrap="square" lIns="91440" tIns="45720" rIns="91440" bIns="45720" numCol="1" anchor="t" anchorCtr="0" compatLnSpc="1">
            <a:prstTxWarp prst="textNoShape">
              <a:avLst/>
            </a:prstTxWarp>
            <a:spAutoFit/>
          </a:bodyPr>
          <a:lstStyle/>
          <a:p>
            <a:pPr marL="342900" lvl="0" indent="-342900" algn="l" eaLnBrk="0" hangingPunct="0">
              <a:lnSpc>
                <a:spcPct val="95000"/>
              </a:lnSpc>
              <a:spcBef>
                <a:spcPct val="25000"/>
              </a:spcBef>
              <a:spcAft>
                <a:spcPct val="25000"/>
              </a:spcAft>
              <a:buClr>
                <a:srgbClr val="0070C0"/>
              </a:buClr>
              <a:buSzPct val="100000"/>
              <a:buFont typeface="Arial" pitchFamily="34" charset="0"/>
              <a:buChar char="•"/>
            </a:pPr>
            <a:r>
              <a:rPr lang="en-US" sz="2000" u="sng" kern="0" dirty="0" smtClean="0">
                <a:latin typeface="+mj-lt"/>
                <a:cs typeface="Tahoma"/>
              </a:rPr>
              <a:t>Low-latency</a:t>
            </a:r>
            <a:r>
              <a:rPr lang="en-US" sz="2000" kern="0" dirty="0" smtClean="0">
                <a:latin typeface="+mj-lt"/>
                <a:cs typeface="Tahoma"/>
              </a:rPr>
              <a:t> Gigabit Ethernet</a:t>
            </a:r>
          </a:p>
          <a:p>
            <a:pPr marL="749300" lvl="1" indent="-285750" algn="l" eaLnBrk="0" hangingPunct="0">
              <a:lnSpc>
                <a:spcPct val="95000"/>
              </a:lnSpc>
              <a:spcBef>
                <a:spcPct val="25000"/>
              </a:spcBef>
              <a:spcAft>
                <a:spcPct val="25000"/>
              </a:spcAft>
              <a:buClr>
                <a:schemeClr val="tx1"/>
              </a:buClr>
              <a:buSzPct val="100000"/>
              <a:buFont typeface="Museo For Dell" pitchFamily="2" charset="0"/>
              <a:buChar char="–"/>
            </a:pPr>
            <a:r>
              <a:rPr lang="en-US" sz="1600" kern="0" dirty="0" smtClean="0">
                <a:latin typeface="+mj-lt"/>
                <a:cs typeface="Tahoma"/>
              </a:rPr>
              <a:t>48x1GbE + expansion slots</a:t>
            </a:r>
          </a:p>
          <a:p>
            <a:pPr marL="342900" indent="-342900" algn="l" eaLnBrk="0" hangingPunct="0">
              <a:lnSpc>
                <a:spcPct val="95000"/>
              </a:lnSpc>
              <a:spcBef>
                <a:spcPct val="25000"/>
              </a:spcBef>
              <a:spcAft>
                <a:spcPct val="25000"/>
              </a:spcAft>
              <a:buClr>
                <a:srgbClr val="0070C0"/>
              </a:buClr>
              <a:buSzPct val="100000"/>
              <a:buFont typeface="Arial" pitchFamily="34" charset="0"/>
              <a:buChar char="•"/>
            </a:pPr>
            <a:r>
              <a:rPr lang="en-US" sz="2000" kern="0" dirty="0" smtClean="0">
                <a:latin typeface="+mj-lt"/>
                <a:cs typeface="Tahoma"/>
              </a:rPr>
              <a:t>Integrated automation &amp; virtualization support</a:t>
            </a:r>
            <a:endParaRPr lang="en-US" sz="1600" kern="0" dirty="0" smtClean="0">
              <a:latin typeface="+mj-lt"/>
              <a:cs typeface="Tahoma"/>
            </a:endParaRPr>
          </a:p>
        </p:txBody>
      </p:sp>
      <p:sp>
        <p:nvSpPr>
          <p:cNvPr id="11" name="Content Placeholder 2"/>
          <p:cNvSpPr txBox="1">
            <a:spLocks/>
          </p:cNvSpPr>
          <p:nvPr/>
        </p:nvSpPr>
        <p:spPr bwMode="gray">
          <a:xfrm>
            <a:off x="4798073" y="4619167"/>
            <a:ext cx="4284027" cy="1480405"/>
          </a:xfrm>
          <a:prstGeom prst="rect">
            <a:avLst/>
          </a:prstGeom>
          <a:noFill/>
          <a:ln w="9525">
            <a:noFill/>
            <a:miter lim="800000"/>
            <a:headEnd/>
            <a:tailEnd/>
          </a:ln>
        </p:spPr>
        <p:txBody>
          <a:bodyPr vert="horz" wrap="square" lIns="91440" tIns="45720" rIns="91440" bIns="45720" numCol="1" anchor="t" anchorCtr="0" compatLnSpc="1">
            <a:prstTxWarp prst="textNoShape">
              <a:avLst/>
            </a:prstTxWarp>
            <a:spAutoFit/>
          </a:bodyPr>
          <a:lstStyle/>
          <a:p>
            <a:pPr marL="342900" lvl="0" indent="-342900" algn="l" eaLnBrk="0" hangingPunct="0">
              <a:lnSpc>
                <a:spcPct val="95000"/>
              </a:lnSpc>
              <a:spcBef>
                <a:spcPct val="25000"/>
              </a:spcBef>
              <a:spcAft>
                <a:spcPct val="25000"/>
              </a:spcAft>
              <a:buClr>
                <a:srgbClr val="0070C0"/>
              </a:buClr>
              <a:buSzPct val="100000"/>
              <a:buFont typeface="Arial" pitchFamily="34" charset="0"/>
              <a:buChar char="•"/>
            </a:pPr>
            <a:r>
              <a:rPr lang="en-US" sz="2000" u="sng" kern="0" dirty="0" smtClean="0">
                <a:latin typeface="+mj-lt"/>
                <a:cs typeface="Tahoma"/>
              </a:rPr>
              <a:t>Deep-buffer</a:t>
            </a:r>
            <a:r>
              <a:rPr lang="en-US" sz="2000" kern="0" dirty="0" smtClean="0">
                <a:latin typeface="+mj-lt"/>
                <a:cs typeface="Tahoma"/>
              </a:rPr>
              <a:t> Gigabit Ethernet</a:t>
            </a:r>
          </a:p>
          <a:p>
            <a:pPr marL="749300" lvl="1" indent="-285750" algn="l" eaLnBrk="0" hangingPunct="0">
              <a:lnSpc>
                <a:spcPct val="95000"/>
              </a:lnSpc>
              <a:spcBef>
                <a:spcPct val="25000"/>
              </a:spcBef>
              <a:spcAft>
                <a:spcPct val="25000"/>
              </a:spcAft>
              <a:buClr>
                <a:schemeClr val="tx1"/>
              </a:buClr>
              <a:buSzPct val="100000"/>
              <a:buFont typeface="Museo For Dell" pitchFamily="2" charset="0"/>
              <a:buChar char="–"/>
            </a:pPr>
            <a:r>
              <a:rPr lang="en-US" sz="1600" kern="0" dirty="0" smtClean="0">
                <a:latin typeface="+mj-lt"/>
                <a:cs typeface="Tahoma"/>
              </a:rPr>
              <a:t>48x1GbE + expansion slots</a:t>
            </a:r>
          </a:p>
          <a:p>
            <a:pPr marL="342900" indent="-342900" algn="l" eaLnBrk="0" hangingPunct="0">
              <a:lnSpc>
                <a:spcPct val="95000"/>
              </a:lnSpc>
              <a:spcBef>
                <a:spcPct val="25000"/>
              </a:spcBef>
              <a:spcAft>
                <a:spcPct val="25000"/>
              </a:spcAft>
              <a:buClr>
                <a:srgbClr val="0070C0"/>
              </a:buClr>
              <a:buSzPct val="100000"/>
              <a:buFont typeface="Arial" pitchFamily="34" charset="0"/>
              <a:buChar char="•"/>
            </a:pPr>
            <a:r>
              <a:rPr lang="en-US" sz="2000" kern="0" dirty="0" smtClean="0">
                <a:latin typeface="+mj-lt"/>
                <a:cs typeface="Tahoma"/>
              </a:rPr>
              <a:t>Integrated automation &amp; virtualization support</a:t>
            </a:r>
            <a:endParaRPr lang="en-US" sz="1600" kern="0" dirty="0" smtClean="0">
              <a:latin typeface="+mj-lt"/>
              <a:cs typeface="Tahoma"/>
            </a:endParaRPr>
          </a:p>
        </p:txBody>
      </p:sp>
      <p:cxnSp>
        <p:nvCxnSpPr>
          <p:cNvPr id="23" name="Straight Connector 22"/>
          <p:cNvCxnSpPr>
            <a:stCxn id="12" idx="0"/>
          </p:cNvCxnSpPr>
          <p:nvPr/>
        </p:nvCxnSpPr>
        <p:spPr bwMode="auto">
          <a:xfrm rot="5400000" flipH="1" flipV="1">
            <a:off x="1176131" y="1694433"/>
            <a:ext cx="429243" cy="365458"/>
          </a:xfrm>
          <a:prstGeom prst="line">
            <a:avLst/>
          </a:prstGeom>
          <a:noFill/>
          <a:ln w="19050" cap="flat" cmpd="sng" algn="ctr">
            <a:solidFill>
              <a:schemeClr val="bg1">
                <a:lumMod val="50000"/>
              </a:schemeClr>
            </a:solidFill>
            <a:prstDash val="solid"/>
            <a:round/>
            <a:headEnd type="none" w="med" len="med"/>
            <a:tailEnd type="none" w="med" len="med"/>
          </a:ln>
          <a:effectLst/>
        </p:spPr>
      </p:cxnSp>
      <p:cxnSp>
        <p:nvCxnSpPr>
          <p:cNvPr id="24" name="Straight Connector 23"/>
          <p:cNvCxnSpPr>
            <a:stCxn id="16" idx="0"/>
          </p:cNvCxnSpPr>
          <p:nvPr/>
        </p:nvCxnSpPr>
        <p:spPr bwMode="auto">
          <a:xfrm rot="16200000" flipV="1">
            <a:off x="1442336" y="1793686"/>
            <a:ext cx="429243" cy="166952"/>
          </a:xfrm>
          <a:prstGeom prst="line">
            <a:avLst/>
          </a:prstGeom>
          <a:noFill/>
          <a:ln w="19050" cap="flat" cmpd="sng" algn="ctr">
            <a:solidFill>
              <a:schemeClr val="bg1">
                <a:lumMod val="50000"/>
              </a:schemeClr>
            </a:solidFill>
            <a:prstDash val="solid"/>
            <a:round/>
            <a:headEnd type="none" w="med" len="med"/>
            <a:tailEnd type="none" w="med" len="med"/>
          </a:ln>
          <a:effectLst/>
        </p:spPr>
      </p:cxnSp>
      <p:cxnSp>
        <p:nvCxnSpPr>
          <p:cNvPr id="27" name="Straight Connector 26"/>
          <p:cNvCxnSpPr/>
          <p:nvPr/>
        </p:nvCxnSpPr>
        <p:spPr bwMode="auto">
          <a:xfrm rot="16200000" flipV="1">
            <a:off x="1708542" y="1527480"/>
            <a:ext cx="429243" cy="699363"/>
          </a:xfrm>
          <a:prstGeom prst="line">
            <a:avLst/>
          </a:prstGeom>
          <a:noFill/>
          <a:ln w="19050" cap="flat" cmpd="sng" algn="ctr">
            <a:solidFill>
              <a:schemeClr val="bg1">
                <a:lumMod val="50000"/>
              </a:schemeClr>
            </a:solidFill>
            <a:prstDash val="solid"/>
            <a:round/>
            <a:headEnd type="none" w="med" len="med"/>
            <a:tailEnd type="none" w="med" len="med"/>
          </a:ln>
          <a:effectLst/>
        </p:spPr>
      </p:cxnSp>
      <p:cxnSp>
        <p:nvCxnSpPr>
          <p:cNvPr id="30" name="Straight Connector 29"/>
          <p:cNvCxnSpPr>
            <a:stCxn id="18" idx="0"/>
          </p:cNvCxnSpPr>
          <p:nvPr/>
        </p:nvCxnSpPr>
        <p:spPr bwMode="auto">
          <a:xfrm rot="16200000" flipV="1">
            <a:off x="1974742" y="1261280"/>
            <a:ext cx="429243" cy="1231763"/>
          </a:xfrm>
          <a:prstGeom prst="line">
            <a:avLst/>
          </a:prstGeom>
          <a:noFill/>
          <a:ln w="19050" cap="flat" cmpd="sng" algn="ctr">
            <a:solidFill>
              <a:schemeClr val="bg1">
                <a:lumMod val="50000"/>
              </a:schemeClr>
            </a:solidFill>
            <a:prstDash val="solid"/>
            <a:round/>
            <a:headEnd type="none" w="med" len="med"/>
            <a:tailEnd type="none" w="med" len="med"/>
          </a:ln>
          <a:effectLst/>
        </p:spPr>
      </p:cxnSp>
      <p:sp>
        <p:nvSpPr>
          <p:cNvPr id="33" name="TextBox 32"/>
          <p:cNvSpPr txBox="1"/>
          <p:nvPr/>
        </p:nvSpPr>
        <p:spPr>
          <a:xfrm>
            <a:off x="3006897" y="2044087"/>
            <a:ext cx="1553228" cy="729943"/>
          </a:xfrm>
          <a:prstGeom prst="rect">
            <a:avLst/>
          </a:prstGeom>
          <a:noFill/>
        </p:spPr>
        <p:txBody>
          <a:bodyPr wrap="square" rtlCol="0">
            <a:spAutoFit/>
          </a:bodyPr>
          <a:lstStyle/>
          <a:p>
            <a:pPr>
              <a:lnSpc>
                <a:spcPct val="90000"/>
              </a:lnSpc>
              <a:spcBef>
                <a:spcPts val="100"/>
              </a:spcBef>
              <a:spcAft>
                <a:spcPts val="100"/>
              </a:spcAft>
              <a:buClr>
                <a:schemeClr val="bg1"/>
              </a:buClr>
            </a:pPr>
            <a:r>
              <a:rPr lang="en-US" sz="1400" b="1" dirty="0" smtClean="0">
                <a:solidFill>
                  <a:schemeClr val="bg1"/>
                </a:solidFill>
                <a:latin typeface="+mj-lt"/>
              </a:rPr>
              <a:t>S55</a:t>
            </a:r>
          </a:p>
          <a:p>
            <a:pPr algn="l"/>
            <a:r>
              <a:rPr lang="en-US" sz="1400" b="1" dirty="0" smtClean="0">
                <a:latin typeface="+mj-lt"/>
              </a:rPr>
              <a:t>Low-Latency</a:t>
            </a:r>
          </a:p>
          <a:p>
            <a:pPr algn="l"/>
            <a:r>
              <a:rPr lang="en-US" sz="1400" b="1" dirty="0" smtClean="0">
                <a:latin typeface="+mj-lt"/>
              </a:rPr>
              <a:t>Top-of-Rack</a:t>
            </a:r>
            <a:endParaRPr lang="en-US" sz="1400" b="1" dirty="0">
              <a:latin typeface="+mj-lt"/>
            </a:endParaRPr>
          </a:p>
        </p:txBody>
      </p:sp>
      <p:sp>
        <p:nvSpPr>
          <p:cNvPr id="34" name="TextBox 33"/>
          <p:cNvSpPr txBox="1"/>
          <p:nvPr/>
        </p:nvSpPr>
        <p:spPr>
          <a:xfrm>
            <a:off x="2638230" y="1747201"/>
            <a:ext cx="790601" cy="276999"/>
          </a:xfrm>
          <a:prstGeom prst="rect">
            <a:avLst/>
          </a:prstGeom>
          <a:noFill/>
        </p:spPr>
        <p:txBody>
          <a:bodyPr wrap="none" rtlCol="0">
            <a:spAutoFit/>
          </a:bodyPr>
          <a:lstStyle/>
          <a:p>
            <a:r>
              <a:rPr lang="en-US" sz="1200" dirty="0" smtClean="0">
                <a:latin typeface="+mj-lt"/>
              </a:rPr>
              <a:t>1/10GbE</a:t>
            </a:r>
            <a:endParaRPr lang="en-US" sz="1200" dirty="0">
              <a:latin typeface="+mj-lt"/>
            </a:endParaRPr>
          </a:p>
        </p:txBody>
      </p:sp>
      <p:cxnSp>
        <p:nvCxnSpPr>
          <p:cNvPr id="55" name="Straight Connector 54"/>
          <p:cNvCxnSpPr>
            <a:stCxn id="12" idx="0"/>
          </p:cNvCxnSpPr>
          <p:nvPr/>
        </p:nvCxnSpPr>
        <p:spPr bwMode="auto">
          <a:xfrm rot="5400000" flipH="1" flipV="1">
            <a:off x="1583852" y="1284736"/>
            <a:ext cx="431218" cy="1182876"/>
          </a:xfrm>
          <a:prstGeom prst="line">
            <a:avLst/>
          </a:prstGeom>
          <a:noFill/>
          <a:ln w="19050" cap="flat" cmpd="sng" algn="ctr">
            <a:solidFill>
              <a:schemeClr val="bg1">
                <a:lumMod val="50000"/>
              </a:schemeClr>
            </a:solidFill>
            <a:prstDash val="solid"/>
            <a:round/>
            <a:headEnd type="none" w="med" len="med"/>
            <a:tailEnd type="none" w="med" len="med"/>
          </a:ln>
          <a:effectLst/>
        </p:spPr>
      </p:cxnSp>
      <p:cxnSp>
        <p:nvCxnSpPr>
          <p:cNvPr id="58" name="Straight Connector 57"/>
          <p:cNvCxnSpPr>
            <a:stCxn id="16" idx="0"/>
          </p:cNvCxnSpPr>
          <p:nvPr/>
        </p:nvCxnSpPr>
        <p:spPr bwMode="auto">
          <a:xfrm rot="5400000" flipH="1" flipV="1">
            <a:off x="1850057" y="1550941"/>
            <a:ext cx="431218" cy="650466"/>
          </a:xfrm>
          <a:prstGeom prst="line">
            <a:avLst/>
          </a:prstGeom>
          <a:noFill/>
          <a:ln w="19050" cap="flat" cmpd="sng" algn="ctr">
            <a:solidFill>
              <a:schemeClr val="bg1">
                <a:lumMod val="50000"/>
              </a:schemeClr>
            </a:solidFill>
            <a:prstDash val="solid"/>
            <a:round/>
            <a:headEnd type="none" w="med" len="med"/>
            <a:tailEnd type="none" w="med" len="med"/>
          </a:ln>
          <a:effectLst/>
        </p:spPr>
      </p:cxnSp>
      <p:cxnSp>
        <p:nvCxnSpPr>
          <p:cNvPr id="61" name="Straight Connector 60"/>
          <p:cNvCxnSpPr/>
          <p:nvPr/>
        </p:nvCxnSpPr>
        <p:spPr bwMode="auto">
          <a:xfrm rot="5400000" flipH="1" flipV="1">
            <a:off x="2116262" y="1817147"/>
            <a:ext cx="431218" cy="118055"/>
          </a:xfrm>
          <a:prstGeom prst="line">
            <a:avLst/>
          </a:prstGeom>
          <a:noFill/>
          <a:ln w="19050" cap="flat" cmpd="sng" algn="ctr">
            <a:solidFill>
              <a:schemeClr val="bg1">
                <a:lumMod val="50000"/>
              </a:schemeClr>
            </a:solidFill>
            <a:prstDash val="solid"/>
            <a:round/>
            <a:headEnd type="none" w="med" len="med"/>
            <a:tailEnd type="none" w="med" len="med"/>
          </a:ln>
          <a:effectLst/>
        </p:spPr>
      </p:cxnSp>
      <p:cxnSp>
        <p:nvCxnSpPr>
          <p:cNvPr id="64" name="Straight Connector 63"/>
          <p:cNvCxnSpPr>
            <a:stCxn id="18" idx="0"/>
          </p:cNvCxnSpPr>
          <p:nvPr/>
        </p:nvCxnSpPr>
        <p:spPr bwMode="auto">
          <a:xfrm rot="16200000" flipV="1">
            <a:off x="2382463" y="1669001"/>
            <a:ext cx="431218" cy="414345"/>
          </a:xfrm>
          <a:prstGeom prst="line">
            <a:avLst/>
          </a:prstGeom>
          <a:noFill/>
          <a:ln w="19050" cap="flat" cmpd="sng" algn="ctr">
            <a:solidFill>
              <a:schemeClr val="bg1">
                <a:lumMod val="50000"/>
              </a:schemeClr>
            </a:solidFill>
            <a:prstDash val="solid"/>
            <a:round/>
            <a:headEnd type="none" w="med" len="med"/>
            <a:tailEnd type="none" w="med" len="med"/>
          </a:ln>
          <a:effectLst/>
        </p:spPr>
      </p:cxnSp>
      <p:cxnSp>
        <p:nvCxnSpPr>
          <p:cNvPr id="73" name="Straight Connector 72"/>
          <p:cNvCxnSpPr/>
          <p:nvPr/>
        </p:nvCxnSpPr>
        <p:spPr bwMode="auto">
          <a:xfrm rot="5400000" flipH="1" flipV="1">
            <a:off x="5484896" y="1692458"/>
            <a:ext cx="429243" cy="365458"/>
          </a:xfrm>
          <a:prstGeom prst="line">
            <a:avLst/>
          </a:prstGeom>
          <a:noFill/>
          <a:ln w="19050" cap="flat" cmpd="sng" algn="ctr">
            <a:solidFill>
              <a:schemeClr val="bg1">
                <a:lumMod val="50000"/>
              </a:schemeClr>
            </a:solidFill>
            <a:prstDash val="solid"/>
            <a:round/>
            <a:headEnd type="none" w="med" len="med"/>
            <a:tailEnd type="none" w="med" len="med"/>
          </a:ln>
          <a:effectLst/>
        </p:spPr>
      </p:cxnSp>
      <p:cxnSp>
        <p:nvCxnSpPr>
          <p:cNvPr id="74" name="Straight Connector 73"/>
          <p:cNvCxnSpPr/>
          <p:nvPr/>
        </p:nvCxnSpPr>
        <p:spPr bwMode="auto">
          <a:xfrm rot="16200000" flipV="1">
            <a:off x="5751101" y="1791711"/>
            <a:ext cx="429243" cy="166952"/>
          </a:xfrm>
          <a:prstGeom prst="line">
            <a:avLst/>
          </a:prstGeom>
          <a:noFill/>
          <a:ln w="19050" cap="flat" cmpd="sng" algn="ctr">
            <a:solidFill>
              <a:schemeClr val="bg1">
                <a:lumMod val="50000"/>
              </a:schemeClr>
            </a:solidFill>
            <a:prstDash val="solid"/>
            <a:round/>
            <a:headEnd type="none" w="med" len="med"/>
            <a:tailEnd type="none" w="med" len="med"/>
          </a:ln>
          <a:effectLst/>
        </p:spPr>
      </p:cxnSp>
      <p:cxnSp>
        <p:nvCxnSpPr>
          <p:cNvPr id="75" name="Straight Connector 74"/>
          <p:cNvCxnSpPr/>
          <p:nvPr/>
        </p:nvCxnSpPr>
        <p:spPr bwMode="auto">
          <a:xfrm rot="16200000" flipV="1">
            <a:off x="6017307" y="1525505"/>
            <a:ext cx="429243" cy="699363"/>
          </a:xfrm>
          <a:prstGeom prst="line">
            <a:avLst/>
          </a:prstGeom>
          <a:noFill/>
          <a:ln w="19050" cap="flat" cmpd="sng" algn="ctr">
            <a:solidFill>
              <a:schemeClr val="bg1">
                <a:lumMod val="50000"/>
              </a:schemeClr>
            </a:solidFill>
            <a:prstDash val="solid"/>
            <a:round/>
            <a:headEnd type="none" w="med" len="med"/>
            <a:tailEnd type="none" w="med" len="med"/>
          </a:ln>
          <a:effectLst/>
        </p:spPr>
      </p:cxnSp>
      <p:cxnSp>
        <p:nvCxnSpPr>
          <p:cNvPr id="76" name="Straight Connector 75"/>
          <p:cNvCxnSpPr/>
          <p:nvPr/>
        </p:nvCxnSpPr>
        <p:spPr bwMode="auto">
          <a:xfrm rot="16200000" flipV="1">
            <a:off x="6283507" y="1259305"/>
            <a:ext cx="429243" cy="1231763"/>
          </a:xfrm>
          <a:prstGeom prst="line">
            <a:avLst/>
          </a:prstGeom>
          <a:noFill/>
          <a:ln w="19050" cap="flat" cmpd="sng" algn="ctr">
            <a:solidFill>
              <a:schemeClr val="bg1">
                <a:lumMod val="50000"/>
              </a:schemeClr>
            </a:solidFill>
            <a:prstDash val="solid"/>
            <a:round/>
            <a:headEnd type="none" w="med" len="med"/>
            <a:tailEnd type="none" w="med" len="med"/>
          </a:ln>
          <a:effectLst/>
        </p:spPr>
      </p:cxnSp>
      <p:sp>
        <p:nvSpPr>
          <p:cNvPr id="77" name="TextBox 76"/>
          <p:cNvSpPr txBox="1"/>
          <p:nvPr/>
        </p:nvSpPr>
        <p:spPr>
          <a:xfrm>
            <a:off x="7315662" y="2042112"/>
            <a:ext cx="1590832" cy="738664"/>
          </a:xfrm>
          <a:prstGeom prst="rect">
            <a:avLst/>
          </a:prstGeom>
          <a:noFill/>
        </p:spPr>
        <p:txBody>
          <a:bodyPr wrap="square" rtlCol="0">
            <a:spAutoFit/>
          </a:bodyPr>
          <a:lstStyle/>
          <a:p>
            <a:pPr algn="l"/>
            <a:r>
              <a:rPr lang="en-US" sz="1400" b="1" dirty="0" smtClean="0">
                <a:solidFill>
                  <a:srgbClr val="FF0000"/>
                </a:solidFill>
                <a:latin typeface="+mj-lt"/>
              </a:rPr>
              <a:t>S60</a:t>
            </a:r>
          </a:p>
          <a:p>
            <a:pPr algn="l"/>
            <a:r>
              <a:rPr lang="en-US" sz="1400" b="1" dirty="0" smtClean="0">
                <a:latin typeface="+mj-lt"/>
              </a:rPr>
              <a:t>Deep-Buffer</a:t>
            </a:r>
          </a:p>
          <a:p>
            <a:pPr algn="l"/>
            <a:r>
              <a:rPr lang="en-US" sz="1400" b="1" dirty="0" smtClean="0">
                <a:latin typeface="+mj-lt"/>
              </a:rPr>
              <a:t>Top-of-Rack</a:t>
            </a:r>
            <a:endParaRPr lang="en-US" sz="1400" b="1" dirty="0">
              <a:latin typeface="+mj-lt"/>
            </a:endParaRPr>
          </a:p>
        </p:txBody>
      </p:sp>
      <p:sp>
        <p:nvSpPr>
          <p:cNvPr id="78" name="TextBox 77"/>
          <p:cNvSpPr txBox="1"/>
          <p:nvPr/>
        </p:nvSpPr>
        <p:spPr>
          <a:xfrm>
            <a:off x="6899495" y="1745226"/>
            <a:ext cx="790601" cy="276999"/>
          </a:xfrm>
          <a:prstGeom prst="rect">
            <a:avLst/>
          </a:prstGeom>
          <a:noFill/>
        </p:spPr>
        <p:txBody>
          <a:bodyPr wrap="none" rtlCol="0">
            <a:spAutoFit/>
          </a:bodyPr>
          <a:lstStyle/>
          <a:p>
            <a:r>
              <a:rPr lang="en-US" sz="1200" dirty="0" smtClean="0">
                <a:latin typeface="+mj-lt"/>
              </a:rPr>
              <a:t>1/10GbE</a:t>
            </a:r>
            <a:endParaRPr lang="en-US" sz="1200" dirty="0">
              <a:latin typeface="+mj-lt"/>
            </a:endParaRPr>
          </a:p>
        </p:txBody>
      </p:sp>
      <p:cxnSp>
        <p:nvCxnSpPr>
          <p:cNvPr id="81" name="Straight Connector 80"/>
          <p:cNvCxnSpPr/>
          <p:nvPr/>
        </p:nvCxnSpPr>
        <p:spPr bwMode="auto">
          <a:xfrm rot="5400000" flipH="1" flipV="1">
            <a:off x="5892617" y="1282761"/>
            <a:ext cx="431218" cy="1182876"/>
          </a:xfrm>
          <a:prstGeom prst="line">
            <a:avLst/>
          </a:prstGeom>
          <a:noFill/>
          <a:ln w="19050" cap="flat" cmpd="sng" algn="ctr">
            <a:solidFill>
              <a:schemeClr val="bg1">
                <a:lumMod val="50000"/>
              </a:schemeClr>
            </a:solidFill>
            <a:prstDash val="solid"/>
            <a:round/>
            <a:headEnd type="none" w="med" len="med"/>
            <a:tailEnd type="none" w="med" len="med"/>
          </a:ln>
          <a:effectLst/>
        </p:spPr>
      </p:cxnSp>
      <p:cxnSp>
        <p:nvCxnSpPr>
          <p:cNvPr id="82" name="Straight Connector 81"/>
          <p:cNvCxnSpPr/>
          <p:nvPr/>
        </p:nvCxnSpPr>
        <p:spPr bwMode="auto">
          <a:xfrm rot="5400000" flipH="1" flipV="1">
            <a:off x="6158822" y="1548966"/>
            <a:ext cx="431218" cy="650466"/>
          </a:xfrm>
          <a:prstGeom prst="line">
            <a:avLst/>
          </a:prstGeom>
          <a:noFill/>
          <a:ln w="19050" cap="flat" cmpd="sng" algn="ctr">
            <a:solidFill>
              <a:schemeClr val="bg1">
                <a:lumMod val="50000"/>
              </a:schemeClr>
            </a:solidFill>
            <a:prstDash val="solid"/>
            <a:round/>
            <a:headEnd type="none" w="med" len="med"/>
            <a:tailEnd type="none" w="med" len="med"/>
          </a:ln>
          <a:effectLst/>
        </p:spPr>
      </p:cxnSp>
      <p:cxnSp>
        <p:nvCxnSpPr>
          <p:cNvPr id="83" name="Straight Connector 82"/>
          <p:cNvCxnSpPr/>
          <p:nvPr/>
        </p:nvCxnSpPr>
        <p:spPr bwMode="auto">
          <a:xfrm rot="5400000" flipH="1" flipV="1">
            <a:off x="6425027" y="1815172"/>
            <a:ext cx="431218" cy="118055"/>
          </a:xfrm>
          <a:prstGeom prst="line">
            <a:avLst/>
          </a:prstGeom>
          <a:noFill/>
          <a:ln w="19050" cap="flat" cmpd="sng" algn="ctr">
            <a:solidFill>
              <a:schemeClr val="bg1">
                <a:lumMod val="50000"/>
              </a:schemeClr>
            </a:solidFill>
            <a:prstDash val="solid"/>
            <a:round/>
            <a:headEnd type="none" w="med" len="med"/>
            <a:tailEnd type="none" w="med" len="med"/>
          </a:ln>
          <a:effectLst/>
        </p:spPr>
      </p:cxnSp>
      <p:cxnSp>
        <p:nvCxnSpPr>
          <p:cNvPr id="84" name="Straight Connector 83"/>
          <p:cNvCxnSpPr/>
          <p:nvPr/>
        </p:nvCxnSpPr>
        <p:spPr bwMode="auto">
          <a:xfrm rot="16200000" flipV="1">
            <a:off x="6691228" y="1667026"/>
            <a:ext cx="431218" cy="414345"/>
          </a:xfrm>
          <a:prstGeom prst="line">
            <a:avLst/>
          </a:prstGeom>
          <a:noFill/>
          <a:ln w="19050" cap="flat" cmpd="sng" algn="ctr">
            <a:solidFill>
              <a:schemeClr val="bg1">
                <a:lumMod val="50000"/>
              </a:schemeClr>
            </a:solidFill>
            <a:prstDash val="solid"/>
            <a:round/>
            <a:headEnd type="none" w="med" len="med"/>
            <a:tailEnd type="none" w="med" len="med"/>
          </a:ln>
          <a:effectLst/>
        </p:spPr>
      </p:cxnSp>
      <p:sp>
        <p:nvSpPr>
          <p:cNvPr id="51" name="Title 50"/>
          <p:cNvSpPr>
            <a:spLocks noGrp="1"/>
          </p:cNvSpPr>
          <p:nvPr>
            <p:ph type="title"/>
          </p:nvPr>
        </p:nvSpPr>
        <p:spPr>
          <a:xfrm>
            <a:off x="362200" y="261562"/>
            <a:ext cx="8239126" cy="853560"/>
          </a:xfrm>
        </p:spPr>
        <p:txBody>
          <a:bodyPr/>
          <a:lstStyle/>
          <a:p>
            <a:r>
              <a:rPr lang="en-US" dirty="0" smtClean="0">
                <a:solidFill>
                  <a:schemeClr val="bg1"/>
                </a:solidFill>
              </a:rPr>
              <a:t>S55 &amp; S60 1/10 </a:t>
            </a:r>
            <a:r>
              <a:rPr lang="en-US" dirty="0" err="1" smtClean="0">
                <a:solidFill>
                  <a:schemeClr val="bg1"/>
                </a:solidFill>
              </a:rPr>
              <a:t>GbE</a:t>
            </a:r>
            <a:r>
              <a:rPr lang="en-US" dirty="0" smtClean="0">
                <a:solidFill>
                  <a:schemeClr val="bg1"/>
                </a:solidFill>
              </a:rPr>
              <a:t> Top-of-Rack</a:t>
            </a:r>
            <a:endParaRPr lang="en-US" dirty="0">
              <a:solidFill>
                <a:schemeClr val="bg1"/>
              </a:solidFill>
            </a:endParaRPr>
          </a:p>
        </p:txBody>
      </p:sp>
      <p:sp>
        <p:nvSpPr>
          <p:cNvPr id="52" name="TextBox 51"/>
          <p:cNvSpPr txBox="1"/>
          <p:nvPr/>
        </p:nvSpPr>
        <p:spPr>
          <a:xfrm>
            <a:off x="1738429" y="4134295"/>
            <a:ext cx="998065" cy="480131"/>
          </a:xfrm>
          <a:prstGeom prst="rect">
            <a:avLst/>
          </a:prstGeom>
          <a:noFill/>
        </p:spPr>
        <p:txBody>
          <a:bodyPr wrap="square" rtlCol="0">
            <a:spAutoFit/>
          </a:bodyPr>
          <a:lstStyle/>
          <a:p>
            <a:pPr algn="ctr">
              <a:lnSpc>
                <a:spcPct val="90000"/>
              </a:lnSpc>
              <a:spcBef>
                <a:spcPts val="100"/>
              </a:spcBef>
              <a:spcAft>
                <a:spcPts val="100"/>
              </a:spcAft>
              <a:buClr>
                <a:schemeClr val="bg1"/>
              </a:buClr>
            </a:pPr>
            <a:r>
              <a:rPr lang="en-US" sz="2800" b="1" dirty="0" smtClean="0">
                <a:solidFill>
                  <a:schemeClr val="bg1"/>
                </a:solidFill>
                <a:latin typeface="+mj-lt"/>
              </a:rPr>
              <a:t>S55</a:t>
            </a:r>
          </a:p>
        </p:txBody>
      </p:sp>
      <p:sp>
        <p:nvSpPr>
          <p:cNvPr id="53" name="TextBox 52"/>
          <p:cNvSpPr txBox="1"/>
          <p:nvPr/>
        </p:nvSpPr>
        <p:spPr>
          <a:xfrm>
            <a:off x="6047190" y="4134295"/>
            <a:ext cx="998065" cy="480131"/>
          </a:xfrm>
          <a:prstGeom prst="rect">
            <a:avLst/>
          </a:prstGeom>
          <a:noFill/>
        </p:spPr>
        <p:txBody>
          <a:bodyPr wrap="square" rtlCol="0">
            <a:spAutoFit/>
          </a:bodyPr>
          <a:lstStyle/>
          <a:p>
            <a:pPr algn="ctr">
              <a:lnSpc>
                <a:spcPct val="90000"/>
              </a:lnSpc>
              <a:spcBef>
                <a:spcPts val="100"/>
              </a:spcBef>
              <a:spcAft>
                <a:spcPts val="100"/>
              </a:spcAft>
              <a:buClr>
                <a:schemeClr val="bg1"/>
              </a:buClr>
            </a:pPr>
            <a:r>
              <a:rPr lang="en-US" sz="2800" b="1" dirty="0" smtClean="0">
                <a:solidFill>
                  <a:schemeClr val="bg1"/>
                </a:solidFill>
                <a:latin typeface="+mj-lt"/>
              </a:rPr>
              <a:t>S60</a:t>
            </a:r>
          </a:p>
        </p:txBody>
      </p:sp>
      <p:pic>
        <p:nvPicPr>
          <p:cNvPr id="50" name="Picture 49" descr="cloud_crop.jpg"/>
          <p:cNvPicPr>
            <a:picLocks noChangeAspect="1"/>
          </p:cNvPicPr>
          <p:nvPr/>
        </p:nvPicPr>
        <p:blipFill>
          <a:blip r:embed="rId4" cstate="screen">
            <a:duotone>
              <a:schemeClr val="accent5">
                <a:shade val="45000"/>
                <a:satMod val="135000"/>
              </a:schemeClr>
              <a:prstClr val="white"/>
            </a:duotone>
            <a:lum bright="6000" contrast="12000"/>
            <a:extLst>
              <a:ext uri="{BEBA8EAE-BF5A-486C-A8C5-ECC9F3942E4B}">
                <a14:imgProps xmlns:a14="http://schemas.microsoft.com/office/drawing/2010/main">
                  <a14:imgLayer r:embed="rId5">
                    <a14:imgEffect>
                      <a14:artisticPencilSketch/>
                    </a14:imgEffect>
                  </a14:imgLayer>
                </a14:imgProps>
              </a:ext>
            </a:extLst>
          </a:blip>
          <a:srcRect/>
          <a:stretch>
            <a:fillRect/>
          </a:stretch>
        </p:blipFill>
        <p:spPr bwMode="gray">
          <a:xfrm>
            <a:off x="5309121" y="932207"/>
            <a:ext cx="2011680" cy="976235"/>
          </a:xfrm>
          <a:prstGeom prst="cloud">
            <a:avLst/>
          </a:prstGeom>
          <a:solidFill>
            <a:srgbClr val="FCA621"/>
          </a:solidFill>
          <a:ln w="101600" cap="flat" cmpd="sng" algn="ctr">
            <a:noFill/>
            <a:prstDash val="solid"/>
            <a:round/>
            <a:headEnd type="none" w="med" len="med"/>
            <a:tailEnd type="none" w="med" len="med"/>
          </a:ln>
          <a:effectLst>
            <a:innerShdw blurRad="317500" dir="16200000">
              <a:schemeClr val="accent5">
                <a:lumMod val="75000"/>
                <a:alpha val="50000"/>
              </a:schemeClr>
            </a:innerShdw>
          </a:effectLst>
        </p:spPr>
      </p:pic>
      <p:pic>
        <p:nvPicPr>
          <p:cNvPr id="57" name="Picture 56" descr="cloud_crop.jpg"/>
          <p:cNvPicPr>
            <a:picLocks noChangeAspect="1"/>
          </p:cNvPicPr>
          <p:nvPr/>
        </p:nvPicPr>
        <p:blipFill>
          <a:blip r:embed="rId4" cstate="screen">
            <a:duotone>
              <a:schemeClr val="accent5">
                <a:shade val="45000"/>
                <a:satMod val="135000"/>
              </a:schemeClr>
              <a:prstClr val="white"/>
            </a:duotone>
            <a:lum bright="6000" contrast="12000"/>
            <a:extLst>
              <a:ext uri="{BEBA8EAE-BF5A-486C-A8C5-ECC9F3942E4B}">
                <a14:imgProps xmlns:a14="http://schemas.microsoft.com/office/drawing/2010/main">
                  <a14:imgLayer r:embed="rId5">
                    <a14:imgEffect>
                      <a14:artisticPencilSketch/>
                    </a14:imgEffect>
                  </a14:imgLayer>
                </a14:imgProps>
              </a:ext>
            </a:extLst>
          </a:blip>
          <a:srcRect/>
          <a:stretch>
            <a:fillRect/>
          </a:stretch>
        </p:blipFill>
        <p:spPr bwMode="gray">
          <a:xfrm>
            <a:off x="998706" y="932207"/>
            <a:ext cx="2011680" cy="976235"/>
          </a:xfrm>
          <a:prstGeom prst="cloud">
            <a:avLst/>
          </a:prstGeom>
          <a:solidFill>
            <a:srgbClr val="FCA621"/>
          </a:solidFill>
          <a:ln w="101600" cap="flat" cmpd="sng" algn="ctr">
            <a:noFill/>
            <a:prstDash val="solid"/>
            <a:round/>
            <a:headEnd type="none" w="med" len="med"/>
            <a:tailEnd type="none" w="med" len="med"/>
          </a:ln>
          <a:effectLst>
            <a:innerShdw blurRad="317500" dir="16200000">
              <a:schemeClr val="accent5">
                <a:lumMod val="75000"/>
                <a:alpha val="50000"/>
              </a:schemeClr>
            </a:innerShdw>
          </a:effectLst>
        </p:spPr>
      </p:pic>
      <p:sp>
        <p:nvSpPr>
          <p:cNvPr id="14" name="TextBox 13"/>
          <p:cNvSpPr txBox="1"/>
          <p:nvPr/>
        </p:nvSpPr>
        <p:spPr>
          <a:xfrm>
            <a:off x="1382545" y="1177171"/>
            <a:ext cx="1242364" cy="523220"/>
          </a:xfrm>
          <a:prstGeom prst="rect">
            <a:avLst/>
          </a:prstGeom>
          <a:noFill/>
        </p:spPr>
        <p:txBody>
          <a:bodyPr wrap="square" rtlCol="0">
            <a:spAutoFit/>
          </a:bodyPr>
          <a:lstStyle/>
          <a:p>
            <a:pPr algn="ctr"/>
            <a:r>
              <a:rPr lang="en-US" sz="1400" b="1" dirty="0" smtClean="0">
                <a:latin typeface="+mj-lt"/>
              </a:rPr>
              <a:t>Data Center Core</a:t>
            </a:r>
            <a:endParaRPr lang="en-US" sz="1400" b="1" dirty="0">
              <a:latin typeface="+mj-lt"/>
            </a:endParaRPr>
          </a:p>
        </p:txBody>
      </p:sp>
      <p:sp>
        <p:nvSpPr>
          <p:cNvPr id="59" name="TextBox 58"/>
          <p:cNvSpPr txBox="1"/>
          <p:nvPr/>
        </p:nvSpPr>
        <p:spPr>
          <a:xfrm>
            <a:off x="5697585" y="1179443"/>
            <a:ext cx="1242364" cy="523220"/>
          </a:xfrm>
          <a:prstGeom prst="rect">
            <a:avLst/>
          </a:prstGeom>
          <a:noFill/>
        </p:spPr>
        <p:txBody>
          <a:bodyPr wrap="square" rtlCol="0">
            <a:spAutoFit/>
          </a:bodyPr>
          <a:lstStyle/>
          <a:p>
            <a:pPr algn="ctr"/>
            <a:r>
              <a:rPr lang="en-US" sz="1400" b="1" dirty="0" smtClean="0">
                <a:latin typeface="+mj-lt"/>
              </a:rPr>
              <a:t>Data Center Core</a:t>
            </a:r>
            <a:endParaRPr lang="en-US" sz="1400" b="1" dirty="0">
              <a:latin typeface="+mj-lt"/>
            </a:endParaRPr>
          </a:p>
        </p:txBody>
      </p:sp>
      <p:sp>
        <p:nvSpPr>
          <p:cNvPr id="44" name="Footer Placeholder 3"/>
          <p:cNvSpPr>
            <a:spLocks noGrp="1"/>
          </p:cNvSpPr>
          <p:nvPr>
            <p:ph type="ftr" sz="quarter" idx="3"/>
          </p:nvPr>
        </p:nvSpPr>
        <p:spPr>
          <a:xfrm>
            <a:off x="742950" y="6431526"/>
            <a:ext cx="1885950" cy="152400"/>
          </a:xfrm>
        </p:spPr>
        <p:txBody>
          <a:bodyPr/>
          <a:lstStyle/>
          <a:p>
            <a:r>
              <a:rPr lang="en-US" dirty="0" smtClean="0"/>
              <a:t>Confidential</a:t>
            </a:r>
            <a:endParaRPr lang="en-US" dirty="0"/>
          </a:p>
        </p:txBody>
      </p:sp>
      <p:grpSp>
        <p:nvGrpSpPr>
          <p:cNvPr id="2" name="Group 44"/>
          <p:cNvGrpSpPr/>
          <p:nvPr/>
        </p:nvGrpSpPr>
        <p:grpSpPr>
          <a:xfrm>
            <a:off x="874156" y="2110558"/>
            <a:ext cx="388677" cy="757585"/>
            <a:chOff x="1517465" y="2882124"/>
            <a:chExt cx="388677" cy="757585"/>
          </a:xfrm>
        </p:grpSpPr>
        <p:pic>
          <p:nvPicPr>
            <p:cNvPr id="46" name="Picture 2" descr="C:\Documents and Settings\nsheth\Desktop\Force10\Templates\3-D High Resolution png\42U_Rack_Black.png"/>
            <p:cNvPicPr>
              <a:picLocks noChangeAspect="1" noChangeArrowheads="1"/>
            </p:cNvPicPr>
            <p:nvPr/>
          </p:nvPicPr>
          <p:blipFill>
            <a:blip r:embed="rId6" cstate="print"/>
            <a:srcRect/>
            <a:stretch>
              <a:fillRect/>
            </a:stretch>
          </p:blipFill>
          <p:spPr bwMode="auto">
            <a:xfrm>
              <a:off x="1517465" y="2882124"/>
              <a:ext cx="388677" cy="757585"/>
            </a:xfrm>
            <a:prstGeom prst="rect">
              <a:avLst/>
            </a:prstGeom>
            <a:noFill/>
          </p:spPr>
        </p:pic>
        <p:pic>
          <p:nvPicPr>
            <p:cNvPr id="47" name="Picture 14" descr="C:\Documents and Settings\nsheth\Desktop\Force10\Templates\3-D High Resolution png\2U_Server_Yellow.png"/>
            <p:cNvPicPr>
              <a:picLocks noChangeAspect="1" noChangeArrowheads="1"/>
            </p:cNvPicPr>
            <p:nvPr/>
          </p:nvPicPr>
          <p:blipFill>
            <a:blip r:embed="rId7" cstate="print"/>
            <a:srcRect/>
            <a:stretch>
              <a:fillRect/>
            </a:stretch>
          </p:blipFill>
          <p:spPr bwMode="auto">
            <a:xfrm>
              <a:off x="1532947" y="3476797"/>
              <a:ext cx="321663" cy="115379"/>
            </a:xfrm>
            <a:prstGeom prst="rect">
              <a:avLst/>
            </a:prstGeom>
            <a:noFill/>
          </p:spPr>
        </p:pic>
        <p:pic>
          <p:nvPicPr>
            <p:cNvPr id="48" name="Picture 14" descr="C:\Documents and Settings\nsheth\Desktop\Force10\Templates\3-D High Resolution png\2U_Server_Yellow.png"/>
            <p:cNvPicPr>
              <a:picLocks noChangeAspect="1" noChangeArrowheads="1"/>
            </p:cNvPicPr>
            <p:nvPr/>
          </p:nvPicPr>
          <p:blipFill>
            <a:blip r:embed="rId7" cstate="print"/>
            <a:srcRect/>
            <a:stretch>
              <a:fillRect/>
            </a:stretch>
          </p:blipFill>
          <p:spPr bwMode="auto">
            <a:xfrm>
              <a:off x="1532947" y="3398216"/>
              <a:ext cx="321663" cy="115379"/>
            </a:xfrm>
            <a:prstGeom prst="rect">
              <a:avLst/>
            </a:prstGeom>
            <a:noFill/>
          </p:spPr>
        </p:pic>
        <p:pic>
          <p:nvPicPr>
            <p:cNvPr id="49" name="Picture 14" descr="C:\Documents and Settings\nsheth\Desktop\Force10\Templates\3-D High Resolution png\2U_Server_Yellow.png"/>
            <p:cNvPicPr>
              <a:picLocks noChangeAspect="1" noChangeArrowheads="1"/>
            </p:cNvPicPr>
            <p:nvPr/>
          </p:nvPicPr>
          <p:blipFill>
            <a:blip r:embed="rId7" cstate="print"/>
            <a:srcRect/>
            <a:stretch>
              <a:fillRect/>
            </a:stretch>
          </p:blipFill>
          <p:spPr bwMode="auto">
            <a:xfrm>
              <a:off x="1532947" y="3320384"/>
              <a:ext cx="321663" cy="115379"/>
            </a:xfrm>
            <a:prstGeom prst="rect">
              <a:avLst/>
            </a:prstGeom>
            <a:noFill/>
          </p:spPr>
        </p:pic>
        <p:pic>
          <p:nvPicPr>
            <p:cNvPr id="54" name="Picture 14" descr="C:\Documents and Settings\nsheth\Desktop\Force10\Templates\3-D High Resolution png\2U_Server_Yellow.png"/>
            <p:cNvPicPr>
              <a:picLocks noChangeAspect="1" noChangeArrowheads="1"/>
            </p:cNvPicPr>
            <p:nvPr/>
          </p:nvPicPr>
          <p:blipFill>
            <a:blip r:embed="rId7" cstate="print"/>
            <a:srcRect/>
            <a:stretch>
              <a:fillRect/>
            </a:stretch>
          </p:blipFill>
          <p:spPr bwMode="auto">
            <a:xfrm>
              <a:off x="1532970" y="3241152"/>
              <a:ext cx="321663" cy="115379"/>
            </a:xfrm>
            <a:prstGeom prst="rect">
              <a:avLst/>
            </a:prstGeom>
            <a:noFill/>
          </p:spPr>
        </p:pic>
        <p:pic>
          <p:nvPicPr>
            <p:cNvPr id="60" name="Picture 14" descr="C:\Documents and Settings\nsheth\Desktop\Force10\Templates\3-D High Resolution png\2U_Server_Yellow.png"/>
            <p:cNvPicPr>
              <a:picLocks noChangeAspect="1" noChangeArrowheads="1"/>
            </p:cNvPicPr>
            <p:nvPr/>
          </p:nvPicPr>
          <p:blipFill>
            <a:blip r:embed="rId7" cstate="print"/>
            <a:srcRect/>
            <a:stretch>
              <a:fillRect/>
            </a:stretch>
          </p:blipFill>
          <p:spPr bwMode="auto">
            <a:xfrm>
              <a:off x="1532947" y="3160091"/>
              <a:ext cx="321663" cy="115379"/>
            </a:xfrm>
            <a:prstGeom prst="rect">
              <a:avLst/>
            </a:prstGeom>
            <a:noFill/>
          </p:spPr>
        </p:pic>
        <p:pic>
          <p:nvPicPr>
            <p:cNvPr id="62" name="Picture 14" descr="C:\Documents and Settings\nsheth\Desktop\Force10\Templates\3-D High Resolution png\2U_Server_Yellow.png"/>
            <p:cNvPicPr>
              <a:picLocks noChangeAspect="1" noChangeArrowheads="1"/>
            </p:cNvPicPr>
            <p:nvPr/>
          </p:nvPicPr>
          <p:blipFill>
            <a:blip r:embed="rId7" cstate="print"/>
            <a:srcRect/>
            <a:stretch>
              <a:fillRect/>
            </a:stretch>
          </p:blipFill>
          <p:spPr bwMode="auto">
            <a:xfrm>
              <a:off x="1532947" y="3082259"/>
              <a:ext cx="321663" cy="115379"/>
            </a:xfrm>
            <a:prstGeom prst="rect">
              <a:avLst/>
            </a:prstGeom>
            <a:noFill/>
          </p:spPr>
        </p:pic>
        <p:pic>
          <p:nvPicPr>
            <p:cNvPr id="63" name="Picture 14" descr="C:\Documents and Settings\nsheth\Desktop\Force10\Templates\3-D High Resolution png\2U_Server_Yellow.png"/>
            <p:cNvPicPr>
              <a:picLocks noChangeAspect="1" noChangeArrowheads="1"/>
            </p:cNvPicPr>
            <p:nvPr/>
          </p:nvPicPr>
          <p:blipFill>
            <a:blip r:embed="rId7" cstate="print"/>
            <a:srcRect/>
            <a:stretch>
              <a:fillRect/>
            </a:stretch>
          </p:blipFill>
          <p:spPr bwMode="auto">
            <a:xfrm>
              <a:off x="1532970" y="3003027"/>
              <a:ext cx="321663" cy="115379"/>
            </a:xfrm>
            <a:prstGeom prst="rect">
              <a:avLst/>
            </a:prstGeom>
            <a:noFill/>
          </p:spPr>
        </p:pic>
      </p:grpSp>
      <p:grpSp>
        <p:nvGrpSpPr>
          <p:cNvPr id="3" name="Group 66"/>
          <p:cNvGrpSpPr/>
          <p:nvPr/>
        </p:nvGrpSpPr>
        <p:grpSpPr>
          <a:xfrm>
            <a:off x="1464379" y="2110558"/>
            <a:ext cx="388677" cy="757585"/>
            <a:chOff x="1969910" y="2882124"/>
            <a:chExt cx="388677" cy="757585"/>
          </a:xfrm>
        </p:grpSpPr>
        <p:pic>
          <p:nvPicPr>
            <p:cNvPr id="68" name="Picture 2" descr="C:\Documents and Settings\nsheth\Desktop\Force10\Templates\3-D High Resolution png\42U_Rack_Black.png"/>
            <p:cNvPicPr>
              <a:picLocks noChangeAspect="1" noChangeArrowheads="1"/>
            </p:cNvPicPr>
            <p:nvPr/>
          </p:nvPicPr>
          <p:blipFill>
            <a:blip r:embed="rId6" cstate="print"/>
            <a:srcRect/>
            <a:stretch>
              <a:fillRect/>
            </a:stretch>
          </p:blipFill>
          <p:spPr bwMode="auto">
            <a:xfrm>
              <a:off x="1969910" y="2882124"/>
              <a:ext cx="388677" cy="757585"/>
            </a:xfrm>
            <a:prstGeom prst="rect">
              <a:avLst/>
            </a:prstGeom>
          </p:spPr>
        </p:pic>
        <p:pic>
          <p:nvPicPr>
            <p:cNvPr id="79" name="Picture 3" descr="C:\Documents and Settings\nsheth\Desktop\Force10\Templates\3-D High Resolution png\EqualLogic_PS_large_Yellow.png"/>
            <p:cNvPicPr>
              <a:picLocks noChangeAspect="1" noChangeArrowheads="1"/>
            </p:cNvPicPr>
            <p:nvPr/>
          </p:nvPicPr>
          <p:blipFill>
            <a:blip r:embed="rId8" cstate="print"/>
            <a:srcRect/>
            <a:stretch>
              <a:fillRect/>
            </a:stretch>
          </p:blipFill>
          <p:spPr bwMode="auto">
            <a:xfrm>
              <a:off x="1986170" y="3484235"/>
              <a:ext cx="321663" cy="105956"/>
            </a:xfrm>
            <a:prstGeom prst="rect">
              <a:avLst/>
            </a:prstGeom>
          </p:spPr>
        </p:pic>
        <p:pic>
          <p:nvPicPr>
            <p:cNvPr id="80" name="Picture 3" descr="C:\Documents and Settings\nsheth\Desktop\Force10\Templates\3-D High Resolution png\EqualLogic_PS_large_Yellow.png"/>
            <p:cNvPicPr>
              <a:picLocks noChangeAspect="1" noChangeArrowheads="1"/>
            </p:cNvPicPr>
            <p:nvPr/>
          </p:nvPicPr>
          <p:blipFill>
            <a:blip r:embed="rId8" cstate="print"/>
            <a:srcRect/>
            <a:stretch>
              <a:fillRect/>
            </a:stretch>
          </p:blipFill>
          <p:spPr bwMode="auto">
            <a:xfrm>
              <a:off x="1986170" y="3408845"/>
              <a:ext cx="321663" cy="105956"/>
            </a:xfrm>
            <a:prstGeom prst="rect">
              <a:avLst/>
            </a:prstGeom>
          </p:spPr>
        </p:pic>
        <p:pic>
          <p:nvPicPr>
            <p:cNvPr id="85" name="Picture 3" descr="C:\Documents and Settings\nsheth\Desktop\Force10\Templates\3-D High Resolution png\EqualLogic_PS_large_Yellow.png"/>
            <p:cNvPicPr>
              <a:picLocks noChangeAspect="1" noChangeArrowheads="1"/>
            </p:cNvPicPr>
            <p:nvPr/>
          </p:nvPicPr>
          <p:blipFill>
            <a:blip r:embed="rId8" cstate="print"/>
            <a:srcRect/>
            <a:stretch>
              <a:fillRect/>
            </a:stretch>
          </p:blipFill>
          <p:spPr bwMode="auto">
            <a:xfrm>
              <a:off x="1986170" y="3331710"/>
              <a:ext cx="321663" cy="105956"/>
            </a:xfrm>
            <a:prstGeom prst="rect">
              <a:avLst/>
            </a:prstGeom>
          </p:spPr>
        </p:pic>
        <p:pic>
          <p:nvPicPr>
            <p:cNvPr id="86" name="Picture 3" descr="C:\Documents and Settings\nsheth\Desktop\Force10\Templates\3-D High Resolution png\EqualLogic_PS_large_Yellow.png"/>
            <p:cNvPicPr>
              <a:picLocks noChangeAspect="1" noChangeArrowheads="1"/>
            </p:cNvPicPr>
            <p:nvPr/>
          </p:nvPicPr>
          <p:blipFill>
            <a:blip r:embed="rId8" cstate="print"/>
            <a:srcRect/>
            <a:stretch>
              <a:fillRect/>
            </a:stretch>
          </p:blipFill>
          <p:spPr bwMode="auto">
            <a:xfrm>
              <a:off x="1986170" y="3255273"/>
              <a:ext cx="321663" cy="105956"/>
            </a:xfrm>
            <a:prstGeom prst="rect">
              <a:avLst/>
            </a:prstGeom>
          </p:spPr>
        </p:pic>
        <p:pic>
          <p:nvPicPr>
            <p:cNvPr id="87" name="Picture 14" descr="C:\Documents and Settings\nsheth\Desktop\Force10\Templates\3-D High Resolution png\2U_Server_Yellow.png"/>
            <p:cNvPicPr>
              <a:picLocks noChangeAspect="1" noChangeArrowheads="1"/>
            </p:cNvPicPr>
            <p:nvPr/>
          </p:nvPicPr>
          <p:blipFill>
            <a:blip r:embed="rId7" cstate="print"/>
            <a:srcRect/>
            <a:stretch>
              <a:fillRect/>
            </a:stretch>
          </p:blipFill>
          <p:spPr bwMode="auto">
            <a:xfrm>
              <a:off x="1985392" y="3160091"/>
              <a:ext cx="321663" cy="115379"/>
            </a:xfrm>
            <a:prstGeom prst="rect">
              <a:avLst/>
            </a:prstGeom>
          </p:spPr>
        </p:pic>
        <p:pic>
          <p:nvPicPr>
            <p:cNvPr id="88" name="Picture 14" descr="C:\Documents and Settings\nsheth\Desktop\Force10\Templates\3-D High Resolution png\2U_Server_Yellow.png"/>
            <p:cNvPicPr>
              <a:picLocks noChangeAspect="1" noChangeArrowheads="1"/>
            </p:cNvPicPr>
            <p:nvPr/>
          </p:nvPicPr>
          <p:blipFill>
            <a:blip r:embed="rId7" cstate="print"/>
            <a:srcRect/>
            <a:stretch>
              <a:fillRect/>
            </a:stretch>
          </p:blipFill>
          <p:spPr bwMode="auto">
            <a:xfrm>
              <a:off x="1985392" y="3082259"/>
              <a:ext cx="321663" cy="115379"/>
            </a:xfrm>
            <a:prstGeom prst="rect">
              <a:avLst/>
            </a:prstGeom>
          </p:spPr>
        </p:pic>
        <p:pic>
          <p:nvPicPr>
            <p:cNvPr id="89" name="Picture 14" descr="C:\Documents and Settings\nsheth\Desktop\Force10\Templates\3-D High Resolution png\2U_Server_Yellow.png"/>
            <p:cNvPicPr>
              <a:picLocks noChangeAspect="1" noChangeArrowheads="1"/>
            </p:cNvPicPr>
            <p:nvPr/>
          </p:nvPicPr>
          <p:blipFill>
            <a:blip r:embed="rId7" cstate="print"/>
            <a:srcRect/>
            <a:stretch>
              <a:fillRect/>
            </a:stretch>
          </p:blipFill>
          <p:spPr bwMode="auto">
            <a:xfrm>
              <a:off x="1985415" y="3003027"/>
              <a:ext cx="321663" cy="115379"/>
            </a:xfrm>
            <a:prstGeom prst="rect">
              <a:avLst/>
            </a:prstGeom>
          </p:spPr>
        </p:pic>
      </p:grpSp>
      <p:grpSp>
        <p:nvGrpSpPr>
          <p:cNvPr id="5" name="Group 91"/>
          <p:cNvGrpSpPr/>
          <p:nvPr/>
        </p:nvGrpSpPr>
        <p:grpSpPr>
          <a:xfrm>
            <a:off x="2054602" y="2110558"/>
            <a:ext cx="388677" cy="757585"/>
            <a:chOff x="1517465" y="2882124"/>
            <a:chExt cx="388677" cy="757585"/>
          </a:xfrm>
        </p:grpSpPr>
        <p:pic>
          <p:nvPicPr>
            <p:cNvPr id="93" name="Picture 2" descr="C:\Documents and Settings\nsheth\Desktop\Force10\Templates\3-D High Resolution png\42U_Rack_Black.png"/>
            <p:cNvPicPr>
              <a:picLocks noChangeAspect="1" noChangeArrowheads="1"/>
            </p:cNvPicPr>
            <p:nvPr/>
          </p:nvPicPr>
          <p:blipFill>
            <a:blip r:embed="rId6" cstate="print"/>
            <a:srcRect/>
            <a:stretch>
              <a:fillRect/>
            </a:stretch>
          </p:blipFill>
          <p:spPr bwMode="auto">
            <a:xfrm>
              <a:off x="1517465" y="2882124"/>
              <a:ext cx="388677" cy="757585"/>
            </a:xfrm>
            <a:prstGeom prst="rect">
              <a:avLst/>
            </a:prstGeom>
            <a:noFill/>
          </p:spPr>
        </p:pic>
        <p:pic>
          <p:nvPicPr>
            <p:cNvPr id="94" name="Picture 14" descr="C:\Documents and Settings\nsheth\Desktop\Force10\Templates\3-D High Resolution png\2U_Server_Yellow.png"/>
            <p:cNvPicPr>
              <a:picLocks noChangeAspect="1" noChangeArrowheads="1"/>
            </p:cNvPicPr>
            <p:nvPr/>
          </p:nvPicPr>
          <p:blipFill>
            <a:blip r:embed="rId7" cstate="print"/>
            <a:srcRect/>
            <a:stretch>
              <a:fillRect/>
            </a:stretch>
          </p:blipFill>
          <p:spPr bwMode="auto">
            <a:xfrm>
              <a:off x="1532947" y="3476797"/>
              <a:ext cx="321663" cy="115379"/>
            </a:xfrm>
            <a:prstGeom prst="rect">
              <a:avLst/>
            </a:prstGeom>
            <a:noFill/>
          </p:spPr>
        </p:pic>
        <p:pic>
          <p:nvPicPr>
            <p:cNvPr id="95" name="Picture 14" descr="C:\Documents and Settings\nsheth\Desktop\Force10\Templates\3-D High Resolution png\2U_Server_Yellow.png"/>
            <p:cNvPicPr>
              <a:picLocks noChangeAspect="1" noChangeArrowheads="1"/>
            </p:cNvPicPr>
            <p:nvPr/>
          </p:nvPicPr>
          <p:blipFill>
            <a:blip r:embed="rId7" cstate="print"/>
            <a:srcRect/>
            <a:stretch>
              <a:fillRect/>
            </a:stretch>
          </p:blipFill>
          <p:spPr bwMode="auto">
            <a:xfrm>
              <a:off x="1532947" y="3398216"/>
              <a:ext cx="321663" cy="115379"/>
            </a:xfrm>
            <a:prstGeom prst="rect">
              <a:avLst/>
            </a:prstGeom>
            <a:noFill/>
          </p:spPr>
        </p:pic>
        <p:pic>
          <p:nvPicPr>
            <p:cNvPr id="96" name="Picture 14" descr="C:\Documents and Settings\nsheth\Desktop\Force10\Templates\3-D High Resolution png\2U_Server_Yellow.png"/>
            <p:cNvPicPr>
              <a:picLocks noChangeAspect="1" noChangeArrowheads="1"/>
            </p:cNvPicPr>
            <p:nvPr/>
          </p:nvPicPr>
          <p:blipFill>
            <a:blip r:embed="rId7" cstate="print"/>
            <a:srcRect/>
            <a:stretch>
              <a:fillRect/>
            </a:stretch>
          </p:blipFill>
          <p:spPr bwMode="auto">
            <a:xfrm>
              <a:off x="1532947" y="3320384"/>
              <a:ext cx="321663" cy="115379"/>
            </a:xfrm>
            <a:prstGeom prst="rect">
              <a:avLst/>
            </a:prstGeom>
            <a:noFill/>
          </p:spPr>
        </p:pic>
        <p:pic>
          <p:nvPicPr>
            <p:cNvPr id="97" name="Picture 14" descr="C:\Documents and Settings\nsheth\Desktop\Force10\Templates\3-D High Resolution png\2U_Server_Yellow.png"/>
            <p:cNvPicPr>
              <a:picLocks noChangeAspect="1" noChangeArrowheads="1"/>
            </p:cNvPicPr>
            <p:nvPr/>
          </p:nvPicPr>
          <p:blipFill>
            <a:blip r:embed="rId7" cstate="print"/>
            <a:srcRect/>
            <a:stretch>
              <a:fillRect/>
            </a:stretch>
          </p:blipFill>
          <p:spPr bwMode="auto">
            <a:xfrm>
              <a:off x="1532970" y="3241152"/>
              <a:ext cx="321663" cy="115379"/>
            </a:xfrm>
            <a:prstGeom prst="rect">
              <a:avLst/>
            </a:prstGeom>
            <a:noFill/>
          </p:spPr>
        </p:pic>
        <p:pic>
          <p:nvPicPr>
            <p:cNvPr id="98" name="Picture 14" descr="C:\Documents and Settings\nsheth\Desktop\Force10\Templates\3-D High Resolution png\2U_Server_Yellow.png"/>
            <p:cNvPicPr>
              <a:picLocks noChangeAspect="1" noChangeArrowheads="1"/>
            </p:cNvPicPr>
            <p:nvPr/>
          </p:nvPicPr>
          <p:blipFill>
            <a:blip r:embed="rId7" cstate="print"/>
            <a:srcRect/>
            <a:stretch>
              <a:fillRect/>
            </a:stretch>
          </p:blipFill>
          <p:spPr bwMode="auto">
            <a:xfrm>
              <a:off x="1532947" y="3160091"/>
              <a:ext cx="321663" cy="115379"/>
            </a:xfrm>
            <a:prstGeom prst="rect">
              <a:avLst/>
            </a:prstGeom>
            <a:noFill/>
          </p:spPr>
        </p:pic>
        <p:pic>
          <p:nvPicPr>
            <p:cNvPr id="99" name="Picture 14" descr="C:\Documents and Settings\nsheth\Desktop\Force10\Templates\3-D High Resolution png\2U_Server_Yellow.png"/>
            <p:cNvPicPr>
              <a:picLocks noChangeAspect="1" noChangeArrowheads="1"/>
            </p:cNvPicPr>
            <p:nvPr/>
          </p:nvPicPr>
          <p:blipFill>
            <a:blip r:embed="rId7" cstate="print"/>
            <a:srcRect/>
            <a:stretch>
              <a:fillRect/>
            </a:stretch>
          </p:blipFill>
          <p:spPr bwMode="auto">
            <a:xfrm>
              <a:off x="1532947" y="3082259"/>
              <a:ext cx="321663" cy="115379"/>
            </a:xfrm>
            <a:prstGeom prst="rect">
              <a:avLst/>
            </a:prstGeom>
            <a:noFill/>
          </p:spPr>
        </p:pic>
        <p:pic>
          <p:nvPicPr>
            <p:cNvPr id="100" name="Picture 14" descr="C:\Documents and Settings\nsheth\Desktop\Force10\Templates\3-D High Resolution png\2U_Server_Yellow.png"/>
            <p:cNvPicPr>
              <a:picLocks noChangeAspect="1" noChangeArrowheads="1"/>
            </p:cNvPicPr>
            <p:nvPr/>
          </p:nvPicPr>
          <p:blipFill>
            <a:blip r:embed="rId7" cstate="print"/>
            <a:srcRect/>
            <a:stretch>
              <a:fillRect/>
            </a:stretch>
          </p:blipFill>
          <p:spPr bwMode="auto">
            <a:xfrm>
              <a:off x="1532970" y="3003027"/>
              <a:ext cx="321663" cy="115379"/>
            </a:xfrm>
            <a:prstGeom prst="rect">
              <a:avLst/>
            </a:prstGeom>
            <a:noFill/>
          </p:spPr>
        </p:pic>
      </p:grpSp>
      <p:grpSp>
        <p:nvGrpSpPr>
          <p:cNvPr id="6" name="Group 102"/>
          <p:cNvGrpSpPr/>
          <p:nvPr/>
        </p:nvGrpSpPr>
        <p:grpSpPr>
          <a:xfrm>
            <a:off x="2644825" y="2110558"/>
            <a:ext cx="388677" cy="757585"/>
            <a:chOff x="1969910" y="2882124"/>
            <a:chExt cx="388677" cy="757585"/>
          </a:xfrm>
        </p:grpSpPr>
        <p:pic>
          <p:nvPicPr>
            <p:cNvPr id="104" name="Picture 2" descr="C:\Documents and Settings\nsheth\Desktop\Force10\Templates\3-D High Resolution png\42U_Rack_Black.png"/>
            <p:cNvPicPr>
              <a:picLocks noChangeAspect="1" noChangeArrowheads="1"/>
            </p:cNvPicPr>
            <p:nvPr/>
          </p:nvPicPr>
          <p:blipFill>
            <a:blip r:embed="rId6" cstate="print"/>
            <a:srcRect/>
            <a:stretch>
              <a:fillRect/>
            </a:stretch>
          </p:blipFill>
          <p:spPr bwMode="auto">
            <a:xfrm>
              <a:off x="1969910" y="2882124"/>
              <a:ext cx="388677" cy="757585"/>
            </a:xfrm>
            <a:prstGeom prst="rect">
              <a:avLst/>
            </a:prstGeom>
          </p:spPr>
        </p:pic>
        <p:pic>
          <p:nvPicPr>
            <p:cNvPr id="105" name="Picture 3" descr="C:\Documents and Settings\nsheth\Desktop\Force10\Templates\3-D High Resolution png\EqualLogic_PS_large_Yellow.png"/>
            <p:cNvPicPr>
              <a:picLocks noChangeAspect="1" noChangeArrowheads="1"/>
            </p:cNvPicPr>
            <p:nvPr/>
          </p:nvPicPr>
          <p:blipFill>
            <a:blip r:embed="rId8" cstate="print"/>
            <a:srcRect/>
            <a:stretch>
              <a:fillRect/>
            </a:stretch>
          </p:blipFill>
          <p:spPr bwMode="auto">
            <a:xfrm>
              <a:off x="1986170" y="3484235"/>
              <a:ext cx="321663" cy="105956"/>
            </a:xfrm>
            <a:prstGeom prst="rect">
              <a:avLst/>
            </a:prstGeom>
          </p:spPr>
        </p:pic>
        <p:pic>
          <p:nvPicPr>
            <p:cNvPr id="106" name="Picture 3" descr="C:\Documents and Settings\nsheth\Desktop\Force10\Templates\3-D High Resolution png\EqualLogic_PS_large_Yellow.png"/>
            <p:cNvPicPr>
              <a:picLocks noChangeAspect="1" noChangeArrowheads="1"/>
            </p:cNvPicPr>
            <p:nvPr/>
          </p:nvPicPr>
          <p:blipFill>
            <a:blip r:embed="rId8" cstate="print"/>
            <a:srcRect/>
            <a:stretch>
              <a:fillRect/>
            </a:stretch>
          </p:blipFill>
          <p:spPr bwMode="auto">
            <a:xfrm>
              <a:off x="1986170" y="3408845"/>
              <a:ext cx="321663" cy="105956"/>
            </a:xfrm>
            <a:prstGeom prst="rect">
              <a:avLst/>
            </a:prstGeom>
          </p:spPr>
        </p:pic>
        <p:pic>
          <p:nvPicPr>
            <p:cNvPr id="107" name="Picture 3" descr="C:\Documents and Settings\nsheth\Desktop\Force10\Templates\3-D High Resolution png\EqualLogic_PS_large_Yellow.png"/>
            <p:cNvPicPr>
              <a:picLocks noChangeAspect="1" noChangeArrowheads="1"/>
            </p:cNvPicPr>
            <p:nvPr/>
          </p:nvPicPr>
          <p:blipFill>
            <a:blip r:embed="rId8" cstate="print"/>
            <a:srcRect/>
            <a:stretch>
              <a:fillRect/>
            </a:stretch>
          </p:blipFill>
          <p:spPr bwMode="auto">
            <a:xfrm>
              <a:off x="1986170" y="3331710"/>
              <a:ext cx="321663" cy="105956"/>
            </a:xfrm>
            <a:prstGeom prst="rect">
              <a:avLst/>
            </a:prstGeom>
          </p:spPr>
        </p:pic>
        <p:pic>
          <p:nvPicPr>
            <p:cNvPr id="108" name="Picture 3" descr="C:\Documents and Settings\nsheth\Desktop\Force10\Templates\3-D High Resolution png\EqualLogic_PS_large_Yellow.png"/>
            <p:cNvPicPr>
              <a:picLocks noChangeAspect="1" noChangeArrowheads="1"/>
            </p:cNvPicPr>
            <p:nvPr/>
          </p:nvPicPr>
          <p:blipFill>
            <a:blip r:embed="rId8" cstate="print"/>
            <a:srcRect/>
            <a:stretch>
              <a:fillRect/>
            </a:stretch>
          </p:blipFill>
          <p:spPr bwMode="auto">
            <a:xfrm>
              <a:off x="1986170" y="3255273"/>
              <a:ext cx="321663" cy="105956"/>
            </a:xfrm>
            <a:prstGeom prst="rect">
              <a:avLst/>
            </a:prstGeom>
          </p:spPr>
        </p:pic>
        <p:pic>
          <p:nvPicPr>
            <p:cNvPr id="109" name="Picture 14" descr="C:\Documents and Settings\nsheth\Desktop\Force10\Templates\3-D High Resolution png\2U_Server_Yellow.png"/>
            <p:cNvPicPr>
              <a:picLocks noChangeAspect="1" noChangeArrowheads="1"/>
            </p:cNvPicPr>
            <p:nvPr/>
          </p:nvPicPr>
          <p:blipFill>
            <a:blip r:embed="rId7" cstate="print"/>
            <a:srcRect/>
            <a:stretch>
              <a:fillRect/>
            </a:stretch>
          </p:blipFill>
          <p:spPr bwMode="auto">
            <a:xfrm>
              <a:off x="1985392" y="3160091"/>
              <a:ext cx="321663" cy="115379"/>
            </a:xfrm>
            <a:prstGeom prst="rect">
              <a:avLst/>
            </a:prstGeom>
          </p:spPr>
        </p:pic>
        <p:pic>
          <p:nvPicPr>
            <p:cNvPr id="110" name="Picture 14" descr="C:\Documents and Settings\nsheth\Desktop\Force10\Templates\3-D High Resolution png\2U_Server_Yellow.png"/>
            <p:cNvPicPr>
              <a:picLocks noChangeAspect="1" noChangeArrowheads="1"/>
            </p:cNvPicPr>
            <p:nvPr/>
          </p:nvPicPr>
          <p:blipFill>
            <a:blip r:embed="rId7" cstate="print"/>
            <a:srcRect/>
            <a:stretch>
              <a:fillRect/>
            </a:stretch>
          </p:blipFill>
          <p:spPr bwMode="auto">
            <a:xfrm>
              <a:off x="1985392" y="3082259"/>
              <a:ext cx="321663" cy="115379"/>
            </a:xfrm>
            <a:prstGeom prst="rect">
              <a:avLst/>
            </a:prstGeom>
          </p:spPr>
        </p:pic>
        <p:pic>
          <p:nvPicPr>
            <p:cNvPr id="111" name="Picture 14" descr="C:\Documents and Settings\nsheth\Desktop\Force10\Templates\3-D High Resolution png\2U_Server_Yellow.png"/>
            <p:cNvPicPr>
              <a:picLocks noChangeAspect="1" noChangeArrowheads="1"/>
            </p:cNvPicPr>
            <p:nvPr/>
          </p:nvPicPr>
          <p:blipFill>
            <a:blip r:embed="rId7" cstate="print"/>
            <a:srcRect/>
            <a:stretch>
              <a:fillRect/>
            </a:stretch>
          </p:blipFill>
          <p:spPr bwMode="auto">
            <a:xfrm>
              <a:off x="1985415" y="3003027"/>
              <a:ext cx="321663" cy="115379"/>
            </a:xfrm>
            <a:prstGeom prst="rect">
              <a:avLst/>
            </a:prstGeom>
          </p:spPr>
        </p:pic>
      </p:grpSp>
      <p:grpSp>
        <p:nvGrpSpPr>
          <p:cNvPr id="9" name="Group 125"/>
          <p:cNvGrpSpPr/>
          <p:nvPr/>
        </p:nvGrpSpPr>
        <p:grpSpPr>
          <a:xfrm>
            <a:off x="5277923" y="2097363"/>
            <a:ext cx="388677" cy="757585"/>
            <a:chOff x="749465" y="406448"/>
            <a:chExt cx="388677" cy="757585"/>
          </a:xfrm>
        </p:grpSpPr>
        <p:pic>
          <p:nvPicPr>
            <p:cNvPr id="127" name="Picture 2" descr="C:\Documents and Settings\nsheth\Desktop\Force10\Templates\3-D High Resolution png\42U_Rack_Black.png"/>
            <p:cNvPicPr>
              <a:picLocks noChangeAspect="1" noChangeArrowheads="1"/>
            </p:cNvPicPr>
            <p:nvPr/>
          </p:nvPicPr>
          <p:blipFill>
            <a:blip r:embed="rId6" cstate="print"/>
            <a:srcRect/>
            <a:stretch>
              <a:fillRect/>
            </a:stretch>
          </p:blipFill>
          <p:spPr bwMode="auto">
            <a:xfrm>
              <a:off x="749465" y="406448"/>
              <a:ext cx="388677" cy="757585"/>
            </a:xfrm>
            <a:prstGeom prst="rect">
              <a:avLst/>
            </a:prstGeom>
            <a:noFill/>
          </p:spPr>
        </p:pic>
        <p:pic>
          <p:nvPicPr>
            <p:cNvPr id="128" name="Picture 14" descr="C:\Documents and Settings\nsheth\Desktop\Force10\Templates\3-D High Resolution png\2U_Server_Yellow.png"/>
            <p:cNvPicPr>
              <a:picLocks noChangeAspect="1" noChangeArrowheads="1"/>
            </p:cNvPicPr>
            <p:nvPr/>
          </p:nvPicPr>
          <p:blipFill>
            <a:blip r:embed="rId7" cstate="print"/>
            <a:srcRect/>
            <a:stretch>
              <a:fillRect/>
            </a:stretch>
          </p:blipFill>
          <p:spPr bwMode="auto">
            <a:xfrm>
              <a:off x="764947" y="1001121"/>
              <a:ext cx="321663" cy="115379"/>
            </a:xfrm>
            <a:prstGeom prst="rect">
              <a:avLst/>
            </a:prstGeom>
            <a:noFill/>
          </p:spPr>
        </p:pic>
        <p:pic>
          <p:nvPicPr>
            <p:cNvPr id="129" name="Picture 14" descr="C:\Documents and Settings\nsheth\Desktop\Force10\Templates\3-D High Resolution png\2U_Server_Yellow.png"/>
            <p:cNvPicPr>
              <a:picLocks noChangeAspect="1" noChangeArrowheads="1"/>
            </p:cNvPicPr>
            <p:nvPr/>
          </p:nvPicPr>
          <p:blipFill>
            <a:blip r:embed="rId7" cstate="print"/>
            <a:srcRect/>
            <a:stretch>
              <a:fillRect/>
            </a:stretch>
          </p:blipFill>
          <p:spPr bwMode="auto">
            <a:xfrm>
              <a:off x="764947" y="922540"/>
              <a:ext cx="321663" cy="115379"/>
            </a:xfrm>
            <a:prstGeom prst="rect">
              <a:avLst/>
            </a:prstGeom>
            <a:noFill/>
          </p:spPr>
        </p:pic>
        <p:pic>
          <p:nvPicPr>
            <p:cNvPr id="130" name="Picture 14" descr="C:\Documents and Settings\nsheth\Desktop\Force10\Templates\3-D High Resolution png\2U_Server_Yellow.png"/>
            <p:cNvPicPr>
              <a:picLocks noChangeAspect="1" noChangeArrowheads="1"/>
            </p:cNvPicPr>
            <p:nvPr/>
          </p:nvPicPr>
          <p:blipFill>
            <a:blip r:embed="rId7" cstate="print"/>
            <a:srcRect/>
            <a:stretch>
              <a:fillRect/>
            </a:stretch>
          </p:blipFill>
          <p:spPr bwMode="auto">
            <a:xfrm>
              <a:off x="764947" y="844708"/>
              <a:ext cx="321663" cy="115379"/>
            </a:xfrm>
            <a:prstGeom prst="rect">
              <a:avLst/>
            </a:prstGeom>
            <a:noFill/>
          </p:spPr>
        </p:pic>
        <p:pic>
          <p:nvPicPr>
            <p:cNvPr id="131" name="Picture 14" descr="C:\Documents and Settings\nsheth\Desktop\Force10\Templates\3-D High Resolution png\2U_Server_Yellow.png"/>
            <p:cNvPicPr>
              <a:picLocks noChangeAspect="1" noChangeArrowheads="1"/>
            </p:cNvPicPr>
            <p:nvPr/>
          </p:nvPicPr>
          <p:blipFill>
            <a:blip r:embed="rId7" cstate="print"/>
            <a:srcRect/>
            <a:stretch>
              <a:fillRect/>
            </a:stretch>
          </p:blipFill>
          <p:spPr bwMode="auto">
            <a:xfrm>
              <a:off x="764970" y="765476"/>
              <a:ext cx="321663" cy="115379"/>
            </a:xfrm>
            <a:prstGeom prst="rect">
              <a:avLst/>
            </a:prstGeom>
            <a:noFill/>
          </p:spPr>
        </p:pic>
        <p:pic>
          <p:nvPicPr>
            <p:cNvPr id="132" name="Picture 14" descr="C:\Documents and Settings\nsheth\Desktop\Force10\Templates\3-D High Resolution png\2U_Server_Yellow.png"/>
            <p:cNvPicPr>
              <a:picLocks noChangeAspect="1" noChangeArrowheads="1"/>
            </p:cNvPicPr>
            <p:nvPr/>
          </p:nvPicPr>
          <p:blipFill>
            <a:blip r:embed="rId7" cstate="print"/>
            <a:srcRect/>
            <a:stretch>
              <a:fillRect/>
            </a:stretch>
          </p:blipFill>
          <p:spPr bwMode="auto">
            <a:xfrm>
              <a:off x="764947" y="684415"/>
              <a:ext cx="321663" cy="115379"/>
            </a:xfrm>
            <a:prstGeom prst="rect">
              <a:avLst/>
            </a:prstGeom>
            <a:noFill/>
          </p:spPr>
        </p:pic>
        <p:pic>
          <p:nvPicPr>
            <p:cNvPr id="133" name="Picture 14" descr="C:\Documents and Settings\nsheth\Desktop\Force10\Templates\3-D High Resolution png\2U_Server_Yellow.png"/>
            <p:cNvPicPr>
              <a:picLocks noChangeAspect="1" noChangeArrowheads="1"/>
            </p:cNvPicPr>
            <p:nvPr/>
          </p:nvPicPr>
          <p:blipFill>
            <a:blip r:embed="rId7" cstate="print"/>
            <a:srcRect/>
            <a:stretch>
              <a:fillRect/>
            </a:stretch>
          </p:blipFill>
          <p:spPr bwMode="auto">
            <a:xfrm>
              <a:off x="764947" y="606583"/>
              <a:ext cx="321663" cy="115379"/>
            </a:xfrm>
            <a:prstGeom prst="rect">
              <a:avLst/>
            </a:prstGeom>
            <a:noFill/>
          </p:spPr>
        </p:pic>
        <p:pic>
          <p:nvPicPr>
            <p:cNvPr id="134" name="Picture 14" descr="C:\Documents and Settings\nsheth\Desktop\Force10\Templates\3-D High Resolution png\2U_Server_Yellow.png"/>
            <p:cNvPicPr>
              <a:picLocks noChangeAspect="1" noChangeArrowheads="1"/>
            </p:cNvPicPr>
            <p:nvPr/>
          </p:nvPicPr>
          <p:blipFill>
            <a:blip r:embed="rId7" cstate="print"/>
            <a:srcRect/>
            <a:stretch>
              <a:fillRect/>
            </a:stretch>
          </p:blipFill>
          <p:spPr bwMode="auto">
            <a:xfrm>
              <a:off x="764970" y="527351"/>
              <a:ext cx="321663" cy="115379"/>
            </a:xfrm>
            <a:prstGeom prst="rect">
              <a:avLst/>
            </a:prstGeom>
            <a:noFill/>
          </p:spPr>
        </p:pic>
      </p:grpSp>
      <p:grpSp>
        <p:nvGrpSpPr>
          <p:cNvPr id="10" name="Group 137"/>
          <p:cNvGrpSpPr/>
          <p:nvPr/>
        </p:nvGrpSpPr>
        <p:grpSpPr>
          <a:xfrm>
            <a:off x="6411633" y="2097363"/>
            <a:ext cx="388677" cy="757585"/>
            <a:chOff x="749465" y="406448"/>
            <a:chExt cx="388677" cy="757585"/>
          </a:xfrm>
        </p:grpSpPr>
        <p:pic>
          <p:nvPicPr>
            <p:cNvPr id="139" name="Picture 2" descr="C:\Documents and Settings\nsheth\Desktop\Force10\Templates\3-D High Resolution png\42U_Rack_Black.png"/>
            <p:cNvPicPr>
              <a:picLocks noChangeAspect="1" noChangeArrowheads="1"/>
            </p:cNvPicPr>
            <p:nvPr/>
          </p:nvPicPr>
          <p:blipFill>
            <a:blip r:embed="rId6" cstate="print"/>
            <a:srcRect/>
            <a:stretch>
              <a:fillRect/>
            </a:stretch>
          </p:blipFill>
          <p:spPr bwMode="auto">
            <a:xfrm>
              <a:off x="749465" y="406448"/>
              <a:ext cx="388677" cy="757585"/>
            </a:xfrm>
            <a:prstGeom prst="rect">
              <a:avLst/>
            </a:prstGeom>
            <a:noFill/>
          </p:spPr>
        </p:pic>
        <p:pic>
          <p:nvPicPr>
            <p:cNvPr id="140" name="Picture 14" descr="C:\Documents and Settings\nsheth\Desktop\Force10\Templates\3-D High Resolution png\2U_Server_Yellow.png"/>
            <p:cNvPicPr>
              <a:picLocks noChangeAspect="1" noChangeArrowheads="1"/>
            </p:cNvPicPr>
            <p:nvPr/>
          </p:nvPicPr>
          <p:blipFill>
            <a:blip r:embed="rId7" cstate="print"/>
            <a:srcRect/>
            <a:stretch>
              <a:fillRect/>
            </a:stretch>
          </p:blipFill>
          <p:spPr bwMode="auto">
            <a:xfrm>
              <a:off x="764947" y="1001121"/>
              <a:ext cx="321663" cy="115379"/>
            </a:xfrm>
            <a:prstGeom prst="rect">
              <a:avLst/>
            </a:prstGeom>
            <a:noFill/>
          </p:spPr>
        </p:pic>
        <p:pic>
          <p:nvPicPr>
            <p:cNvPr id="141" name="Picture 14" descr="C:\Documents and Settings\nsheth\Desktop\Force10\Templates\3-D High Resolution png\2U_Server_Yellow.png"/>
            <p:cNvPicPr>
              <a:picLocks noChangeAspect="1" noChangeArrowheads="1"/>
            </p:cNvPicPr>
            <p:nvPr/>
          </p:nvPicPr>
          <p:blipFill>
            <a:blip r:embed="rId7" cstate="print"/>
            <a:srcRect/>
            <a:stretch>
              <a:fillRect/>
            </a:stretch>
          </p:blipFill>
          <p:spPr bwMode="auto">
            <a:xfrm>
              <a:off x="764947" y="922540"/>
              <a:ext cx="321663" cy="115379"/>
            </a:xfrm>
            <a:prstGeom prst="rect">
              <a:avLst/>
            </a:prstGeom>
            <a:noFill/>
          </p:spPr>
        </p:pic>
        <p:pic>
          <p:nvPicPr>
            <p:cNvPr id="142" name="Picture 14" descr="C:\Documents and Settings\nsheth\Desktop\Force10\Templates\3-D High Resolution png\2U_Server_Yellow.png"/>
            <p:cNvPicPr>
              <a:picLocks noChangeAspect="1" noChangeArrowheads="1"/>
            </p:cNvPicPr>
            <p:nvPr/>
          </p:nvPicPr>
          <p:blipFill>
            <a:blip r:embed="rId7" cstate="print"/>
            <a:srcRect/>
            <a:stretch>
              <a:fillRect/>
            </a:stretch>
          </p:blipFill>
          <p:spPr bwMode="auto">
            <a:xfrm>
              <a:off x="764947" y="844708"/>
              <a:ext cx="321663" cy="115379"/>
            </a:xfrm>
            <a:prstGeom prst="rect">
              <a:avLst/>
            </a:prstGeom>
            <a:noFill/>
          </p:spPr>
        </p:pic>
        <p:pic>
          <p:nvPicPr>
            <p:cNvPr id="143" name="Picture 14" descr="C:\Documents and Settings\nsheth\Desktop\Force10\Templates\3-D High Resolution png\2U_Server_Yellow.png"/>
            <p:cNvPicPr>
              <a:picLocks noChangeAspect="1" noChangeArrowheads="1"/>
            </p:cNvPicPr>
            <p:nvPr/>
          </p:nvPicPr>
          <p:blipFill>
            <a:blip r:embed="rId7" cstate="print"/>
            <a:srcRect/>
            <a:stretch>
              <a:fillRect/>
            </a:stretch>
          </p:blipFill>
          <p:spPr bwMode="auto">
            <a:xfrm>
              <a:off x="764970" y="765476"/>
              <a:ext cx="321663" cy="115379"/>
            </a:xfrm>
            <a:prstGeom prst="rect">
              <a:avLst/>
            </a:prstGeom>
            <a:noFill/>
          </p:spPr>
        </p:pic>
        <p:pic>
          <p:nvPicPr>
            <p:cNvPr id="144" name="Picture 14" descr="C:\Documents and Settings\nsheth\Desktop\Force10\Templates\3-D High Resolution png\2U_Server_Yellow.png"/>
            <p:cNvPicPr>
              <a:picLocks noChangeAspect="1" noChangeArrowheads="1"/>
            </p:cNvPicPr>
            <p:nvPr/>
          </p:nvPicPr>
          <p:blipFill>
            <a:blip r:embed="rId7" cstate="print"/>
            <a:srcRect/>
            <a:stretch>
              <a:fillRect/>
            </a:stretch>
          </p:blipFill>
          <p:spPr bwMode="auto">
            <a:xfrm>
              <a:off x="764947" y="684415"/>
              <a:ext cx="321663" cy="115379"/>
            </a:xfrm>
            <a:prstGeom prst="rect">
              <a:avLst/>
            </a:prstGeom>
            <a:noFill/>
          </p:spPr>
        </p:pic>
        <p:pic>
          <p:nvPicPr>
            <p:cNvPr id="145" name="Picture 14" descr="C:\Documents and Settings\nsheth\Desktop\Force10\Templates\3-D High Resolution png\2U_Server_Yellow.png"/>
            <p:cNvPicPr>
              <a:picLocks noChangeAspect="1" noChangeArrowheads="1"/>
            </p:cNvPicPr>
            <p:nvPr/>
          </p:nvPicPr>
          <p:blipFill>
            <a:blip r:embed="rId7" cstate="print"/>
            <a:srcRect/>
            <a:stretch>
              <a:fillRect/>
            </a:stretch>
          </p:blipFill>
          <p:spPr bwMode="auto">
            <a:xfrm>
              <a:off x="764947" y="606583"/>
              <a:ext cx="321663" cy="115379"/>
            </a:xfrm>
            <a:prstGeom prst="rect">
              <a:avLst/>
            </a:prstGeom>
            <a:noFill/>
          </p:spPr>
        </p:pic>
        <p:pic>
          <p:nvPicPr>
            <p:cNvPr id="146" name="Picture 14" descr="C:\Documents and Settings\nsheth\Desktop\Force10\Templates\3-D High Resolution png\2U_Server_Yellow.png"/>
            <p:cNvPicPr>
              <a:picLocks noChangeAspect="1" noChangeArrowheads="1"/>
            </p:cNvPicPr>
            <p:nvPr/>
          </p:nvPicPr>
          <p:blipFill>
            <a:blip r:embed="rId7" cstate="print"/>
            <a:srcRect/>
            <a:stretch>
              <a:fillRect/>
            </a:stretch>
          </p:blipFill>
          <p:spPr bwMode="auto">
            <a:xfrm>
              <a:off x="764970" y="527351"/>
              <a:ext cx="321663" cy="115379"/>
            </a:xfrm>
            <a:prstGeom prst="rect">
              <a:avLst/>
            </a:prstGeom>
            <a:noFill/>
          </p:spPr>
        </p:pic>
      </p:grpSp>
      <p:grpSp>
        <p:nvGrpSpPr>
          <p:cNvPr id="12" name="Group 148"/>
          <p:cNvGrpSpPr/>
          <p:nvPr/>
        </p:nvGrpSpPr>
        <p:grpSpPr>
          <a:xfrm>
            <a:off x="5844778" y="2097363"/>
            <a:ext cx="388677" cy="757585"/>
            <a:chOff x="1339688" y="406448"/>
            <a:chExt cx="388677" cy="757585"/>
          </a:xfrm>
        </p:grpSpPr>
        <p:pic>
          <p:nvPicPr>
            <p:cNvPr id="150" name="Picture 2" descr="C:\Documents and Settings\nsheth\Desktop\Force10\Templates\3-D High Resolution png\42U_Rack_Black.png"/>
            <p:cNvPicPr>
              <a:picLocks noChangeAspect="1" noChangeArrowheads="1"/>
            </p:cNvPicPr>
            <p:nvPr/>
          </p:nvPicPr>
          <p:blipFill>
            <a:blip r:embed="rId6" cstate="print"/>
            <a:srcRect/>
            <a:stretch>
              <a:fillRect/>
            </a:stretch>
          </p:blipFill>
          <p:spPr bwMode="auto">
            <a:xfrm>
              <a:off x="1339688" y="406448"/>
              <a:ext cx="388677" cy="757585"/>
            </a:xfrm>
            <a:prstGeom prst="rect">
              <a:avLst/>
            </a:prstGeom>
          </p:spPr>
        </p:pic>
        <p:pic>
          <p:nvPicPr>
            <p:cNvPr id="151" name="Picture 3" descr="C:\Documents and Settings\nsheth\Desktop\Force10\Templates\3-D High Resolution png\EqualLogic_PS_large_Yellow.png"/>
            <p:cNvPicPr>
              <a:picLocks noChangeAspect="1" noChangeArrowheads="1"/>
            </p:cNvPicPr>
            <p:nvPr/>
          </p:nvPicPr>
          <p:blipFill>
            <a:blip r:embed="rId8" cstate="print"/>
            <a:srcRect/>
            <a:stretch>
              <a:fillRect/>
            </a:stretch>
          </p:blipFill>
          <p:spPr bwMode="auto">
            <a:xfrm>
              <a:off x="1355948" y="1008559"/>
              <a:ext cx="321663" cy="105956"/>
            </a:xfrm>
            <a:prstGeom prst="rect">
              <a:avLst/>
            </a:prstGeom>
          </p:spPr>
        </p:pic>
        <p:pic>
          <p:nvPicPr>
            <p:cNvPr id="152" name="Picture 3" descr="C:\Documents and Settings\nsheth\Desktop\Force10\Templates\3-D High Resolution png\EqualLogic_PS_large_Yellow.png"/>
            <p:cNvPicPr>
              <a:picLocks noChangeAspect="1" noChangeArrowheads="1"/>
            </p:cNvPicPr>
            <p:nvPr/>
          </p:nvPicPr>
          <p:blipFill>
            <a:blip r:embed="rId8" cstate="print"/>
            <a:srcRect/>
            <a:stretch>
              <a:fillRect/>
            </a:stretch>
          </p:blipFill>
          <p:spPr bwMode="auto">
            <a:xfrm>
              <a:off x="1355948" y="933169"/>
              <a:ext cx="321663" cy="105956"/>
            </a:xfrm>
            <a:prstGeom prst="rect">
              <a:avLst/>
            </a:prstGeom>
          </p:spPr>
        </p:pic>
        <p:pic>
          <p:nvPicPr>
            <p:cNvPr id="153" name="Picture 3" descr="C:\Documents and Settings\nsheth\Desktop\Force10\Templates\3-D High Resolution png\EqualLogic_PS_large_Yellow.png"/>
            <p:cNvPicPr>
              <a:picLocks noChangeAspect="1" noChangeArrowheads="1"/>
            </p:cNvPicPr>
            <p:nvPr/>
          </p:nvPicPr>
          <p:blipFill>
            <a:blip r:embed="rId8" cstate="print"/>
            <a:srcRect/>
            <a:stretch>
              <a:fillRect/>
            </a:stretch>
          </p:blipFill>
          <p:spPr bwMode="auto">
            <a:xfrm>
              <a:off x="1355948" y="856034"/>
              <a:ext cx="321663" cy="105956"/>
            </a:xfrm>
            <a:prstGeom prst="rect">
              <a:avLst/>
            </a:prstGeom>
          </p:spPr>
        </p:pic>
        <p:pic>
          <p:nvPicPr>
            <p:cNvPr id="154" name="Picture 3" descr="C:\Documents and Settings\nsheth\Desktop\Force10\Templates\3-D High Resolution png\EqualLogic_PS_large_Yellow.png"/>
            <p:cNvPicPr>
              <a:picLocks noChangeAspect="1" noChangeArrowheads="1"/>
            </p:cNvPicPr>
            <p:nvPr/>
          </p:nvPicPr>
          <p:blipFill>
            <a:blip r:embed="rId8" cstate="print"/>
            <a:srcRect/>
            <a:stretch>
              <a:fillRect/>
            </a:stretch>
          </p:blipFill>
          <p:spPr bwMode="auto">
            <a:xfrm>
              <a:off x="1355948" y="779597"/>
              <a:ext cx="321663" cy="105956"/>
            </a:xfrm>
            <a:prstGeom prst="rect">
              <a:avLst/>
            </a:prstGeom>
          </p:spPr>
        </p:pic>
        <p:pic>
          <p:nvPicPr>
            <p:cNvPr id="155" name="Picture 14" descr="C:\Documents and Settings\nsheth\Desktop\Force10\Templates\3-D High Resolution png\2U_Server_Yellow.png"/>
            <p:cNvPicPr>
              <a:picLocks noChangeAspect="1" noChangeArrowheads="1"/>
            </p:cNvPicPr>
            <p:nvPr/>
          </p:nvPicPr>
          <p:blipFill>
            <a:blip r:embed="rId7" cstate="print"/>
            <a:srcRect/>
            <a:stretch>
              <a:fillRect/>
            </a:stretch>
          </p:blipFill>
          <p:spPr bwMode="auto">
            <a:xfrm>
              <a:off x="1355170" y="684415"/>
              <a:ext cx="321663" cy="115379"/>
            </a:xfrm>
            <a:prstGeom prst="rect">
              <a:avLst/>
            </a:prstGeom>
          </p:spPr>
        </p:pic>
        <p:pic>
          <p:nvPicPr>
            <p:cNvPr id="156" name="Picture 14" descr="C:\Documents and Settings\nsheth\Desktop\Force10\Templates\3-D High Resolution png\2U_Server_Yellow.png"/>
            <p:cNvPicPr>
              <a:picLocks noChangeAspect="1" noChangeArrowheads="1"/>
            </p:cNvPicPr>
            <p:nvPr/>
          </p:nvPicPr>
          <p:blipFill>
            <a:blip r:embed="rId7" cstate="print"/>
            <a:srcRect/>
            <a:stretch>
              <a:fillRect/>
            </a:stretch>
          </p:blipFill>
          <p:spPr bwMode="auto">
            <a:xfrm>
              <a:off x="1355170" y="606583"/>
              <a:ext cx="321663" cy="115379"/>
            </a:xfrm>
            <a:prstGeom prst="rect">
              <a:avLst/>
            </a:prstGeom>
          </p:spPr>
        </p:pic>
        <p:pic>
          <p:nvPicPr>
            <p:cNvPr id="157" name="Picture 14" descr="C:\Documents and Settings\nsheth\Desktop\Force10\Templates\3-D High Resolution png\2U_Server_Yellow.png"/>
            <p:cNvPicPr>
              <a:picLocks noChangeAspect="1" noChangeArrowheads="1"/>
            </p:cNvPicPr>
            <p:nvPr/>
          </p:nvPicPr>
          <p:blipFill>
            <a:blip r:embed="rId7" cstate="print"/>
            <a:srcRect/>
            <a:stretch>
              <a:fillRect/>
            </a:stretch>
          </p:blipFill>
          <p:spPr bwMode="auto">
            <a:xfrm>
              <a:off x="1355193" y="527351"/>
              <a:ext cx="321663" cy="115379"/>
            </a:xfrm>
            <a:prstGeom prst="rect">
              <a:avLst/>
            </a:prstGeom>
          </p:spPr>
        </p:pic>
      </p:grpSp>
      <p:grpSp>
        <p:nvGrpSpPr>
          <p:cNvPr id="13" name="Group 161"/>
          <p:cNvGrpSpPr/>
          <p:nvPr/>
        </p:nvGrpSpPr>
        <p:grpSpPr>
          <a:xfrm>
            <a:off x="6978487" y="2097363"/>
            <a:ext cx="388677" cy="757585"/>
            <a:chOff x="1339688" y="406448"/>
            <a:chExt cx="388677" cy="757585"/>
          </a:xfrm>
        </p:grpSpPr>
        <p:pic>
          <p:nvPicPr>
            <p:cNvPr id="163" name="Picture 2" descr="C:\Documents and Settings\nsheth\Desktop\Force10\Templates\3-D High Resolution png\42U_Rack_Black.png"/>
            <p:cNvPicPr>
              <a:picLocks noChangeAspect="1" noChangeArrowheads="1"/>
            </p:cNvPicPr>
            <p:nvPr/>
          </p:nvPicPr>
          <p:blipFill>
            <a:blip r:embed="rId6" cstate="print"/>
            <a:srcRect/>
            <a:stretch>
              <a:fillRect/>
            </a:stretch>
          </p:blipFill>
          <p:spPr bwMode="auto">
            <a:xfrm>
              <a:off x="1339688" y="406448"/>
              <a:ext cx="388677" cy="757585"/>
            </a:xfrm>
            <a:prstGeom prst="rect">
              <a:avLst/>
            </a:prstGeom>
          </p:spPr>
        </p:pic>
        <p:pic>
          <p:nvPicPr>
            <p:cNvPr id="164" name="Picture 3" descr="C:\Documents and Settings\nsheth\Desktop\Force10\Templates\3-D High Resolution png\EqualLogic_PS_large_Yellow.png"/>
            <p:cNvPicPr>
              <a:picLocks noChangeAspect="1" noChangeArrowheads="1"/>
            </p:cNvPicPr>
            <p:nvPr/>
          </p:nvPicPr>
          <p:blipFill>
            <a:blip r:embed="rId8" cstate="print"/>
            <a:srcRect/>
            <a:stretch>
              <a:fillRect/>
            </a:stretch>
          </p:blipFill>
          <p:spPr bwMode="auto">
            <a:xfrm>
              <a:off x="1355948" y="1008559"/>
              <a:ext cx="321663" cy="105956"/>
            </a:xfrm>
            <a:prstGeom prst="rect">
              <a:avLst/>
            </a:prstGeom>
          </p:spPr>
        </p:pic>
        <p:pic>
          <p:nvPicPr>
            <p:cNvPr id="165" name="Picture 3" descr="C:\Documents and Settings\nsheth\Desktop\Force10\Templates\3-D High Resolution png\EqualLogic_PS_large_Yellow.png"/>
            <p:cNvPicPr>
              <a:picLocks noChangeAspect="1" noChangeArrowheads="1"/>
            </p:cNvPicPr>
            <p:nvPr/>
          </p:nvPicPr>
          <p:blipFill>
            <a:blip r:embed="rId8" cstate="print"/>
            <a:srcRect/>
            <a:stretch>
              <a:fillRect/>
            </a:stretch>
          </p:blipFill>
          <p:spPr bwMode="auto">
            <a:xfrm>
              <a:off x="1355948" y="933169"/>
              <a:ext cx="321663" cy="105956"/>
            </a:xfrm>
            <a:prstGeom prst="rect">
              <a:avLst/>
            </a:prstGeom>
          </p:spPr>
        </p:pic>
        <p:pic>
          <p:nvPicPr>
            <p:cNvPr id="166" name="Picture 3" descr="C:\Documents and Settings\nsheth\Desktop\Force10\Templates\3-D High Resolution png\EqualLogic_PS_large_Yellow.png"/>
            <p:cNvPicPr>
              <a:picLocks noChangeAspect="1" noChangeArrowheads="1"/>
            </p:cNvPicPr>
            <p:nvPr/>
          </p:nvPicPr>
          <p:blipFill>
            <a:blip r:embed="rId8" cstate="print"/>
            <a:srcRect/>
            <a:stretch>
              <a:fillRect/>
            </a:stretch>
          </p:blipFill>
          <p:spPr bwMode="auto">
            <a:xfrm>
              <a:off x="1355948" y="856034"/>
              <a:ext cx="321663" cy="105956"/>
            </a:xfrm>
            <a:prstGeom prst="rect">
              <a:avLst/>
            </a:prstGeom>
          </p:spPr>
        </p:pic>
        <p:pic>
          <p:nvPicPr>
            <p:cNvPr id="167" name="Picture 3" descr="C:\Documents and Settings\nsheth\Desktop\Force10\Templates\3-D High Resolution png\EqualLogic_PS_large_Yellow.png"/>
            <p:cNvPicPr>
              <a:picLocks noChangeAspect="1" noChangeArrowheads="1"/>
            </p:cNvPicPr>
            <p:nvPr/>
          </p:nvPicPr>
          <p:blipFill>
            <a:blip r:embed="rId8" cstate="print"/>
            <a:srcRect/>
            <a:stretch>
              <a:fillRect/>
            </a:stretch>
          </p:blipFill>
          <p:spPr bwMode="auto">
            <a:xfrm>
              <a:off x="1355948" y="779597"/>
              <a:ext cx="321663" cy="105956"/>
            </a:xfrm>
            <a:prstGeom prst="rect">
              <a:avLst/>
            </a:prstGeom>
          </p:spPr>
        </p:pic>
        <p:pic>
          <p:nvPicPr>
            <p:cNvPr id="168" name="Picture 14" descr="C:\Documents and Settings\nsheth\Desktop\Force10\Templates\3-D High Resolution png\2U_Server_Yellow.png"/>
            <p:cNvPicPr>
              <a:picLocks noChangeAspect="1" noChangeArrowheads="1"/>
            </p:cNvPicPr>
            <p:nvPr/>
          </p:nvPicPr>
          <p:blipFill>
            <a:blip r:embed="rId7" cstate="print"/>
            <a:srcRect/>
            <a:stretch>
              <a:fillRect/>
            </a:stretch>
          </p:blipFill>
          <p:spPr bwMode="auto">
            <a:xfrm>
              <a:off x="1355170" y="684415"/>
              <a:ext cx="321663" cy="115379"/>
            </a:xfrm>
            <a:prstGeom prst="rect">
              <a:avLst/>
            </a:prstGeom>
          </p:spPr>
        </p:pic>
        <p:pic>
          <p:nvPicPr>
            <p:cNvPr id="169" name="Picture 14" descr="C:\Documents and Settings\nsheth\Desktop\Force10\Templates\3-D High Resolution png\2U_Server_Yellow.png"/>
            <p:cNvPicPr>
              <a:picLocks noChangeAspect="1" noChangeArrowheads="1"/>
            </p:cNvPicPr>
            <p:nvPr/>
          </p:nvPicPr>
          <p:blipFill>
            <a:blip r:embed="rId7" cstate="print"/>
            <a:srcRect/>
            <a:stretch>
              <a:fillRect/>
            </a:stretch>
          </p:blipFill>
          <p:spPr bwMode="auto">
            <a:xfrm>
              <a:off x="1355170" y="606583"/>
              <a:ext cx="321663" cy="115379"/>
            </a:xfrm>
            <a:prstGeom prst="rect">
              <a:avLst/>
            </a:prstGeom>
          </p:spPr>
        </p:pic>
        <p:pic>
          <p:nvPicPr>
            <p:cNvPr id="170" name="Picture 14" descr="C:\Documents and Settings\nsheth\Desktop\Force10\Templates\3-D High Resolution png\2U_Server_Yellow.png"/>
            <p:cNvPicPr>
              <a:picLocks noChangeAspect="1" noChangeArrowheads="1"/>
            </p:cNvPicPr>
            <p:nvPr/>
          </p:nvPicPr>
          <p:blipFill>
            <a:blip r:embed="rId7" cstate="print"/>
            <a:srcRect/>
            <a:stretch>
              <a:fillRect/>
            </a:stretch>
          </p:blipFill>
          <p:spPr bwMode="auto">
            <a:xfrm>
              <a:off x="1355193" y="527351"/>
              <a:ext cx="321663" cy="115379"/>
            </a:xfrm>
            <a:prstGeom prst="rect">
              <a:avLst/>
            </a:prstGeom>
          </p:spPr>
        </p:pic>
      </p:grpSp>
      <p:grpSp>
        <p:nvGrpSpPr>
          <p:cNvPr id="15" name="Group 157"/>
          <p:cNvGrpSpPr/>
          <p:nvPr/>
        </p:nvGrpSpPr>
        <p:grpSpPr>
          <a:xfrm>
            <a:off x="892176" y="2181225"/>
            <a:ext cx="320040" cy="84635"/>
            <a:chOff x="892176" y="2181225"/>
            <a:chExt cx="320040" cy="84635"/>
          </a:xfrm>
        </p:grpSpPr>
        <p:pic>
          <p:nvPicPr>
            <p:cNvPr id="1026" name="Picture 2" descr="C:\Documents and Settings\vahern\My Documents\Images\S\2D\S55_Blue.jpg"/>
            <p:cNvPicPr>
              <a:picLocks noChangeAspect="1" noChangeArrowheads="1"/>
            </p:cNvPicPr>
            <p:nvPr/>
          </p:nvPicPr>
          <p:blipFill>
            <a:blip r:embed="rId9" cstate="print"/>
            <a:srcRect/>
            <a:stretch>
              <a:fillRect/>
            </a:stretch>
          </p:blipFill>
          <p:spPr bwMode="auto">
            <a:xfrm>
              <a:off x="892176" y="2222500"/>
              <a:ext cx="320040" cy="43360"/>
            </a:xfrm>
            <a:prstGeom prst="rect">
              <a:avLst/>
            </a:prstGeom>
            <a:noFill/>
          </p:spPr>
        </p:pic>
        <p:pic>
          <p:nvPicPr>
            <p:cNvPr id="149" name="Picture 2" descr="C:\Documents and Settings\vahern\My Documents\Images\S\2D\S55_Blue.jpg"/>
            <p:cNvPicPr>
              <a:picLocks noChangeAspect="1" noChangeArrowheads="1"/>
            </p:cNvPicPr>
            <p:nvPr/>
          </p:nvPicPr>
          <p:blipFill>
            <a:blip r:embed="rId9" cstate="print"/>
            <a:srcRect/>
            <a:stretch>
              <a:fillRect/>
            </a:stretch>
          </p:blipFill>
          <p:spPr bwMode="auto">
            <a:xfrm>
              <a:off x="892176" y="2181225"/>
              <a:ext cx="320040" cy="43360"/>
            </a:xfrm>
            <a:prstGeom prst="rect">
              <a:avLst/>
            </a:prstGeom>
            <a:noFill/>
          </p:spPr>
        </p:pic>
      </p:grpSp>
      <p:grpSp>
        <p:nvGrpSpPr>
          <p:cNvPr id="16" name="Group 160"/>
          <p:cNvGrpSpPr/>
          <p:nvPr/>
        </p:nvGrpSpPr>
        <p:grpSpPr>
          <a:xfrm>
            <a:off x="1476376" y="2181225"/>
            <a:ext cx="320040" cy="84635"/>
            <a:chOff x="892176" y="2181225"/>
            <a:chExt cx="320040" cy="84635"/>
          </a:xfrm>
        </p:grpSpPr>
        <p:pic>
          <p:nvPicPr>
            <p:cNvPr id="162" name="Picture 2" descr="C:\Documents and Settings\vahern\My Documents\Images\S\2D\S55_Blue.jpg"/>
            <p:cNvPicPr>
              <a:picLocks noChangeAspect="1" noChangeArrowheads="1"/>
            </p:cNvPicPr>
            <p:nvPr/>
          </p:nvPicPr>
          <p:blipFill>
            <a:blip r:embed="rId9" cstate="print"/>
            <a:srcRect/>
            <a:stretch>
              <a:fillRect/>
            </a:stretch>
          </p:blipFill>
          <p:spPr bwMode="auto">
            <a:xfrm>
              <a:off x="892176" y="2222500"/>
              <a:ext cx="320040" cy="43360"/>
            </a:xfrm>
            <a:prstGeom prst="rect">
              <a:avLst/>
            </a:prstGeom>
            <a:noFill/>
          </p:spPr>
        </p:pic>
        <p:pic>
          <p:nvPicPr>
            <p:cNvPr id="171" name="Picture 2" descr="C:\Documents and Settings\vahern\My Documents\Images\S\2D\S55_Blue.jpg"/>
            <p:cNvPicPr>
              <a:picLocks noChangeAspect="1" noChangeArrowheads="1"/>
            </p:cNvPicPr>
            <p:nvPr/>
          </p:nvPicPr>
          <p:blipFill>
            <a:blip r:embed="rId9" cstate="print"/>
            <a:srcRect/>
            <a:stretch>
              <a:fillRect/>
            </a:stretch>
          </p:blipFill>
          <p:spPr bwMode="auto">
            <a:xfrm>
              <a:off x="892176" y="2181225"/>
              <a:ext cx="320040" cy="43360"/>
            </a:xfrm>
            <a:prstGeom prst="rect">
              <a:avLst/>
            </a:prstGeom>
            <a:noFill/>
          </p:spPr>
        </p:pic>
      </p:grpSp>
      <p:grpSp>
        <p:nvGrpSpPr>
          <p:cNvPr id="17" name="Group 173"/>
          <p:cNvGrpSpPr/>
          <p:nvPr/>
        </p:nvGrpSpPr>
        <p:grpSpPr>
          <a:xfrm>
            <a:off x="2066926" y="2181225"/>
            <a:ext cx="320040" cy="84635"/>
            <a:chOff x="892176" y="2181225"/>
            <a:chExt cx="320040" cy="84635"/>
          </a:xfrm>
        </p:grpSpPr>
        <p:pic>
          <p:nvPicPr>
            <p:cNvPr id="175" name="Picture 2" descr="C:\Documents and Settings\vahern\My Documents\Images\S\2D\S55_Blue.jpg"/>
            <p:cNvPicPr>
              <a:picLocks noChangeAspect="1" noChangeArrowheads="1"/>
            </p:cNvPicPr>
            <p:nvPr/>
          </p:nvPicPr>
          <p:blipFill>
            <a:blip r:embed="rId9" cstate="print"/>
            <a:srcRect/>
            <a:stretch>
              <a:fillRect/>
            </a:stretch>
          </p:blipFill>
          <p:spPr bwMode="auto">
            <a:xfrm>
              <a:off x="892176" y="2222500"/>
              <a:ext cx="320040" cy="43360"/>
            </a:xfrm>
            <a:prstGeom prst="rect">
              <a:avLst/>
            </a:prstGeom>
            <a:noFill/>
          </p:spPr>
        </p:pic>
        <p:pic>
          <p:nvPicPr>
            <p:cNvPr id="176" name="Picture 2" descr="C:\Documents and Settings\vahern\My Documents\Images\S\2D\S55_Blue.jpg"/>
            <p:cNvPicPr>
              <a:picLocks noChangeAspect="1" noChangeArrowheads="1"/>
            </p:cNvPicPr>
            <p:nvPr/>
          </p:nvPicPr>
          <p:blipFill>
            <a:blip r:embed="rId9" cstate="print"/>
            <a:srcRect/>
            <a:stretch>
              <a:fillRect/>
            </a:stretch>
          </p:blipFill>
          <p:spPr bwMode="auto">
            <a:xfrm>
              <a:off x="892176" y="2181225"/>
              <a:ext cx="320040" cy="43360"/>
            </a:xfrm>
            <a:prstGeom prst="rect">
              <a:avLst/>
            </a:prstGeom>
            <a:noFill/>
          </p:spPr>
        </p:pic>
      </p:grpSp>
      <p:grpSp>
        <p:nvGrpSpPr>
          <p:cNvPr id="18" name="Group 176"/>
          <p:cNvGrpSpPr/>
          <p:nvPr/>
        </p:nvGrpSpPr>
        <p:grpSpPr>
          <a:xfrm>
            <a:off x="2657476" y="2181225"/>
            <a:ext cx="320040" cy="84635"/>
            <a:chOff x="892176" y="2181225"/>
            <a:chExt cx="320040" cy="84635"/>
          </a:xfrm>
        </p:grpSpPr>
        <p:pic>
          <p:nvPicPr>
            <p:cNvPr id="178" name="Picture 2" descr="C:\Documents and Settings\vahern\My Documents\Images\S\2D\S55_Blue.jpg"/>
            <p:cNvPicPr>
              <a:picLocks noChangeAspect="1" noChangeArrowheads="1"/>
            </p:cNvPicPr>
            <p:nvPr/>
          </p:nvPicPr>
          <p:blipFill>
            <a:blip r:embed="rId9" cstate="print"/>
            <a:srcRect/>
            <a:stretch>
              <a:fillRect/>
            </a:stretch>
          </p:blipFill>
          <p:spPr bwMode="auto">
            <a:xfrm>
              <a:off x="892176" y="2222500"/>
              <a:ext cx="320040" cy="43360"/>
            </a:xfrm>
            <a:prstGeom prst="rect">
              <a:avLst/>
            </a:prstGeom>
            <a:noFill/>
          </p:spPr>
        </p:pic>
        <p:pic>
          <p:nvPicPr>
            <p:cNvPr id="179" name="Picture 2" descr="C:\Documents and Settings\vahern\My Documents\Images\S\2D\S55_Blue.jpg"/>
            <p:cNvPicPr>
              <a:picLocks noChangeAspect="1" noChangeArrowheads="1"/>
            </p:cNvPicPr>
            <p:nvPr/>
          </p:nvPicPr>
          <p:blipFill>
            <a:blip r:embed="rId9" cstate="print"/>
            <a:srcRect/>
            <a:stretch>
              <a:fillRect/>
            </a:stretch>
          </p:blipFill>
          <p:spPr bwMode="auto">
            <a:xfrm>
              <a:off x="892176" y="2181225"/>
              <a:ext cx="320040" cy="43360"/>
            </a:xfrm>
            <a:prstGeom prst="rect">
              <a:avLst/>
            </a:prstGeom>
            <a:noFill/>
          </p:spPr>
        </p:pic>
      </p:grpSp>
      <p:grpSp>
        <p:nvGrpSpPr>
          <p:cNvPr id="19" name="Group 180"/>
          <p:cNvGrpSpPr/>
          <p:nvPr/>
        </p:nvGrpSpPr>
        <p:grpSpPr>
          <a:xfrm>
            <a:off x="5292726" y="2165350"/>
            <a:ext cx="320040" cy="84635"/>
            <a:chOff x="5292726" y="2165350"/>
            <a:chExt cx="320040" cy="84635"/>
          </a:xfrm>
        </p:grpSpPr>
        <p:pic>
          <p:nvPicPr>
            <p:cNvPr id="1027" name="Picture 3" descr="C:\Documents and Settings\vahern\My Documents\Images\S\2D\S60_Red.jpg"/>
            <p:cNvPicPr>
              <a:picLocks noChangeAspect="1" noChangeArrowheads="1"/>
            </p:cNvPicPr>
            <p:nvPr/>
          </p:nvPicPr>
          <p:blipFill>
            <a:blip r:embed="rId10" cstate="print"/>
            <a:srcRect/>
            <a:stretch>
              <a:fillRect/>
            </a:stretch>
          </p:blipFill>
          <p:spPr bwMode="auto">
            <a:xfrm>
              <a:off x="5292726" y="2206625"/>
              <a:ext cx="320040" cy="43360"/>
            </a:xfrm>
            <a:prstGeom prst="rect">
              <a:avLst/>
            </a:prstGeom>
            <a:noFill/>
          </p:spPr>
        </p:pic>
        <p:pic>
          <p:nvPicPr>
            <p:cNvPr id="180" name="Picture 3" descr="C:\Documents and Settings\vahern\My Documents\Images\S\2D\S60_Red.jpg"/>
            <p:cNvPicPr>
              <a:picLocks noChangeAspect="1" noChangeArrowheads="1"/>
            </p:cNvPicPr>
            <p:nvPr/>
          </p:nvPicPr>
          <p:blipFill>
            <a:blip r:embed="rId10" cstate="print"/>
            <a:srcRect/>
            <a:stretch>
              <a:fillRect/>
            </a:stretch>
          </p:blipFill>
          <p:spPr bwMode="auto">
            <a:xfrm>
              <a:off x="5292726" y="2165350"/>
              <a:ext cx="320040" cy="43360"/>
            </a:xfrm>
            <a:prstGeom prst="rect">
              <a:avLst/>
            </a:prstGeom>
            <a:noFill/>
          </p:spPr>
        </p:pic>
      </p:grpSp>
      <p:grpSp>
        <p:nvGrpSpPr>
          <p:cNvPr id="20" name="Group 181"/>
          <p:cNvGrpSpPr/>
          <p:nvPr/>
        </p:nvGrpSpPr>
        <p:grpSpPr>
          <a:xfrm>
            <a:off x="5861051" y="2168525"/>
            <a:ext cx="320040" cy="84635"/>
            <a:chOff x="5292726" y="2165350"/>
            <a:chExt cx="320040" cy="84635"/>
          </a:xfrm>
        </p:grpSpPr>
        <p:pic>
          <p:nvPicPr>
            <p:cNvPr id="183" name="Picture 3" descr="C:\Documents and Settings\vahern\My Documents\Images\S\2D\S60_Red.jpg"/>
            <p:cNvPicPr>
              <a:picLocks noChangeAspect="1" noChangeArrowheads="1"/>
            </p:cNvPicPr>
            <p:nvPr/>
          </p:nvPicPr>
          <p:blipFill>
            <a:blip r:embed="rId10" cstate="print"/>
            <a:srcRect/>
            <a:stretch>
              <a:fillRect/>
            </a:stretch>
          </p:blipFill>
          <p:spPr bwMode="auto">
            <a:xfrm>
              <a:off x="5292726" y="2206625"/>
              <a:ext cx="320040" cy="43360"/>
            </a:xfrm>
            <a:prstGeom prst="rect">
              <a:avLst/>
            </a:prstGeom>
            <a:noFill/>
          </p:spPr>
        </p:pic>
        <p:pic>
          <p:nvPicPr>
            <p:cNvPr id="184" name="Picture 3" descr="C:\Documents and Settings\vahern\My Documents\Images\S\2D\S60_Red.jpg"/>
            <p:cNvPicPr>
              <a:picLocks noChangeAspect="1" noChangeArrowheads="1"/>
            </p:cNvPicPr>
            <p:nvPr/>
          </p:nvPicPr>
          <p:blipFill>
            <a:blip r:embed="rId10" cstate="print"/>
            <a:srcRect/>
            <a:stretch>
              <a:fillRect/>
            </a:stretch>
          </p:blipFill>
          <p:spPr bwMode="auto">
            <a:xfrm>
              <a:off x="5292726" y="2165350"/>
              <a:ext cx="320040" cy="43360"/>
            </a:xfrm>
            <a:prstGeom prst="rect">
              <a:avLst/>
            </a:prstGeom>
            <a:noFill/>
          </p:spPr>
        </p:pic>
      </p:grpSp>
      <p:grpSp>
        <p:nvGrpSpPr>
          <p:cNvPr id="21" name="Group 184"/>
          <p:cNvGrpSpPr/>
          <p:nvPr/>
        </p:nvGrpSpPr>
        <p:grpSpPr>
          <a:xfrm>
            <a:off x="6426201" y="2168525"/>
            <a:ext cx="320040" cy="84635"/>
            <a:chOff x="5292726" y="2165350"/>
            <a:chExt cx="320040" cy="84635"/>
          </a:xfrm>
        </p:grpSpPr>
        <p:pic>
          <p:nvPicPr>
            <p:cNvPr id="186" name="Picture 3" descr="C:\Documents and Settings\vahern\My Documents\Images\S\2D\S60_Red.jpg"/>
            <p:cNvPicPr>
              <a:picLocks noChangeAspect="1" noChangeArrowheads="1"/>
            </p:cNvPicPr>
            <p:nvPr/>
          </p:nvPicPr>
          <p:blipFill>
            <a:blip r:embed="rId10" cstate="print"/>
            <a:srcRect/>
            <a:stretch>
              <a:fillRect/>
            </a:stretch>
          </p:blipFill>
          <p:spPr bwMode="auto">
            <a:xfrm>
              <a:off x="5292726" y="2206625"/>
              <a:ext cx="320040" cy="43360"/>
            </a:xfrm>
            <a:prstGeom prst="rect">
              <a:avLst/>
            </a:prstGeom>
            <a:noFill/>
          </p:spPr>
        </p:pic>
        <p:pic>
          <p:nvPicPr>
            <p:cNvPr id="187" name="Picture 3" descr="C:\Documents and Settings\vahern\My Documents\Images\S\2D\S60_Red.jpg"/>
            <p:cNvPicPr>
              <a:picLocks noChangeAspect="1" noChangeArrowheads="1"/>
            </p:cNvPicPr>
            <p:nvPr/>
          </p:nvPicPr>
          <p:blipFill>
            <a:blip r:embed="rId10" cstate="print"/>
            <a:srcRect/>
            <a:stretch>
              <a:fillRect/>
            </a:stretch>
          </p:blipFill>
          <p:spPr bwMode="auto">
            <a:xfrm>
              <a:off x="5292726" y="2165350"/>
              <a:ext cx="320040" cy="43360"/>
            </a:xfrm>
            <a:prstGeom prst="rect">
              <a:avLst/>
            </a:prstGeom>
            <a:noFill/>
          </p:spPr>
        </p:pic>
      </p:grpSp>
      <p:grpSp>
        <p:nvGrpSpPr>
          <p:cNvPr id="22" name="Group 187"/>
          <p:cNvGrpSpPr/>
          <p:nvPr/>
        </p:nvGrpSpPr>
        <p:grpSpPr>
          <a:xfrm>
            <a:off x="6994526" y="2168525"/>
            <a:ext cx="320040" cy="84635"/>
            <a:chOff x="5292726" y="2165350"/>
            <a:chExt cx="320040" cy="84635"/>
          </a:xfrm>
        </p:grpSpPr>
        <p:pic>
          <p:nvPicPr>
            <p:cNvPr id="189" name="Picture 3" descr="C:\Documents and Settings\vahern\My Documents\Images\S\2D\S60_Red.jpg"/>
            <p:cNvPicPr>
              <a:picLocks noChangeAspect="1" noChangeArrowheads="1"/>
            </p:cNvPicPr>
            <p:nvPr/>
          </p:nvPicPr>
          <p:blipFill>
            <a:blip r:embed="rId10" cstate="print"/>
            <a:srcRect/>
            <a:stretch>
              <a:fillRect/>
            </a:stretch>
          </p:blipFill>
          <p:spPr bwMode="auto">
            <a:xfrm>
              <a:off x="5292726" y="2206625"/>
              <a:ext cx="320040" cy="43360"/>
            </a:xfrm>
            <a:prstGeom prst="rect">
              <a:avLst/>
            </a:prstGeom>
            <a:noFill/>
          </p:spPr>
        </p:pic>
        <p:pic>
          <p:nvPicPr>
            <p:cNvPr id="190" name="Picture 3" descr="C:\Documents and Settings\vahern\My Documents\Images\S\2D\S60_Red.jpg"/>
            <p:cNvPicPr>
              <a:picLocks noChangeAspect="1" noChangeArrowheads="1"/>
            </p:cNvPicPr>
            <p:nvPr/>
          </p:nvPicPr>
          <p:blipFill>
            <a:blip r:embed="rId10" cstate="print"/>
            <a:srcRect/>
            <a:stretch>
              <a:fillRect/>
            </a:stretch>
          </p:blipFill>
          <p:spPr bwMode="auto">
            <a:xfrm>
              <a:off x="5292726" y="2165350"/>
              <a:ext cx="320040" cy="43360"/>
            </a:xfrm>
            <a:prstGeom prst="rect">
              <a:avLst/>
            </a:prstGeom>
            <a:noFill/>
          </p:spPr>
        </p:pic>
      </p:grpSp>
      <p:sp>
        <p:nvSpPr>
          <p:cNvPr id="135" name="Slide Number Placeholder 5"/>
          <p:cNvSpPr>
            <a:spLocks noGrp="1"/>
          </p:cNvSpPr>
          <p:nvPr>
            <p:ph type="sldNum" sz="quarter" idx="4"/>
          </p:nvPr>
        </p:nvSpPr>
        <p:spPr>
          <a:xfrm>
            <a:off x="435536" y="6431527"/>
            <a:ext cx="260349" cy="152399"/>
          </a:xfrm>
          <a:prstGeom prst="rect">
            <a:avLst/>
          </a:prstGeom>
        </p:spPr>
        <p:txBody>
          <a:bodyPr vert="horz" lIns="0" tIns="0" rIns="91440" bIns="0" rtlCol="0" anchor="ctr"/>
          <a:lstStyle>
            <a:lvl1pPr algn="l">
              <a:defRPr sz="900">
                <a:solidFill>
                  <a:schemeClr val="bg2">
                    <a:lumMod val="60000"/>
                    <a:lumOff val="40000"/>
                  </a:schemeClr>
                </a:solidFill>
                <a:latin typeface="Museo Sans For Dell" pitchFamily="2" charset="0"/>
              </a:defRPr>
            </a:lvl1pPr>
          </a:lstStyle>
          <a:p>
            <a:fld id="{DBD5246C-868F-410A-AE52-FE248EDADC46}" type="slidenum">
              <a:rPr lang="en-US" smtClean="0"/>
              <a:pPr/>
              <a:t>28</a:t>
            </a:fld>
            <a:endParaRPr lang="en-US" dirty="0"/>
          </a:p>
        </p:txBody>
      </p:sp>
    </p:spTree>
    <p:extLst>
      <p:ext uri="{BB962C8B-B14F-4D97-AF65-F5344CB8AC3E}">
        <p14:creationId xmlns:p14="http://schemas.microsoft.com/office/powerpoint/2010/main" val="386427616"/>
      </p:ext>
    </p:extLst>
  </p:cSld>
  <p:clrMapOvr>
    <a:masterClrMapping/>
  </p:clrMapOvr>
  <p:transition spd="med">
    <p:wipe dir="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4" name="Picture 93" descr="S4810 Image.JPG"/>
          <p:cNvPicPr>
            <a:picLocks noChangeAspect="1"/>
          </p:cNvPicPr>
          <p:nvPr/>
        </p:nvPicPr>
        <p:blipFill>
          <a:blip r:embed="rId3" cstate="print"/>
          <a:stretch>
            <a:fillRect/>
          </a:stretch>
        </p:blipFill>
        <p:spPr>
          <a:xfrm>
            <a:off x="1140031" y="2803895"/>
            <a:ext cx="2651760" cy="1126997"/>
          </a:xfrm>
          <a:prstGeom prst="rect">
            <a:avLst/>
          </a:prstGeom>
        </p:spPr>
      </p:pic>
      <p:sp>
        <p:nvSpPr>
          <p:cNvPr id="29" name="Content Placeholder 2"/>
          <p:cNvSpPr txBox="1">
            <a:spLocks/>
          </p:cNvSpPr>
          <p:nvPr/>
        </p:nvSpPr>
        <p:spPr bwMode="gray">
          <a:xfrm>
            <a:off x="357764" y="4337878"/>
            <a:ext cx="5466771" cy="1480405"/>
          </a:xfrm>
          <a:prstGeom prst="rect">
            <a:avLst/>
          </a:prstGeom>
          <a:noFill/>
          <a:ln w="9525">
            <a:noFill/>
            <a:miter lim="800000"/>
            <a:headEnd/>
            <a:tailEnd/>
          </a:ln>
        </p:spPr>
        <p:txBody>
          <a:bodyPr vert="horz" wrap="square" lIns="91440" tIns="45720" rIns="91440" bIns="45720" numCol="1" anchor="t" anchorCtr="0" compatLnSpc="1">
            <a:prstTxWarp prst="textNoShape">
              <a:avLst/>
            </a:prstTxWarp>
            <a:spAutoFit/>
          </a:bodyPr>
          <a:lstStyle/>
          <a:p>
            <a:pPr marL="342900" lvl="0" indent="-342900" algn="l" eaLnBrk="0" hangingPunct="0">
              <a:lnSpc>
                <a:spcPct val="95000"/>
              </a:lnSpc>
              <a:spcBef>
                <a:spcPct val="25000"/>
              </a:spcBef>
              <a:spcAft>
                <a:spcPct val="25000"/>
              </a:spcAft>
              <a:buClr>
                <a:srgbClr val="0070C0"/>
              </a:buClr>
              <a:buSzPct val="100000"/>
              <a:buFont typeface="Arial" pitchFamily="34" charset="0"/>
              <a:buChar char="•"/>
            </a:pPr>
            <a:r>
              <a:rPr lang="en-US" sz="2000" u="sng" kern="0" dirty="0" smtClean="0">
                <a:latin typeface="+mj-lt"/>
                <a:cs typeface="Tahoma"/>
              </a:rPr>
              <a:t>Ultra-low-latency</a:t>
            </a:r>
            <a:r>
              <a:rPr lang="en-US" sz="2000" kern="0" dirty="0" smtClean="0">
                <a:latin typeface="+mj-lt"/>
                <a:cs typeface="Tahoma"/>
              </a:rPr>
              <a:t> 10/40 GbE</a:t>
            </a:r>
          </a:p>
          <a:p>
            <a:pPr marL="749300" lvl="1" indent="-285750" algn="l" eaLnBrk="0" hangingPunct="0">
              <a:lnSpc>
                <a:spcPct val="95000"/>
              </a:lnSpc>
              <a:spcBef>
                <a:spcPct val="25000"/>
              </a:spcBef>
              <a:spcAft>
                <a:spcPct val="25000"/>
              </a:spcAft>
              <a:buClr>
                <a:srgbClr val="0070C0"/>
              </a:buClr>
              <a:buSzPct val="100000"/>
              <a:buFont typeface="Arial" pitchFamily="34" charset="0"/>
              <a:buChar char="•"/>
            </a:pPr>
            <a:r>
              <a:rPr lang="en-US" sz="1600" kern="0" dirty="0" smtClean="0">
                <a:latin typeface="+mj-lt"/>
                <a:cs typeface="Tahoma"/>
              </a:rPr>
              <a:t>64x10GbE or 48x10GbE + 4x40GbE</a:t>
            </a:r>
          </a:p>
          <a:p>
            <a:pPr marL="342900" indent="-342900" algn="l" eaLnBrk="0" hangingPunct="0">
              <a:lnSpc>
                <a:spcPct val="95000"/>
              </a:lnSpc>
              <a:spcBef>
                <a:spcPct val="25000"/>
              </a:spcBef>
              <a:spcAft>
                <a:spcPct val="25000"/>
              </a:spcAft>
              <a:buClr>
                <a:srgbClr val="0070C0"/>
              </a:buClr>
              <a:buSzPct val="100000"/>
              <a:buFont typeface="Arial" pitchFamily="34" charset="0"/>
              <a:buChar char="•"/>
            </a:pPr>
            <a:r>
              <a:rPr lang="en-US" sz="2000" kern="0" dirty="0" smtClean="0">
                <a:latin typeface="+mj-lt"/>
                <a:cs typeface="Tahoma"/>
              </a:rPr>
              <a:t>Integrated automation &amp; virtualization support</a:t>
            </a:r>
            <a:endParaRPr lang="en-US" sz="1600" kern="0" dirty="0" smtClean="0">
              <a:latin typeface="+mj-lt"/>
              <a:cs typeface="Tahoma"/>
            </a:endParaRPr>
          </a:p>
        </p:txBody>
      </p:sp>
      <p:pic>
        <p:nvPicPr>
          <p:cNvPr id="5122" name="Picture 2" descr="See the Results in the Lippis Test"/>
          <p:cNvPicPr>
            <a:picLocks noChangeAspect="1" noChangeArrowheads="1"/>
          </p:cNvPicPr>
          <p:nvPr/>
        </p:nvPicPr>
        <p:blipFill>
          <a:blip r:embed="rId4" cstate="screen"/>
          <a:srcRect/>
          <a:stretch>
            <a:fillRect/>
          </a:stretch>
        </p:blipFill>
        <p:spPr bwMode="auto">
          <a:xfrm>
            <a:off x="5961417" y="3738808"/>
            <a:ext cx="2205387" cy="2054162"/>
          </a:xfrm>
          <a:prstGeom prst="rect">
            <a:avLst/>
          </a:prstGeom>
          <a:noFill/>
          <a:effectLst>
            <a:outerShdw blurRad="50800" dist="38100" dir="8100000" algn="tr" rotWithShape="0">
              <a:prstClr val="black">
                <a:alpha val="40000"/>
              </a:prstClr>
            </a:outerShdw>
          </a:effectLst>
        </p:spPr>
      </p:pic>
      <p:sp>
        <p:nvSpPr>
          <p:cNvPr id="51" name="TextBox 50"/>
          <p:cNvSpPr txBox="1"/>
          <p:nvPr/>
        </p:nvSpPr>
        <p:spPr>
          <a:xfrm>
            <a:off x="7543275" y="2115337"/>
            <a:ext cx="1422596" cy="738664"/>
          </a:xfrm>
          <a:prstGeom prst="rect">
            <a:avLst/>
          </a:prstGeom>
          <a:noFill/>
        </p:spPr>
        <p:txBody>
          <a:bodyPr wrap="square" rtlCol="0">
            <a:spAutoFit/>
          </a:bodyPr>
          <a:lstStyle/>
          <a:p>
            <a:pPr algn="l"/>
            <a:r>
              <a:rPr lang="en-US" sz="1400" b="1" dirty="0" smtClean="0">
                <a:solidFill>
                  <a:schemeClr val="bg1"/>
                </a:solidFill>
                <a:latin typeface="+mj-lt"/>
              </a:rPr>
              <a:t>S4810</a:t>
            </a:r>
          </a:p>
          <a:p>
            <a:pPr algn="l"/>
            <a:r>
              <a:rPr lang="en-US" sz="1400" b="1" dirty="0" smtClean="0">
                <a:latin typeface="+mj-lt"/>
              </a:rPr>
              <a:t>10/40GbE  Top-of-Rack</a:t>
            </a:r>
            <a:endParaRPr lang="en-US" sz="1400" b="1" dirty="0">
              <a:latin typeface="+mj-lt"/>
            </a:endParaRPr>
          </a:p>
        </p:txBody>
      </p:sp>
      <p:sp>
        <p:nvSpPr>
          <p:cNvPr id="52" name="TextBox 51"/>
          <p:cNvSpPr txBox="1"/>
          <p:nvPr/>
        </p:nvSpPr>
        <p:spPr>
          <a:xfrm>
            <a:off x="7167754" y="1747201"/>
            <a:ext cx="875561" cy="276999"/>
          </a:xfrm>
          <a:prstGeom prst="rect">
            <a:avLst/>
          </a:prstGeom>
          <a:noFill/>
        </p:spPr>
        <p:txBody>
          <a:bodyPr wrap="none" rtlCol="0">
            <a:spAutoFit/>
          </a:bodyPr>
          <a:lstStyle/>
          <a:p>
            <a:r>
              <a:rPr lang="en-US" sz="1200" dirty="0" smtClean="0">
                <a:latin typeface="+mj-lt"/>
              </a:rPr>
              <a:t>10/40GbE</a:t>
            </a:r>
            <a:endParaRPr lang="en-US" sz="1200" dirty="0">
              <a:latin typeface="+mj-lt"/>
            </a:endParaRPr>
          </a:p>
        </p:txBody>
      </p:sp>
      <p:grpSp>
        <p:nvGrpSpPr>
          <p:cNvPr id="2" name="Group 52"/>
          <p:cNvGrpSpPr/>
          <p:nvPr/>
        </p:nvGrpSpPr>
        <p:grpSpPr>
          <a:xfrm>
            <a:off x="5597348" y="1681215"/>
            <a:ext cx="1726224" cy="445902"/>
            <a:chOff x="1920551" y="1660565"/>
            <a:chExt cx="1597222" cy="431219"/>
          </a:xfrm>
        </p:grpSpPr>
        <p:cxnSp>
          <p:nvCxnSpPr>
            <p:cNvPr id="55" name="Straight Connector 54"/>
            <p:cNvCxnSpPr/>
            <p:nvPr/>
          </p:nvCxnSpPr>
          <p:spPr bwMode="auto">
            <a:xfrm rot="5400000" flipH="1" flipV="1">
              <a:off x="1888659" y="1694433"/>
              <a:ext cx="429243" cy="365458"/>
            </a:xfrm>
            <a:prstGeom prst="line">
              <a:avLst/>
            </a:prstGeom>
            <a:noFill/>
            <a:ln w="19050" cap="flat" cmpd="sng" algn="ctr">
              <a:solidFill>
                <a:schemeClr val="bg1">
                  <a:lumMod val="50000"/>
                </a:schemeClr>
              </a:solidFill>
              <a:prstDash val="solid"/>
              <a:round/>
              <a:headEnd type="none" w="med" len="med"/>
              <a:tailEnd type="none" w="med" len="med"/>
            </a:ln>
            <a:effectLst/>
          </p:spPr>
        </p:cxnSp>
        <p:cxnSp>
          <p:nvCxnSpPr>
            <p:cNvPr id="56" name="Straight Connector 55"/>
            <p:cNvCxnSpPr/>
            <p:nvPr/>
          </p:nvCxnSpPr>
          <p:spPr bwMode="auto">
            <a:xfrm rot="16200000" flipV="1">
              <a:off x="2154864" y="1793686"/>
              <a:ext cx="429243" cy="166952"/>
            </a:xfrm>
            <a:prstGeom prst="line">
              <a:avLst/>
            </a:prstGeom>
            <a:noFill/>
            <a:ln w="19050" cap="flat" cmpd="sng" algn="ctr">
              <a:solidFill>
                <a:schemeClr val="bg1">
                  <a:lumMod val="50000"/>
                </a:schemeClr>
              </a:solidFill>
              <a:prstDash val="solid"/>
              <a:round/>
              <a:headEnd type="none" w="med" len="med"/>
              <a:tailEnd type="none" w="med" len="med"/>
            </a:ln>
            <a:effectLst/>
          </p:spPr>
        </p:cxnSp>
        <p:cxnSp>
          <p:nvCxnSpPr>
            <p:cNvPr id="57" name="Straight Connector 56"/>
            <p:cNvCxnSpPr/>
            <p:nvPr/>
          </p:nvCxnSpPr>
          <p:spPr bwMode="auto">
            <a:xfrm rot="16200000" flipV="1">
              <a:off x="2421070" y="1527480"/>
              <a:ext cx="429243" cy="699363"/>
            </a:xfrm>
            <a:prstGeom prst="line">
              <a:avLst/>
            </a:prstGeom>
            <a:noFill/>
            <a:ln w="19050" cap="flat" cmpd="sng" algn="ctr">
              <a:solidFill>
                <a:schemeClr val="bg1">
                  <a:lumMod val="50000"/>
                </a:schemeClr>
              </a:solidFill>
              <a:prstDash val="solid"/>
              <a:round/>
              <a:headEnd type="none" w="med" len="med"/>
              <a:tailEnd type="none" w="med" len="med"/>
            </a:ln>
            <a:effectLst/>
          </p:spPr>
        </p:cxnSp>
        <p:cxnSp>
          <p:nvCxnSpPr>
            <p:cNvPr id="58" name="Straight Connector 57"/>
            <p:cNvCxnSpPr/>
            <p:nvPr/>
          </p:nvCxnSpPr>
          <p:spPr bwMode="auto">
            <a:xfrm rot="16200000" flipV="1">
              <a:off x="2687270" y="1261280"/>
              <a:ext cx="429243" cy="1231763"/>
            </a:xfrm>
            <a:prstGeom prst="line">
              <a:avLst/>
            </a:prstGeom>
            <a:noFill/>
            <a:ln w="19050" cap="flat" cmpd="sng" algn="ctr">
              <a:solidFill>
                <a:schemeClr val="bg1">
                  <a:lumMod val="50000"/>
                </a:schemeClr>
              </a:solidFill>
              <a:prstDash val="solid"/>
              <a:round/>
              <a:headEnd type="none" w="med" len="med"/>
              <a:tailEnd type="none" w="med" len="med"/>
            </a:ln>
            <a:effectLst/>
          </p:spPr>
        </p:cxnSp>
        <p:cxnSp>
          <p:nvCxnSpPr>
            <p:cNvPr id="61" name="Straight Connector 60"/>
            <p:cNvCxnSpPr/>
            <p:nvPr/>
          </p:nvCxnSpPr>
          <p:spPr bwMode="auto">
            <a:xfrm rot="5400000" flipH="1" flipV="1">
              <a:off x="2296380" y="1284736"/>
              <a:ext cx="431218" cy="1182876"/>
            </a:xfrm>
            <a:prstGeom prst="line">
              <a:avLst/>
            </a:prstGeom>
            <a:noFill/>
            <a:ln w="19050" cap="flat" cmpd="sng" algn="ctr">
              <a:solidFill>
                <a:schemeClr val="bg1">
                  <a:lumMod val="50000"/>
                </a:schemeClr>
              </a:solidFill>
              <a:prstDash val="solid"/>
              <a:round/>
              <a:headEnd type="none" w="med" len="med"/>
              <a:tailEnd type="none" w="med" len="med"/>
            </a:ln>
            <a:effectLst/>
          </p:spPr>
        </p:cxnSp>
        <p:cxnSp>
          <p:nvCxnSpPr>
            <p:cNvPr id="62" name="Straight Connector 61"/>
            <p:cNvCxnSpPr/>
            <p:nvPr/>
          </p:nvCxnSpPr>
          <p:spPr bwMode="auto">
            <a:xfrm rot="5400000" flipH="1" flipV="1">
              <a:off x="2562585" y="1550941"/>
              <a:ext cx="431218" cy="650466"/>
            </a:xfrm>
            <a:prstGeom prst="line">
              <a:avLst/>
            </a:prstGeom>
            <a:noFill/>
            <a:ln w="19050" cap="flat" cmpd="sng" algn="ctr">
              <a:solidFill>
                <a:schemeClr val="bg1">
                  <a:lumMod val="50000"/>
                </a:schemeClr>
              </a:solidFill>
              <a:prstDash val="solid"/>
              <a:round/>
              <a:headEnd type="none" w="med" len="med"/>
              <a:tailEnd type="none" w="med" len="med"/>
            </a:ln>
            <a:effectLst/>
          </p:spPr>
        </p:cxnSp>
        <p:cxnSp>
          <p:nvCxnSpPr>
            <p:cNvPr id="63" name="Straight Connector 62"/>
            <p:cNvCxnSpPr/>
            <p:nvPr/>
          </p:nvCxnSpPr>
          <p:spPr bwMode="auto">
            <a:xfrm rot="5400000" flipH="1" flipV="1">
              <a:off x="2828790" y="1817147"/>
              <a:ext cx="431218" cy="118055"/>
            </a:xfrm>
            <a:prstGeom prst="line">
              <a:avLst/>
            </a:prstGeom>
            <a:noFill/>
            <a:ln w="19050" cap="flat" cmpd="sng" algn="ctr">
              <a:solidFill>
                <a:schemeClr val="bg1">
                  <a:lumMod val="50000"/>
                </a:schemeClr>
              </a:solidFill>
              <a:prstDash val="solid"/>
              <a:round/>
              <a:headEnd type="none" w="med" len="med"/>
              <a:tailEnd type="none" w="med" len="med"/>
            </a:ln>
            <a:effectLst/>
          </p:spPr>
        </p:cxnSp>
        <p:cxnSp>
          <p:nvCxnSpPr>
            <p:cNvPr id="64" name="Straight Connector 63"/>
            <p:cNvCxnSpPr/>
            <p:nvPr/>
          </p:nvCxnSpPr>
          <p:spPr bwMode="auto">
            <a:xfrm rot="16200000" flipV="1">
              <a:off x="3094991" y="1669001"/>
              <a:ext cx="431218" cy="414345"/>
            </a:xfrm>
            <a:prstGeom prst="line">
              <a:avLst/>
            </a:prstGeom>
            <a:noFill/>
            <a:ln w="19050" cap="flat" cmpd="sng" algn="ctr">
              <a:solidFill>
                <a:schemeClr val="bg1">
                  <a:lumMod val="50000"/>
                </a:schemeClr>
              </a:solidFill>
              <a:prstDash val="solid"/>
              <a:round/>
              <a:headEnd type="none" w="med" len="med"/>
              <a:tailEnd type="none" w="med" len="med"/>
            </a:ln>
            <a:effectLst/>
          </p:spPr>
        </p:cxnSp>
      </p:grpSp>
      <p:sp>
        <p:nvSpPr>
          <p:cNvPr id="72" name="TextBox 71"/>
          <p:cNvSpPr txBox="1"/>
          <p:nvPr/>
        </p:nvSpPr>
        <p:spPr>
          <a:xfrm>
            <a:off x="590719" y="1401121"/>
            <a:ext cx="3803990" cy="1077218"/>
          </a:xfrm>
          <a:prstGeom prst="rect">
            <a:avLst/>
          </a:prstGeom>
          <a:noFill/>
        </p:spPr>
        <p:txBody>
          <a:bodyPr wrap="none" rtlCol="0">
            <a:spAutoFit/>
          </a:bodyPr>
          <a:lstStyle/>
          <a:p>
            <a:pPr algn="ctr"/>
            <a:r>
              <a:rPr lang="en-US" sz="3200" b="1" dirty="0" smtClean="0">
                <a:solidFill>
                  <a:schemeClr val="bg1"/>
                </a:solidFill>
                <a:latin typeface="+mj-lt"/>
              </a:rPr>
              <a:t>Ultra-Low Latency</a:t>
            </a:r>
          </a:p>
          <a:p>
            <a:pPr algn="ctr"/>
            <a:r>
              <a:rPr lang="en-US" sz="3200" b="1" dirty="0" smtClean="0">
                <a:solidFill>
                  <a:schemeClr val="bg1"/>
                </a:solidFill>
                <a:latin typeface="+mj-lt"/>
              </a:rPr>
              <a:t>10/40G Ethernet</a:t>
            </a:r>
            <a:endParaRPr lang="en-US" sz="3200" b="1" dirty="0">
              <a:solidFill>
                <a:schemeClr val="bg1"/>
              </a:solidFill>
              <a:latin typeface="+mj-lt"/>
            </a:endParaRPr>
          </a:p>
        </p:txBody>
      </p:sp>
      <p:sp>
        <p:nvSpPr>
          <p:cNvPr id="32" name="Title 31"/>
          <p:cNvSpPr>
            <a:spLocks noGrp="1"/>
          </p:cNvSpPr>
          <p:nvPr>
            <p:ph type="title"/>
          </p:nvPr>
        </p:nvSpPr>
        <p:spPr>
          <a:xfrm>
            <a:off x="350325" y="261562"/>
            <a:ext cx="8239126" cy="853560"/>
          </a:xfrm>
        </p:spPr>
        <p:txBody>
          <a:bodyPr/>
          <a:lstStyle/>
          <a:p>
            <a:r>
              <a:rPr lang="en-US" dirty="0" smtClean="0">
                <a:solidFill>
                  <a:schemeClr val="bg1"/>
                </a:solidFill>
              </a:rPr>
              <a:t>S4810 10/40 </a:t>
            </a:r>
            <a:r>
              <a:rPr lang="en-US" dirty="0" err="1" smtClean="0">
                <a:solidFill>
                  <a:schemeClr val="bg1"/>
                </a:solidFill>
              </a:rPr>
              <a:t>GbE</a:t>
            </a:r>
            <a:r>
              <a:rPr lang="en-US" dirty="0" smtClean="0">
                <a:solidFill>
                  <a:schemeClr val="bg1"/>
                </a:solidFill>
              </a:rPr>
              <a:t> </a:t>
            </a:r>
            <a:r>
              <a:rPr lang="en-US" dirty="0" smtClean="0">
                <a:solidFill>
                  <a:schemeClr val="bg1"/>
                </a:solidFill>
              </a:rPr>
              <a:t>Top-of-Rack or Core</a:t>
            </a:r>
            <a:endParaRPr lang="en-US" dirty="0">
              <a:solidFill>
                <a:schemeClr val="bg1"/>
              </a:solidFill>
            </a:endParaRPr>
          </a:p>
        </p:txBody>
      </p:sp>
      <p:sp>
        <p:nvSpPr>
          <p:cNvPr id="33" name="TextBox 32"/>
          <p:cNvSpPr txBox="1"/>
          <p:nvPr/>
        </p:nvSpPr>
        <p:spPr>
          <a:xfrm>
            <a:off x="1586140" y="3723301"/>
            <a:ext cx="1842232" cy="480131"/>
          </a:xfrm>
          <a:prstGeom prst="rect">
            <a:avLst/>
          </a:prstGeom>
          <a:noFill/>
        </p:spPr>
        <p:txBody>
          <a:bodyPr wrap="square" rtlCol="0">
            <a:spAutoFit/>
          </a:bodyPr>
          <a:lstStyle/>
          <a:p>
            <a:pPr algn="ctr">
              <a:lnSpc>
                <a:spcPct val="90000"/>
              </a:lnSpc>
              <a:spcBef>
                <a:spcPts val="100"/>
              </a:spcBef>
              <a:spcAft>
                <a:spcPts val="100"/>
              </a:spcAft>
              <a:buClr>
                <a:schemeClr val="bg1"/>
              </a:buClr>
            </a:pPr>
            <a:r>
              <a:rPr lang="en-US" sz="2800" b="1" dirty="0" smtClean="0">
                <a:solidFill>
                  <a:schemeClr val="bg1"/>
                </a:solidFill>
                <a:latin typeface="+mj-lt"/>
              </a:rPr>
              <a:t>S4810</a:t>
            </a:r>
          </a:p>
        </p:txBody>
      </p:sp>
      <p:sp>
        <p:nvSpPr>
          <p:cNvPr id="34" name="Slide Number Placeholder 5"/>
          <p:cNvSpPr>
            <a:spLocks noGrp="1"/>
          </p:cNvSpPr>
          <p:nvPr>
            <p:ph type="sldNum" sz="quarter" idx="4"/>
          </p:nvPr>
        </p:nvSpPr>
        <p:spPr>
          <a:xfrm>
            <a:off x="435536" y="6431527"/>
            <a:ext cx="260349" cy="152399"/>
          </a:xfrm>
          <a:prstGeom prst="rect">
            <a:avLst/>
          </a:prstGeom>
        </p:spPr>
        <p:txBody>
          <a:bodyPr vert="horz" lIns="0" tIns="0" rIns="91440" bIns="0" rtlCol="0" anchor="ctr"/>
          <a:lstStyle>
            <a:lvl1pPr algn="l">
              <a:defRPr sz="900">
                <a:solidFill>
                  <a:schemeClr val="bg2">
                    <a:lumMod val="60000"/>
                    <a:lumOff val="40000"/>
                  </a:schemeClr>
                </a:solidFill>
                <a:latin typeface="Museo Sans For Dell" pitchFamily="2" charset="0"/>
              </a:defRPr>
            </a:lvl1pPr>
          </a:lstStyle>
          <a:p>
            <a:fld id="{DBD5246C-868F-410A-AE52-FE248EDADC46}" type="slidenum">
              <a:rPr lang="en-US" smtClean="0"/>
              <a:pPr/>
              <a:t>29</a:t>
            </a:fld>
            <a:endParaRPr lang="en-US" dirty="0"/>
          </a:p>
        </p:txBody>
      </p:sp>
      <p:pic>
        <p:nvPicPr>
          <p:cNvPr id="30" name="Picture 29" descr="cloud_crop.jpg"/>
          <p:cNvPicPr>
            <a:picLocks noChangeAspect="1"/>
          </p:cNvPicPr>
          <p:nvPr/>
        </p:nvPicPr>
        <p:blipFill>
          <a:blip r:embed="rId5" cstate="screen">
            <a:duotone>
              <a:schemeClr val="accent5">
                <a:shade val="45000"/>
                <a:satMod val="135000"/>
              </a:schemeClr>
              <a:prstClr val="white"/>
            </a:duotone>
            <a:lum bright="6000" contrast="12000"/>
            <a:extLst>
              <a:ext uri="{BEBA8EAE-BF5A-486C-A8C5-ECC9F3942E4B}">
                <a14:imgProps xmlns:a14="http://schemas.microsoft.com/office/drawing/2010/main">
                  <a14:imgLayer r:embed="rId6">
                    <a14:imgEffect>
                      <a14:artisticPencilSketch/>
                    </a14:imgEffect>
                  </a14:imgLayer>
                </a14:imgProps>
              </a:ext>
            </a:extLst>
          </a:blip>
          <a:srcRect/>
          <a:stretch>
            <a:fillRect/>
          </a:stretch>
        </p:blipFill>
        <p:spPr bwMode="gray">
          <a:xfrm>
            <a:off x="5445601" y="959503"/>
            <a:ext cx="2011680" cy="976235"/>
          </a:xfrm>
          <a:prstGeom prst="cloud">
            <a:avLst/>
          </a:prstGeom>
          <a:solidFill>
            <a:srgbClr val="FCA621"/>
          </a:solidFill>
          <a:ln w="101600" cap="flat" cmpd="sng" algn="ctr">
            <a:noFill/>
            <a:prstDash val="solid"/>
            <a:round/>
            <a:headEnd type="none" w="med" len="med"/>
            <a:tailEnd type="none" w="med" len="med"/>
          </a:ln>
          <a:effectLst>
            <a:innerShdw blurRad="317500" dir="16200000">
              <a:schemeClr val="accent5">
                <a:lumMod val="75000"/>
                <a:alpha val="50000"/>
              </a:schemeClr>
            </a:innerShdw>
          </a:effectLst>
        </p:spPr>
      </p:pic>
      <p:sp>
        <p:nvSpPr>
          <p:cNvPr id="31" name="TextBox 30"/>
          <p:cNvSpPr txBox="1"/>
          <p:nvPr/>
        </p:nvSpPr>
        <p:spPr>
          <a:xfrm>
            <a:off x="5834065" y="1206739"/>
            <a:ext cx="1242364" cy="523220"/>
          </a:xfrm>
          <a:prstGeom prst="rect">
            <a:avLst/>
          </a:prstGeom>
          <a:noFill/>
        </p:spPr>
        <p:txBody>
          <a:bodyPr wrap="square" rtlCol="0">
            <a:spAutoFit/>
          </a:bodyPr>
          <a:lstStyle/>
          <a:p>
            <a:pPr algn="ctr"/>
            <a:r>
              <a:rPr lang="en-US" sz="1400" b="1" dirty="0" smtClean="0">
                <a:latin typeface="+mj-lt"/>
              </a:rPr>
              <a:t>Data Center Core</a:t>
            </a:r>
            <a:endParaRPr lang="en-US" sz="1400" b="1" dirty="0">
              <a:latin typeface="+mj-lt"/>
            </a:endParaRPr>
          </a:p>
        </p:txBody>
      </p:sp>
      <p:sp>
        <p:nvSpPr>
          <p:cNvPr id="27" name="Footer Placeholder 3"/>
          <p:cNvSpPr>
            <a:spLocks noGrp="1"/>
          </p:cNvSpPr>
          <p:nvPr>
            <p:ph type="ftr" sz="quarter" idx="3"/>
          </p:nvPr>
        </p:nvSpPr>
        <p:spPr>
          <a:xfrm>
            <a:off x="742950" y="6431526"/>
            <a:ext cx="1885950" cy="152400"/>
          </a:xfrm>
        </p:spPr>
        <p:txBody>
          <a:bodyPr/>
          <a:lstStyle/>
          <a:p>
            <a:r>
              <a:rPr lang="en-US" dirty="0" smtClean="0"/>
              <a:t>Confidential</a:t>
            </a:r>
            <a:endParaRPr lang="en-US" dirty="0"/>
          </a:p>
        </p:txBody>
      </p:sp>
      <p:grpSp>
        <p:nvGrpSpPr>
          <p:cNvPr id="28" name="Group 27"/>
          <p:cNvGrpSpPr/>
          <p:nvPr/>
        </p:nvGrpSpPr>
        <p:grpSpPr>
          <a:xfrm>
            <a:off x="5388098" y="2139587"/>
            <a:ext cx="2159346" cy="762112"/>
            <a:chOff x="874156" y="2110558"/>
            <a:chExt cx="2159346" cy="762112"/>
          </a:xfrm>
        </p:grpSpPr>
        <p:grpSp>
          <p:nvGrpSpPr>
            <p:cNvPr id="35" name="Group 44"/>
            <p:cNvGrpSpPr/>
            <p:nvPr/>
          </p:nvGrpSpPr>
          <p:grpSpPr>
            <a:xfrm>
              <a:off x="874156" y="2110558"/>
              <a:ext cx="388677" cy="757585"/>
              <a:chOff x="1517465" y="2882124"/>
              <a:chExt cx="388677" cy="757585"/>
            </a:xfrm>
          </p:grpSpPr>
          <p:pic>
            <p:nvPicPr>
              <p:cNvPr id="84" name="Picture 2" descr="C:\Documents and Settings\nsheth\Desktop\Force10\Templates\3-D High Resolution png\42U_Rack_Black.png"/>
              <p:cNvPicPr>
                <a:picLocks noChangeAspect="1" noChangeArrowheads="1"/>
              </p:cNvPicPr>
              <p:nvPr/>
            </p:nvPicPr>
            <p:blipFill>
              <a:blip r:embed="rId7" cstate="print"/>
              <a:srcRect/>
              <a:stretch>
                <a:fillRect/>
              </a:stretch>
            </p:blipFill>
            <p:spPr bwMode="auto">
              <a:xfrm>
                <a:off x="1517465" y="2882124"/>
                <a:ext cx="388677" cy="757585"/>
              </a:xfrm>
              <a:prstGeom prst="rect">
                <a:avLst/>
              </a:prstGeom>
              <a:noFill/>
            </p:spPr>
          </p:pic>
          <p:pic>
            <p:nvPicPr>
              <p:cNvPr id="85" name="Picture 14" descr="C:\Documents and Settings\nsheth\Desktop\Force10\Templates\3-D High Resolution png\2U_Server_Yellow.png"/>
              <p:cNvPicPr>
                <a:picLocks noChangeAspect="1" noChangeArrowheads="1"/>
              </p:cNvPicPr>
              <p:nvPr/>
            </p:nvPicPr>
            <p:blipFill>
              <a:blip r:embed="rId8" cstate="print"/>
              <a:srcRect/>
              <a:stretch>
                <a:fillRect/>
              </a:stretch>
            </p:blipFill>
            <p:spPr bwMode="auto">
              <a:xfrm>
                <a:off x="1532947" y="3476797"/>
                <a:ext cx="321663" cy="115379"/>
              </a:xfrm>
              <a:prstGeom prst="rect">
                <a:avLst/>
              </a:prstGeom>
              <a:noFill/>
            </p:spPr>
          </p:pic>
          <p:pic>
            <p:nvPicPr>
              <p:cNvPr id="86" name="Picture 14" descr="C:\Documents and Settings\nsheth\Desktop\Force10\Templates\3-D High Resolution png\2U_Server_Yellow.png"/>
              <p:cNvPicPr>
                <a:picLocks noChangeAspect="1" noChangeArrowheads="1"/>
              </p:cNvPicPr>
              <p:nvPr/>
            </p:nvPicPr>
            <p:blipFill>
              <a:blip r:embed="rId8" cstate="print"/>
              <a:srcRect/>
              <a:stretch>
                <a:fillRect/>
              </a:stretch>
            </p:blipFill>
            <p:spPr bwMode="auto">
              <a:xfrm>
                <a:off x="1532947" y="3398216"/>
                <a:ext cx="321663" cy="115379"/>
              </a:xfrm>
              <a:prstGeom prst="rect">
                <a:avLst/>
              </a:prstGeom>
              <a:noFill/>
            </p:spPr>
          </p:pic>
          <p:pic>
            <p:nvPicPr>
              <p:cNvPr id="87" name="Picture 14" descr="C:\Documents and Settings\nsheth\Desktop\Force10\Templates\3-D High Resolution png\2U_Server_Yellow.png"/>
              <p:cNvPicPr>
                <a:picLocks noChangeAspect="1" noChangeArrowheads="1"/>
              </p:cNvPicPr>
              <p:nvPr/>
            </p:nvPicPr>
            <p:blipFill>
              <a:blip r:embed="rId8" cstate="print"/>
              <a:srcRect/>
              <a:stretch>
                <a:fillRect/>
              </a:stretch>
            </p:blipFill>
            <p:spPr bwMode="auto">
              <a:xfrm>
                <a:off x="1532947" y="3320384"/>
                <a:ext cx="321663" cy="115379"/>
              </a:xfrm>
              <a:prstGeom prst="rect">
                <a:avLst/>
              </a:prstGeom>
              <a:noFill/>
            </p:spPr>
          </p:pic>
          <p:pic>
            <p:nvPicPr>
              <p:cNvPr id="88" name="Picture 14" descr="C:\Documents and Settings\nsheth\Desktop\Force10\Templates\3-D High Resolution png\2U_Server_Yellow.png"/>
              <p:cNvPicPr>
                <a:picLocks noChangeAspect="1" noChangeArrowheads="1"/>
              </p:cNvPicPr>
              <p:nvPr/>
            </p:nvPicPr>
            <p:blipFill>
              <a:blip r:embed="rId8" cstate="print"/>
              <a:srcRect/>
              <a:stretch>
                <a:fillRect/>
              </a:stretch>
            </p:blipFill>
            <p:spPr bwMode="auto">
              <a:xfrm>
                <a:off x="1532970" y="3241152"/>
                <a:ext cx="321663" cy="115379"/>
              </a:xfrm>
              <a:prstGeom prst="rect">
                <a:avLst/>
              </a:prstGeom>
              <a:noFill/>
            </p:spPr>
          </p:pic>
          <p:pic>
            <p:nvPicPr>
              <p:cNvPr id="89" name="Picture 14" descr="C:\Documents and Settings\nsheth\Desktop\Force10\Templates\3-D High Resolution png\2U_Server_Yellow.png"/>
              <p:cNvPicPr>
                <a:picLocks noChangeAspect="1" noChangeArrowheads="1"/>
              </p:cNvPicPr>
              <p:nvPr/>
            </p:nvPicPr>
            <p:blipFill>
              <a:blip r:embed="rId8" cstate="print"/>
              <a:srcRect/>
              <a:stretch>
                <a:fillRect/>
              </a:stretch>
            </p:blipFill>
            <p:spPr bwMode="auto">
              <a:xfrm>
                <a:off x="1532947" y="3160091"/>
                <a:ext cx="321663" cy="115379"/>
              </a:xfrm>
              <a:prstGeom prst="rect">
                <a:avLst/>
              </a:prstGeom>
              <a:noFill/>
            </p:spPr>
          </p:pic>
          <p:pic>
            <p:nvPicPr>
              <p:cNvPr id="90" name="Picture 14" descr="C:\Documents and Settings\nsheth\Desktop\Force10\Templates\3-D High Resolution png\2U_Server_Yellow.png"/>
              <p:cNvPicPr>
                <a:picLocks noChangeAspect="1" noChangeArrowheads="1"/>
              </p:cNvPicPr>
              <p:nvPr/>
            </p:nvPicPr>
            <p:blipFill>
              <a:blip r:embed="rId8" cstate="print"/>
              <a:srcRect/>
              <a:stretch>
                <a:fillRect/>
              </a:stretch>
            </p:blipFill>
            <p:spPr bwMode="auto">
              <a:xfrm>
                <a:off x="1532947" y="3082259"/>
                <a:ext cx="321663" cy="115379"/>
              </a:xfrm>
              <a:prstGeom prst="rect">
                <a:avLst/>
              </a:prstGeom>
              <a:noFill/>
            </p:spPr>
          </p:pic>
          <p:pic>
            <p:nvPicPr>
              <p:cNvPr id="91" name="Picture 14" descr="C:\Documents and Settings\nsheth\Desktop\Force10\Templates\3-D High Resolution png\2U_Server_Yellow.png"/>
              <p:cNvPicPr>
                <a:picLocks noChangeAspect="1" noChangeArrowheads="1"/>
              </p:cNvPicPr>
              <p:nvPr/>
            </p:nvPicPr>
            <p:blipFill>
              <a:blip r:embed="rId8" cstate="print"/>
              <a:srcRect/>
              <a:stretch>
                <a:fillRect/>
              </a:stretch>
            </p:blipFill>
            <p:spPr bwMode="auto">
              <a:xfrm>
                <a:off x="1532970" y="3003027"/>
                <a:ext cx="321663" cy="115379"/>
              </a:xfrm>
              <a:prstGeom prst="rect">
                <a:avLst/>
              </a:prstGeom>
              <a:noFill/>
            </p:spPr>
          </p:pic>
        </p:grpSp>
        <p:grpSp>
          <p:nvGrpSpPr>
            <p:cNvPr id="36" name="Group 66"/>
            <p:cNvGrpSpPr/>
            <p:nvPr/>
          </p:nvGrpSpPr>
          <p:grpSpPr>
            <a:xfrm>
              <a:off x="1464379" y="2110558"/>
              <a:ext cx="388677" cy="757585"/>
              <a:chOff x="1969910" y="2882124"/>
              <a:chExt cx="388677" cy="757585"/>
            </a:xfrm>
          </p:grpSpPr>
          <p:pic>
            <p:nvPicPr>
              <p:cNvPr id="74" name="Picture 2" descr="C:\Documents and Settings\nsheth\Desktop\Force10\Templates\3-D High Resolution png\42U_Rack_Black.png"/>
              <p:cNvPicPr>
                <a:picLocks noChangeAspect="1" noChangeArrowheads="1"/>
              </p:cNvPicPr>
              <p:nvPr/>
            </p:nvPicPr>
            <p:blipFill>
              <a:blip r:embed="rId7" cstate="print"/>
              <a:srcRect/>
              <a:stretch>
                <a:fillRect/>
              </a:stretch>
            </p:blipFill>
            <p:spPr bwMode="auto">
              <a:xfrm>
                <a:off x="1969910" y="2882124"/>
                <a:ext cx="388677" cy="757585"/>
              </a:xfrm>
              <a:prstGeom prst="rect">
                <a:avLst/>
              </a:prstGeom>
            </p:spPr>
          </p:pic>
          <p:pic>
            <p:nvPicPr>
              <p:cNvPr id="75" name="Picture 3" descr="C:\Documents and Settings\nsheth\Desktop\Force10\Templates\3-D High Resolution png\EqualLogic_PS_large_Yellow.png"/>
              <p:cNvPicPr>
                <a:picLocks noChangeAspect="1" noChangeArrowheads="1"/>
              </p:cNvPicPr>
              <p:nvPr/>
            </p:nvPicPr>
            <p:blipFill>
              <a:blip r:embed="rId9" cstate="print"/>
              <a:srcRect/>
              <a:stretch>
                <a:fillRect/>
              </a:stretch>
            </p:blipFill>
            <p:spPr bwMode="auto">
              <a:xfrm>
                <a:off x="1986170" y="3484235"/>
                <a:ext cx="321663" cy="105956"/>
              </a:xfrm>
              <a:prstGeom prst="rect">
                <a:avLst/>
              </a:prstGeom>
            </p:spPr>
          </p:pic>
          <p:pic>
            <p:nvPicPr>
              <p:cNvPr id="76" name="Picture 3" descr="C:\Documents and Settings\nsheth\Desktop\Force10\Templates\3-D High Resolution png\EqualLogic_PS_large_Yellow.png"/>
              <p:cNvPicPr>
                <a:picLocks noChangeAspect="1" noChangeArrowheads="1"/>
              </p:cNvPicPr>
              <p:nvPr/>
            </p:nvPicPr>
            <p:blipFill>
              <a:blip r:embed="rId9" cstate="print"/>
              <a:srcRect/>
              <a:stretch>
                <a:fillRect/>
              </a:stretch>
            </p:blipFill>
            <p:spPr bwMode="auto">
              <a:xfrm>
                <a:off x="1986170" y="3408845"/>
                <a:ext cx="321663" cy="105956"/>
              </a:xfrm>
              <a:prstGeom prst="rect">
                <a:avLst/>
              </a:prstGeom>
            </p:spPr>
          </p:pic>
          <p:pic>
            <p:nvPicPr>
              <p:cNvPr id="77" name="Picture 3" descr="C:\Documents and Settings\nsheth\Desktop\Force10\Templates\3-D High Resolution png\EqualLogic_PS_large_Yellow.png"/>
              <p:cNvPicPr>
                <a:picLocks noChangeAspect="1" noChangeArrowheads="1"/>
              </p:cNvPicPr>
              <p:nvPr/>
            </p:nvPicPr>
            <p:blipFill>
              <a:blip r:embed="rId9" cstate="print"/>
              <a:srcRect/>
              <a:stretch>
                <a:fillRect/>
              </a:stretch>
            </p:blipFill>
            <p:spPr bwMode="auto">
              <a:xfrm>
                <a:off x="1986170" y="3331710"/>
                <a:ext cx="321663" cy="105956"/>
              </a:xfrm>
              <a:prstGeom prst="rect">
                <a:avLst/>
              </a:prstGeom>
            </p:spPr>
          </p:pic>
          <p:pic>
            <p:nvPicPr>
              <p:cNvPr id="78" name="Picture 3" descr="C:\Documents and Settings\nsheth\Desktop\Force10\Templates\3-D High Resolution png\EqualLogic_PS_large_Yellow.png"/>
              <p:cNvPicPr>
                <a:picLocks noChangeAspect="1" noChangeArrowheads="1"/>
              </p:cNvPicPr>
              <p:nvPr/>
            </p:nvPicPr>
            <p:blipFill>
              <a:blip r:embed="rId9" cstate="print"/>
              <a:srcRect/>
              <a:stretch>
                <a:fillRect/>
              </a:stretch>
            </p:blipFill>
            <p:spPr bwMode="auto">
              <a:xfrm>
                <a:off x="1986170" y="3255273"/>
                <a:ext cx="321663" cy="105956"/>
              </a:xfrm>
              <a:prstGeom prst="rect">
                <a:avLst/>
              </a:prstGeom>
            </p:spPr>
          </p:pic>
          <p:pic>
            <p:nvPicPr>
              <p:cNvPr id="79" name="Picture 14" descr="C:\Documents and Settings\nsheth\Desktop\Force10\Templates\3-D High Resolution png\2U_Server_Yellow.png"/>
              <p:cNvPicPr>
                <a:picLocks noChangeAspect="1" noChangeArrowheads="1"/>
              </p:cNvPicPr>
              <p:nvPr/>
            </p:nvPicPr>
            <p:blipFill>
              <a:blip r:embed="rId8" cstate="print"/>
              <a:srcRect/>
              <a:stretch>
                <a:fillRect/>
              </a:stretch>
            </p:blipFill>
            <p:spPr bwMode="auto">
              <a:xfrm>
                <a:off x="1985392" y="3160091"/>
                <a:ext cx="321663" cy="115379"/>
              </a:xfrm>
              <a:prstGeom prst="rect">
                <a:avLst/>
              </a:prstGeom>
            </p:spPr>
          </p:pic>
          <p:pic>
            <p:nvPicPr>
              <p:cNvPr id="80" name="Picture 14" descr="C:\Documents and Settings\nsheth\Desktop\Force10\Templates\3-D High Resolution png\2U_Server_Yellow.png"/>
              <p:cNvPicPr>
                <a:picLocks noChangeAspect="1" noChangeArrowheads="1"/>
              </p:cNvPicPr>
              <p:nvPr/>
            </p:nvPicPr>
            <p:blipFill>
              <a:blip r:embed="rId8" cstate="print"/>
              <a:srcRect/>
              <a:stretch>
                <a:fillRect/>
              </a:stretch>
            </p:blipFill>
            <p:spPr bwMode="auto">
              <a:xfrm>
                <a:off x="1985392" y="3082259"/>
                <a:ext cx="321663" cy="115379"/>
              </a:xfrm>
              <a:prstGeom prst="rect">
                <a:avLst/>
              </a:prstGeom>
            </p:spPr>
          </p:pic>
          <p:pic>
            <p:nvPicPr>
              <p:cNvPr id="81" name="Picture 14" descr="C:\Documents and Settings\nsheth\Desktop\Force10\Templates\3-D High Resolution png\2U_Server_Yellow.png"/>
              <p:cNvPicPr>
                <a:picLocks noChangeAspect="1" noChangeArrowheads="1"/>
              </p:cNvPicPr>
              <p:nvPr/>
            </p:nvPicPr>
            <p:blipFill>
              <a:blip r:embed="rId8" cstate="print"/>
              <a:srcRect/>
              <a:stretch>
                <a:fillRect/>
              </a:stretch>
            </p:blipFill>
            <p:spPr bwMode="auto">
              <a:xfrm>
                <a:off x="1985415" y="3003027"/>
                <a:ext cx="321663" cy="115379"/>
              </a:xfrm>
              <a:prstGeom prst="rect">
                <a:avLst/>
              </a:prstGeom>
            </p:spPr>
          </p:pic>
        </p:grpSp>
        <p:grpSp>
          <p:nvGrpSpPr>
            <p:cNvPr id="37" name="Group 91"/>
            <p:cNvGrpSpPr/>
            <p:nvPr/>
          </p:nvGrpSpPr>
          <p:grpSpPr>
            <a:xfrm>
              <a:off x="2054602" y="2115085"/>
              <a:ext cx="388677" cy="757585"/>
              <a:chOff x="1517465" y="2886651"/>
              <a:chExt cx="388677" cy="757585"/>
            </a:xfrm>
          </p:grpSpPr>
          <p:pic>
            <p:nvPicPr>
              <p:cNvPr id="49" name="Picture 2" descr="C:\Documents and Settings\nsheth\Desktop\Force10\Templates\3-D High Resolution png\42U_Rack_Black.png"/>
              <p:cNvPicPr>
                <a:picLocks noChangeAspect="1" noChangeArrowheads="1"/>
              </p:cNvPicPr>
              <p:nvPr/>
            </p:nvPicPr>
            <p:blipFill>
              <a:blip r:embed="rId7" cstate="print"/>
              <a:srcRect/>
              <a:stretch>
                <a:fillRect/>
              </a:stretch>
            </p:blipFill>
            <p:spPr bwMode="auto">
              <a:xfrm>
                <a:off x="1517465" y="2886651"/>
                <a:ext cx="388677" cy="757585"/>
              </a:xfrm>
              <a:prstGeom prst="rect">
                <a:avLst/>
              </a:prstGeom>
              <a:noFill/>
            </p:spPr>
          </p:pic>
          <p:pic>
            <p:nvPicPr>
              <p:cNvPr id="50" name="Picture 14" descr="C:\Documents and Settings\nsheth\Desktop\Force10\Templates\3-D High Resolution png\2U_Server_Yellow.png"/>
              <p:cNvPicPr>
                <a:picLocks noChangeAspect="1" noChangeArrowheads="1"/>
              </p:cNvPicPr>
              <p:nvPr/>
            </p:nvPicPr>
            <p:blipFill>
              <a:blip r:embed="rId8" cstate="print"/>
              <a:srcRect/>
              <a:stretch>
                <a:fillRect/>
              </a:stretch>
            </p:blipFill>
            <p:spPr bwMode="auto">
              <a:xfrm>
                <a:off x="1532947" y="3476797"/>
                <a:ext cx="321663" cy="115379"/>
              </a:xfrm>
              <a:prstGeom prst="rect">
                <a:avLst/>
              </a:prstGeom>
              <a:noFill/>
            </p:spPr>
          </p:pic>
          <p:pic>
            <p:nvPicPr>
              <p:cNvPr id="53" name="Picture 14" descr="C:\Documents and Settings\nsheth\Desktop\Force10\Templates\3-D High Resolution png\2U_Server_Yellow.png"/>
              <p:cNvPicPr>
                <a:picLocks noChangeAspect="1" noChangeArrowheads="1"/>
              </p:cNvPicPr>
              <p:nvPr/>
            </p:nvPicPr>
            <p:blipFill>
              <a:blip r:embed="rId8" cstate="print"/>
              <a:srcRect/>
              <a:stretch>
                <a:fillRect/>
              </a:stretch>
            </p:blipFill>
            <p:spPr bwMode="auto">
              <a:xfrm>
                <a:off x="1532947" y="3398216"/>
                <a:ext cx="321663" cy="115379"/>
              </a:xfrm>
              <a:prstGeom prst="rect">
                <a:avLst/>
              </a:prstGeom>
              <a:noFill/>
            </p:spPr>
          </p:pic>
          <p:pic>
            <p:nvPicPr>
              <p:cNvPr id="54" name="Picture 14" descr="C:\Documents and Settings\nsheth\Desktop\Force10\Templates\3-D High Resolution png\2U_Server_Yellow.png"/>
              <p:cNvPicPr>
                <a:picLocks noChangeAspect="1" noChangeArrowheads="1"/>
              </p:cNvPicPr>
              <p:nvPr/>
            </p:nvPicPr>
            <p:blipFill>
              <a:blip r:embed="rId8" cstate="print"/>
              <a:srcRect/>
              <a:stretch>
                <a:fillRect/>
              </a:stretch>
            </p:blipFill>
            <p:spPr bwMode="auto">
              <a:xfrm>
                <a:off x="1532947" y="3320384"/>
                <a:ext cx="321663" cy="115379"/>
              </a:xfrm>
              <a:prstGeom prst="rect">
                <a:avLst/>
              </a:prstGeom>
              <a:noFill/>
            </p:spPr>
          </p:pic>
          <p:pic>
            <p:nvPicPr>
              <p:cNvPr id="59" name="Picture 14" descr="C:\Documents and Settings\nsheth\Desktop\Force10\Templates\3-D High Resolution png\2U_Server_Yellow.png"/>
              <p:cNvPicPr>
                <a:picLocks noChangeAspect="1" noChangeArrowheads="1"/>
              </p:cNvPicPr>
              <p:nvPr/>
            </p:nvPicPr>
            <p:blipFill>
              <a:blip r:embed="rId8" cstate="print"/>
              <a:srcRect/>
              <a:stretch>
                <a:fillRect/>
              </a:stretch>
            </p:blipFill>
            <p:spPr bwMode="auto">
              <a:xfrm>
                <a:off x="1532970" y="3241152"/>
                <a:ext cx="321663" cy="115379"/>
              </a:xfrm>
              <a:prstGeom prst="rect">
                <a:avLst/>
              </a:prstGeom>
              <a:noFill/>
            </p:spPr>
          </p:pic>
          <p:pic>
            <p:nvPicPr>
              <p:cNvPr id="60" name="Picture 14" descr="C:\Documents and Settings\nsheth\Desktop\Force10\Templates\3-D High Resolution png\2U_Server_Yellow.png"/>
              <p:cNvPicPr>
                <a:picLocks noChangeAspect="1" noChangeArrowheads="1"/>
              </p:cNvPicPr>
              <p:nvPr/>
            </p:nvPicPr>
            <p:blipFill>
              <a:blip r:embed="rId8" cstate="print"/>
              <a:srcRect/>
              <a:stretch>
                <a:fillRect/>
              </a:stretch>
            </p:blipFill>
            <p:spPr bwMode="auto">
              <a:xfrm>
                <a:off x="1532947" y="3160091"/>
                <a:ext cx="321663" cy="115379"/>
              </a:xfrm>
              <a:prstGeom prst="rect">
                <a:avLst/>
              </a:prstGeom>
              <a:noFill/>
            </p:spPr>
          </p:pic>
          <p:pic>
            <p:nvPicPr>
              <p:cNvPr id="65" name="Picture 14" descr="C:\Documents and Settings\nsheth\Desktop\Force10\Templates\3-D High Resolution png\2U_Server_Yellow.png"/>
              <p:cNvPicPr>
                <a:picLocks noChangeAspect="1" noChangeArrowheads="1"/>
              </p:cNvPicPr>
              <p:nvPr/>
            </p:nvPicPr>
            <p:blipFill>
              <a:blip r:embed="rId8" cstate="print"/>
              <a:srcRect/>
              <a:stretch>
                <a:fillRect/>
              </a:stretch>
            </p:blipFill>
            <p:spPr bwMode="auto">
              <a:xfrm>
                <a:off x="1532947" y="3082259"/>
                <a:ext cx="321663" cy="115379"/>
              </a:xfrm>
              <a:prstGeom prst="rect">
                <a:avLst/>
              </a:prstGeom>
              <a:noFill/>
            </p:spPr>
          </p:pic>
          <p:pic>
            <p:nvPicPr>
              <p:cNvPr id="66" name="Picture 14" descr="C:\Documents and Settings\nsheth\Desktop\Force10\Templates\3-D High Resolution png\2U_Server_Yellow.png"/>
              <p:cNvPicPr>
                <a:picLocks noChangeAspect="1" noChangeArrowheads="1"/>
              </p:cNvPicPr>
              <p:nvPr/>
            </p:nvPicPr>
            <p:blipFill>
              <a:blip r:embed="rId8" cstate="print"/>
              <a:srcRect/>
              <a:stretch>
                <a:fillRect/>
              </a:stretch>
            </p:blipFill>
            <p:spPr bwMode="auto">
              <a:xfrm>
                <a:off x="1532970" y="3003027"/>
                <a:ext cx="321663" cy="115379"/>
              </a:xfrm>
              <a:prstGeom prst="rect">
                <a:avLst/>
              </a:prstGeom>
              <a:noFill/>
            </p:spPr>
          </p:pic>
        </p:grpSp>
        <p:grpSp>
          <p:nvGrpSpPr>
            <p:cNvPr id="38" name="Group 102"/>
            <p:cNvGrpSpPr/>
            <p:nvPr/>
          </p:nvGrpSpPr>
          <p:grpSpPr>
            <a:xfrm>
              <a:off x="2644825" y="2110558"/>
              <a:ext cx="388677" cy="757585"/>
              <a:chOff x="1969910" y="2882124"/>
              <a:chExt cx="388677" cy="757585"/>
            </a:xfrm>
          </p:grpSpPr>
          <p:pic>
            <p:nvPicPr>
              <p:cNvPr id="39" name="Picture 2" descr="C:\Documents and Settings\nsheth\Desktop\Force10\Templates\3-D High Resolution png\42U_Rack_Black.png"/>
              <p:cNvPicPr>
                <a:picLocks noChangeAspect="1" noChangeArrowheads="1"/>
              </p:cNvPicPr>
              <p:nvPr/>
            </p:nvPicPr>
            <p:blipFill>
              <a:blip r:embed="rId7" cstate="print"/>
              <a:srcRect/>
              <a:stretch>
                <a:fillRect/>
              </a:stretch>
            </p:blipFill>
            <p:spPr bwMode="auto">
              <a:xfrm>
                <a:off x="1969910" y="2882124"/>
                <a:ext cx="388677" cy="757585"/>
              </a:xfrm>
              <a:prstGeom prst="rect">
                <a:avLst/>
              </a:prstGeom>
            </p:spPr>
          </p:pic>
          <p:pic>
            <p:nvPicPr>
              <p:cNvPr id="40" name="Picture 3" descr="C:\Documents and Settings\nsheth\Desktop\Force10\Templates\3-D High Resolution png\EqualLogic_PS_large_Yellow.png"/>
              <p:cNvPicPr>
                <a:picLocks noChangeAspect="1" noChangeArrowheads="1"/>
              </p:cNvPicPr>
              <p:nvPr/>
            </p:nvPicPr>
            <p:blipFill>
              <a:blip r:embed="rId9" cstate="print"/>
              <a:srcRect/>
              <a:stretch>
                <a:fillRect/>
              </a:stretch>
            </p:blipFill>
            <p:spPr bwMode="auto">
              <a:xfrm>
                <a:off x="1986170" y="3484235"/>
                <a:ext cx="321663" cy="105956"/>
              </a:xfrm>
              <a:prstGeom prst="rect">
                <a:avLst/>
              </a:prstGeom>
            </p:spPr>
          </p:pic>
          <p:pic>
            <p:nvPicPr>
              <p:cNvPr id="41" name="Picture 3" descr="C:\Documents and Settings\nsheth\Desktop\Force10\Templates\3-D High Resolution png\EqualLogic_PS_large_Yellow.png"/>
              <p:cNvPicPr>
                <a:picLocks noChangeAspect="1" noChangeArrowheads="1"/>
              </p:cNvPicPr>
              <p:nvPr/>
            </p:nvPicPr>
            <p:blipFill>
              <a:blip r:embed="rId9" cstate="print"/>
              <a:srcRect/>
              <a:stretch>
                <a:fillRect/>
              </a:stretch>
            </p:blipFill>
            <p:spPr bwMode="auto">
              <a:xfrm>
                <a:off x="1986170" y="3408845"/>
                <a:ext cx="321663" cy="105956"/>
              </a:xfrm>
              <a:prstGeom prst="rect">
                <a:avLst/>
              </a:prstGeom>
            </p:spPr>
          </p:pic>
          <p:pic>
            <p:nvPicPr>
              <p:cNvPr id="42" name="Picture 3" descr="C:\Documents and Settings\nsheth\Desktop\Force10\Templates\3-D High Resolution png\EqualLogic_PS_large_Yellow.png"/>
              <p:cNvPicPr>
                <a:picLocks noChangeAspect="1" noChangeArrowheads="1"/>
              </p:cNvPicPr>
              <p:nvPr/>
            </p:nvPicPr>
            <p:blipFill>
              <a:blip r:embed="rId9" cstate="print"/>
              <a:srcRect/>
              <a:stretch>
                <a:fillRect/>
              </a:stretch>
            </p:blipFill>
            <p:spPr bwMode="auto">
              <a:xfrm>
                <a:off x="1986170" y="3331710"/>
                <a:ext cx="321663" cy="105956"/>
              </a:xfrm>
              <a:prstGeom prst="rect">
                <a:avLst/>
              </a:prstGeom>
            </p:spPr>
          </p:pic>
          <p:pic>
            <p:nvPicPr>
              <p:cNvPr id="43" name="Picture 3" descr="C:\Documents and Settings\nsheth\Desktop\Force10\Templates\3-D High Resolution png\EqualLogic_PS_large_Yellow.png"/>
              <p:cNvPicPr>
                <a:picLocks noChangeAspect="1" noChangeArrowheads="1"/>
              </p:cNvPicPr>
              <p:nvPr/>
            </p:nvPicPr>
            <p:blipFill>
              <a:blip r:embed="rId9" cstate="print"/>
              <a:srcRect/>
              <a:stretch>
                <a:fillRect/>
              </a:stretch>
            </p:blipFill>
            <p:spPr bwMode="auto">
              <a:xfrm>
                <a:off x="1986170" y="3255273"/>
                <a:ext cx="321663" cy="105956"/>
              </a:xfrm>
              <a:prstGeom prst="rect">
                <a:avLst/>
              </a:prstGeom>
            </p:spPr>
          </p:pic>
          <p:pic>
            <p:nvPicPr>
              <p:cNvPr id="44" name="Picture 14" descr="C:\Documents and Settings\nsheth\Desktop\Force10\Templates\3-D High Resolution png\2U_Server_Yellow.png"/>
              <p:cNvPicPr>
                <a:picLocks noChangeAspect="1" noChangeArrowheads="1"/>
              </p:cNvPicPr>
              <p:nvPr/>
            </p:nvPicPr>
            <p:blipFill>
              <a:blip r:embed="rId8" cstate="print"/>
              <a:srcRect/>
              <a:stretch>
                <a:fillRect/>
              </a:stretch>
            </p:blipFill>
            <p:spPr bwMode="auto">
              <a:xfrm>
                <a:off x="1985392" y="3160091"/>
                <a:ext cx="321663" cy="115379"/>
              </a:xfrm>
              <a:prstGeom prst="rect">
                <a:avLst/>
              </a:prstGeom>
            </p:spPr>
          </p:pic>
          <p:pic>
            <p:nvPicPr>
              <p:cNvPr id="45" name="Picture 14" descr="C:\Documents and Settings\nsheth\Desktop\Force10\Templates\3-D High Resolution png\2U_Server_Yellow.png"/>
              <p:cNvPicPr>
                <a:picLocks noChangeAspect="1" noChangeArrowheads="1"/>
              </p:cNvPicPr>
              <p:nvPr/>
            </p:nvPicPr>
            <p:blipFill>
              <a:blip r:embed="rId8" cstate="print"/>
              <a:srcRect/>
              <a:stretch>
                <a:fillRect/>
              </a:stretch>
            </p:blipFill>
            <p:spPr bwMode="auto">
              <a:xfrm>
                <a:off x="1985392" y="3082259"/>
                <a:ext cx="321663" cy="115379"/>
              </a:xfrm>
              <a:prstGeom prst="rect">
                <a:avLst/>
              </a:prstGeom>
            </p:spPr>
          </p:pic>
          <p:pic>
            <p:nvPicPr>
              <p:cNvPr id="46" name="Picture 14" descr="C:\Documents and Settings\nsheth\Desktop\Force10\Templates\3-D High Resolution png\2U_Server_Yellow.png"/>
              <p:cNvPicPr>
                <a:picLocks noChangeAspect="1" noChangeArrowheads="1"/>
              </p:cNvPicPr>
              <p:nvPr/>
            </p:nvPicPr>
            <p:blipFill>
              <a:blip r:embed="rId8" cstate="print"/>
              <a:srcRect/>
              <a:stretch>
                <a:fillRect/>
              </a:stretch>
            </p:blipFill>
            <p:spPr bwMode="auto">
              <a:xfrm>
                <a:off x="1985415" y="3003027"/>
                <a:ext cx="321663" cy="115379"/>
              </a:xfrm>
              <a:prstGeom prst="rect">
                <a:avLst/>
              </a:prstGeom>
            </p:spPr>
          </p:pic>
        </p:grpSp>
      </p:grpSp>
      <p:grpSp>
        <p:nvGrpSpPr>
          <p:cNvPr id="68" name="Group 67"/>
          <p:cNvGrpSpPr/>
          <p:nvPr/>
        </p:nvGrpSpPr>
        <p:grpSpPr>
          <a:xfrm>
            <a:off x="5408833" y="2206700"/>
            <a:ext cx="320045" cy="87479"/>
            <a:chOff x="6767653" y="4972834"/>
            <a:chExt cx="320045" cy="87479"/>
          </a:xfrm>
        </p:grpSpPr>
        <p:pic>
          <p:nvPicPr>
            <p:cNvPr id="69" name="Picture 4" descr="C:\Documents and Settings\vahern\My Documents\Images\S\2D\S4810_Blue.jpg"/>
            <p:cNvPicPr>
              <a:picLocks noChangeAspect="1" noChangeArrowheads="1"/>
            </p:cNvPicPr>
            <p:nvPr/>
          </p:nvPicPr>
          <p:blipFill>
            <a:blip r:embed="rId10"/>
            <a:srcRect/>
            <a:stretch>
              <a:fillRect/>
            </a:stretch>
          </p:blipFill>
          <p:spPr bwMode="auto">
            <a:xfrm>
              <a:off x="6767658" y="4972834"/>
              <a:ext cx="320040" cy="43361"/>
            </a:xfrm>
            <a:prstGeom prst="rect">
              <a:avLst/>
            </a:prstGeom>
            <a:noFill/>
          </p:spPr>
        </p:pic>
        <p:pic>
          <p:nvPicPr>
            <p:cNvPr id="70" name="Picture 4" descr="C:\Documents and Settings\vahern\My Documents\Images\S\2D\S4810_Blue.jpg"/>
            <p:cNvPicPr>
              <a:picLocks noChangeAspect="1" noChangeArrowheads="1"/>
            </p:cNvPicPr>
            <p:nvPr/>
          </p:nvPicPr>
          <p:blipFill>
            <a:blip r:embed="rId10"/>
            <a:srcRect/>
            <a:stretch>
              <a:fillRect/>
            </a:stretch>
          </p:blipFill>
          <p:spPr bwMode="auto">
            <a:xfrm>
              <a:off x="6767653" y="5016952"/>
              <a:ext cx="320040" cy="43361"/>
            </a:xfrm>
            <a:prstGeom prst="rect">
              <a:avLst/>
            </a:prstGeom>
            <a:noFill/>
          </p:spPr>
        </p:pic>
      </p:grpSp>
      <p:grpSp>
        <p:nvGrpSpPr>
          <p:cNvPr id="71" name="Group 70"/>
          <p:cNvGrpSpPr/>
          <p:nvPr/>
        </p:nvGrpSpPr>
        <p:grpSpPr>
          <a:xfrm>
            <a:off x="5991370" y="2213871"/>
            <a:ext cx="320045" cy="87479"/>
            <a:chOff x="6767653" y="4972834"/>
            <a:chExt cx="320045" cy="87479"/>
          </a:xfrm>
        </p:grpSpPr>
        <p:pic>
          <p:nvPicPr>
            <p:cNvPr id="95" name="Picture 4" descr="C:\Documents and Settings\vahern\My Documents\Images\S\2D\S4810_Blue.jpg"/>
            <p:cNvPicPr>
              <a:picLocks noChangeAspect="1" noChangeArrowheads="1"/>
            </p:cNvPicPr>
            <p:nvPr/>
          </p:nvPicPr>
          <p:blipFill>
            <a:blip r:embed="rId10"/>
            <a:srcRect/>
            <a:stretch>
              <a:fillRect/>
            </a:stretch>
          </p:blipFill>
          <p:spPr bwMode="auto">
            <a:xfrm>
              <a:off x="6767658" y="4972834"/>
              <a:ext cx="320040" cy="43361"/>
            </a:xfrm>
            <a:prstGeom prst="rect">
              <a:avLst/>
            </a:prstGeom>
            <a:noFill/>
          </p:spPr>
        </p:pic>
        <p:pic>
          <p:nvPicPr>
            <p:cNvPr id="96" name="Picture 4" descr="C:\Documents and Settings\vahern\My Documents\Images\S\2D\S4810_Blue.jpg"/>
            <p:cNvPicPr>
              <a:picLocks noChangeAspect="1" noChangeArrowheads="1"/>
            </p:cNvPicPr>
            <p:nvPr/>
          </p:nvPicPr>
          <p:blipFill>
            <a:blip r:embed="rId10"/>
            <a:srcRect/>
            <a:stretch>
              <a:fillRect/>
            </a:stretch>
          </p:blipFill>
          <p:spPr bwMode="auto">
            <a:xfrm>
              <a:off x="6767653" y="5016952"/>
              <a:ext cx="320040" cy="43361"/>
            </a:xfrm>
            <a:prstGeom prst="rect">
              <a:avLst/>
            </a:prstGeom>
            <a:noFill/>
          </p:spPr>
        </p:pic>
      </p:grpSp>
      <p:grpSp>
        <p:nvGrpSpPr>
          <p:cNvPr id="97" name="Group 96"/>
          <p:cNvGrpSpPr/>
          <p:nvPr/>
        </p:nvGrpSpPr>
        <p:grpSpPr>
          <a:xfrm>
            <a:off x="7174488" y="2212284"/>
            <a:ext cx="320045" cy="87479"/>
            <a:chOff x="6767653" y="4972834"/>
            <a:chExt cx="320045" cy="87479"/>
          </a:xfrm>
        </p:grpSpPr>
        <p:pic>
          <p:nvPicPr>
            <p:cNvPr id="98" name="Picture 4" descr="C:\Documents and Settings\vahern\My Documents\Images\S\2D\S4810_Blue.jpg"/>
            <p:cNvPicPr>
              <a:picLocks noChangeAspect="1" noChangeArrowheads="1"/>
            </p:cNvPicPr>
            <p:nvPr/>
          </p:nvPicPr>
          <p:blipFill>
            <a:blip r:embed="rId10"/>
            <a:srcRect/>
            <a:stretch>
              <a:fillRect/>
            </a:stretch>
          </p:blipFill>
          <p:spPr bwMode="auto">
            <a:xfrm>
              <a:off x="6767658" y="4972834"/>
              <a:ext cx="320040" cy="43361"/>
            </a:xfrm>
            <a:prstGeom prst="rect">
              <a:avLst/>
            </a:prstGeom>
            <a:noFill/>
          </p:spPr>
        </p:pic>
        <p:pic>
          <p:nvPicPr>
            <p:cNvPr id="99" name="Picture 4" descr="C:\Documents and Settings\vahern\My Documents\Images\S\2D\S4810_Blue.jpg"/>
            <p:cNvPicPr>
              <a:picLocks noChangeAspect="1" noChangeArrowheads="1"/>
            </p:cNvPicPr>
            <p:nvPr/>
          </p:nvPicPr>
          <p:blipFill>
            <a:blip r:embed="rId10"/>
            <a:srcRect/>
            <a:stretch>
              <a:fillRect/>
            </a:stretch>
          </p:blipFill>
          <p:spPr bwMode="auto">
            <a:xfrm>
              <a:off x="6767653" y="5016952"/>
              <a:ext cx="320040" cy="43361"/>
            </a:xfrm>
            <a:prstGeom prst="rect">
              <a:avLst/>
            </a:prstGeom>
            <a:noFill/>
          </p:spPr>
        </p:pic>
      </p:grpSp>
      <p:grpSp>
        <p:nvGrpSpPr>
          <p:cNvPr id="100" name="Group 99"/>
          <p:cNvGrpSpPr/>
          <p:nvPr/>
        </p:nvGrpSpPr>
        <p:grpSpPr>
          <a:xfrm>
            <a:off x="6580332" y="2207113"/>
            <a:ext cx="320045" cy="87479"/>
            <a:chOff x="6767653" y="4972834"/>
            <a:chExt cx="320045" cy="87479"/>
          </a:xfrm>
        </p:grpSpPr>
        <p:pic>
          <p:nvPicPr>
            <p:cNvPr id="101" name="Picture 4" descr="C:\Documents and Settings\vahern\My Documents\Images\S\2D\S4810_Blue.jpg"/>
            <p:cNvPicPr>
              <a:picLocks noChangeAspect="1" noChangeArrowheads="1"/>
            </p:cNvPicPr>
            <p:nvPr/>
          </p:nvPicPr>
          <p:blipFill>
            <a:blip r:embed="rId10"/>
            <a:srcRect/>
            <a:stretch>
              <a:fillRect/>
            </a:stretch>
          </p:blipFill>
          <p:spPr bwMode="auto">
            <a:xfrm>
              <a:off x="6767658" y="4972834"/>
              <a:ext cx="320040" cy="43361"/>
            </a:xfrm>
            <a:prstGeom prst="rect">
              <a:avLst/>
            </a:prstGeom>
            <a:noFill/>
          </p:spPr>
        </p:pic>
        <p:pic>
          <p:nvPicPr>
            <p:cNvPr id="102" name="Picture 4" descr="C:\Documents and Settings\vahern\My Documents\Images\S\2D\S4810_Blue.jpg"/>
            <p:cNvPicPr>
              <a:picLocks noChangeAspect="1" noChangeArrowheads="1"/>
            </p:cNvPicPr>
            <p:nvPr/>
          </p:nvPicPr>
          <p:blipFill>
            <a:blip r:embed="rId10"/>
            <a:srcRect/>
            <a:stretch>
              <a:fillRect/>
            </a:stretch>
          </p:blipFill>
          <p:spPr bwMode="auto">
            <a:xfrm>
              <a:off x="6767653" y="5016952"/>
              <a:ext cx="320040" cy="43361"/>
            </a:xfrm>
            <a:prstGeom prst="rect">
              <a:avLst/>
            </a:prstGeom>
            <a:noFill/>
          </p:spPr>
        </p:pic>
      </p:grpSp>
    </p:spTree>
    <p:extLst>
      <p:ext uri="{BB962C8B-B14F-4D97-AF65-F5344CB8AC3E}">
        <p14:creationId xmlns:p14="http://schemas.microsoft.com/office/powerpoint/2010/main" val="1486208848"/>
      </p:ext>
    </p:extLst>
  </p:cSld>
  <p:clrMapOvr>
    <a:masterClrMapping/>
  </p:clrMapOvr>
  <p:transition spd="med">
    <p:wipe dir="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2" descr="http://emotionaladroit.files.wordpress.com/2010/01/decision.jpg"/>
          <p:cNvPicPr>
            <a:picLocks noChangeAspect="1" noChangeArrowheads="1"/>
          </p:cNvPicPr>
          <p:nvPr/>
        </p:nvPicPr>
        <p:blipFill rotWithShape="1">
          <a:blip r:embed="rId3" cstate="email">
            <a:extLst>
              <a:ext uri="{28A0092B-C50C-407E-A947-70E740481C1C}">
                <a14:useLocalDpi xmlns:a14="http://schemas.microsoft.com/office/drawing/2010/main" val="0"/>
              </a:ext>
            </a:extLst>
          </a:blip>
          <a:srcRect/>
          <a:stretch/>
        </p:blipFill>
        <p:spPr bwMode="auto">
          <a:xfrm>
            <a:off x="-1" y="-224971"/>
            <a:ext cx="9144001" cy="708297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nchor="t"/>
          <a:lstStyle/>
          <a:p>
            <a:r>
              <a:rPr lang="en-US" dirty="0" smtClean="0">
                <a:solidFill>
                  <a:schemeClr val="tx2"/>
                </a:solidFill>
                <a:effectLst>
                  <a:outerShdw blurRad="38100" dist="38100" dir="2700000" algn="tl">
                    <a:srgbClr val="000000">
                      <a:alpha val="43137"/>
                    </a:srgbClr>
                  </a:outerShdw>
                </a:effectLst>
              </a:rPr>
              <a:t>A Change </a:t>
            </a:r>
            <a:r>
              <a:rPr lang="en-US" smtClean="0">
                <a:solidFill>
                  <a:schemeClr val="tx2"/>
                </a:solidFill>
                <a:effectLst>
                  <a:outerShdw blurRad="38100" dist="38100" dir="2700000" algn="tl">
                    <a:srgbClr val="000000">
                      <a:alpha val="43137"/>
                    </a:srgbClr>
                  </a:outerShdw>
                </a:effectLst>
              </a:rPr>
              <a:t>In Approach</a:t>
            </a:r>
            <a:endParaRPr lang="en-US" dirty="0">
              <a:solidFill>
                <a:schemeClr val="tx2"/>
              </a:solidFill>
              <a:effectLst>
                <a:outerShdw blurRad="38100" dist="38100" dir="2700000" algn="tl">
                  <a:srgbClr val="000000">
                    <a:alpha val="43137"/>
                  </a:srgbClr>
                </a:outerShdw>
              </a:effectLst>
            </a:endParaRPr>
          </a:p>
        </p:txBody>
      </p:sp>
      <p:sp>
        <p:nvSpPr>
          <p:cNvPr id="10" name="Content Placeholder 9"/>
          <p:cNvSpPr>
            <a:spLocks noGrp="1"/>
          </p:cNvSpPr>
          <p:nvPr>
            <p:ph sz="half" idx="1"/>
          </p:nvPr>
        </p:nvSpPr>
        <p:spPr>
          <a:xfrm>
            <a:off x="186418" y="2955788"/>
            <a:ext cx="3768066" cy="1772793"/>
          </a:xfrm>
        </p:spPr>
        <p:txBody>
          <a:bodyPr/>
          <a:lstStyle/>
          <a:p>
            <a:pPr marL="0" indent="0">
              <a:buNone/>
            </a:pPr>
            <a:r>
              <a:rPr lang="en-US" sz="3200" dirty="0" smtClean="0">
                <a:solidFill>
                  <a:schemeClr val="tx2"/>
                </a:solidFill>
                <a:effectLst>
                  <a:outerShdw blurRad="38100" dist="38100" dir="2700000" algn="tl">
                    <a:srgbClr val="000000">
                      <a:alpha val="43137"/>
                    </a:srgbClr>
                  </a:outerShdw>
                </a:effectLst>
                <a:latin typeface="Museo For Dell" pitchFamily="2" charset="0"/>
              </a:rPr>
              <a:t>Dell solutions strategy relies on Networking as the foundation </a:t>
            </a:r>
          </a:p>
        </p:txBody>
      </p:sp>
      <p:sp>
        <p:nvSpPr>
          <p:cNvPr id="5" name="Slide Number Placeholder 4"/>
          <p:cNvSpPr>
            <a:spLocks noGrp="1"/>
          </p:cNvSpPr>
          <p:nvPr>
            <p:ph type="sldNum" sz="quarter" idx="4"/>
          </p:nvPr>
        </p:nvSpPr>
        <p:spPr/>
        <p:txBody>
          <a:bodyPr/>
          <a:lstStyle/>
          <a:p>
            <a:fld id="{DBD5246C-868F-410A-AE52-FE248EDADC46}" type="slidenum">
              <a:rPr lang="en-US" smtClean="0">
                <a:solidFill>
                  <a:srgbClr val="AAAAAA"/>
                </a:solidFill>
              </a:rPr>
              <a:pPr/>
              <a:t>3</a:t>
            </a:fld>
            <a:endParaRPr lang="en-US" dirty="0">
              <a:solidFill>
                <a:srgbClr val="AAAAAA"/>
              </a:solidFill>
            </a:endParaRPr>
          </a:p>
        </p:txBody>
      </p:sp>
      <p:sp>
        <p:nvSpPr>
          <p:cNvPr id="8" name="Content Placeholder 6"/>
          <p:cNvSpPr txBox="1">
            <a:spLocks/>
          </p:cNvSpPr>
          <p:nvPr/>
        </p:nvSpPr>
        <p:spPr bwMode="auto">
          <a:xfrm rot="266050">
            <a:off x="4509931" y="1808500"/>
            <a:ext cx="3436567" cy="498598"/>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lvl1pPr marL="228560" indent="-228560" algn="l" rtl="0" eaLnBrk="1" fontAlgn="base" hangingPunct="1">
              <a:lnSpc>
                <a:spcPct val="90000"/>
              </a:lnSpc>
              <a:spcBef>
                <a:spcPts val="1599"/>
              </a:spcBef>
              <a:spcAft>
                <a:spcPct val="0"/>
              </a:spcAft>
              <a:buClr>
                <a:schemeClr val="bg1"/>
              </a:buClr>
              <a:buFont typeface="Arial" pitchFamily="34" charset="0"/>
              <a:buChar char="•"/>
              <a:defRPr sz="2200">
                <a:solidFill>
                  <a:schemeClr val="bg2"/>
                </a:solidFill>
                <a:latin typeface="Museo Sans For Dell" pitchFamily="2" charset="0"/>
                <a:ea typeface="Museo Sans For Dell" pitchFamily="2" charset="0"/>
                <a:cs typeface="+mn-cs"/>
              </a:defRPr>
            </a:lvl1pPr>
            <a:lvl2pPr marL="574576" indent="-223799" algn="l" rtl="0" eaLnBrk="1" fontAlgn="base" hangingPunct="1">
              <a:lnSpc>
                <a:spcPct val="90000"/>
              </a:lnSpc>
              <a:spcBef>
                <a:spcPts val="800"/>
              </a:spcBef>
              <a:spcAft>
                <a:spcPct val="0"/>
              </a:spcAft>
              <a:buClr>
                <a:schemeClr val="bg1"/>
              </a:buClr>
              <a:buFont typeface="Museo Sans For Dell" pitchFamily="2" charset="0"/>
              <a:buChar char="–"/>
              <a:defRPr sz="1800" baseline="0">
                <a:solidFill>
                  <a:schemeClr val="bg2"/>
                </a:solidFill>
                <a:latin typeface="Museo Sans For Dell" pitchFamily="2" charset="0"/>
                <a:ea typeface="Museo Sans For Dell" pitchFamily="2" charset="0"/>
              </a:defRPr>
            </a:lvl2pPr>
            <a:lvl3pPr marL="909482" indent="-220625" algn="l" rtl="0" eaLnBrk="1" fontAlgn="base" hangingPunct="1">
              <a:lnSpc>
                <a:spcPct val="90000"/>
              </a:lnSpc>
              <a:spcBef>
                <a:spcPts val="800"/>
              </a:spcBef>
              <a:spcAft>
                <a:spcPct val="0"/>
              </a:spcAft>
              <a:buClr>
                <a:schemeClr val="bg1"/>
              </a:buClr>
              <a:buFont typeface="Museo Sans For Dell" pitchFamily="2" charset="0"/>
              <a:buChar char="›"/>
              <a:defRPr sz="1600">
                <a:solidFill>
                  <a:schemeClr val="bg2"/>
                </a:solidFill>
                <a:latin typeface="Museo Sans For Dell" pitchFamily="2" charset="0"/>
                <a:ea typeface="Museo Sans For Dell" pitchFamily="2" charset="0"/>
              </a:defRPr>
            </a:lvl3pPr>
            <a:lvl4pPr marL="1245974" indent="-222212" algn="l" rtl="0" eaLnBrk="1" fontAlgn="base" hangingPunct="1">
              <a:lnSpc>
                <a:spcPct val="90000"/>
              </a:lnSpc>
              <a:spcBef>
                <a:spcPts val="800"/>
              </a:spcBef>
              <a:spcAft>
                <a:spcPct val="0"/>
              </a:spcAft>
              <a:buClr>
                <a:schemeClr val="bg1"/>
              </a:buClr>
              <a:buFont typeface="Museo For Dell 300" pitchFamily="50" charset="0"/>
              <a:buChar char="–"/>
              <a:defRPr sz="1800">
                <a:solidFill>
                  <a:schemeClr val="bg2"/>
                </a:solidFill>
                <a:latin typeface="Museo Sans For Dell" pitchFamily="2" charset="0"/>
                <a:ea typeface="Museo Sans For Dell" pitchFamily="2" charset="0"/>
              </a:defRPr>
            </a:lvl4pPr>
            <a:lvl5pPr marL="1607859" indent="-236498" algn="l" rtl="0" eaLnBrk="1" fontAlgn="base" hangingPunct="1">
              <a:lnSpc>
                <a:spcPct val="90000"/>
              </a:lnSpc>
              <a:spcBef>
                <a:spcPts val="800"/>
              </a:spcBef>
              <a:spcAft>
                <a:spcPct val="0"/>
              </a:spcAft>
              <a:buClr>
                <a:schemeClr val="bg1"/>
              </a:buClr>
              <a:buFont typeface="Museo For Dell 300" pitchFamily="50" charset="0"/>
              <a:buChar char="–"/>
              <a:defRPr sz="1800">
                <a:solidFill>
                  <a:schemeClr val="bg2"/>
                </a:solidFill>
                <a:latin typeface="Museo Sans For Dell" pitchFamily="2" charset="0"/>
                <a:ea typeface="Museo Sans For Dell" pitchFamily="2" charset="0"/>
              </a:defRPr>
            </a:lvl5pPr>
            <a:lvl6pPr marL="2064982" indent="-236498" algn="l" rtl="0" eaLnBrk="1" fontAlgn="base" hangingPunct="1">
              <a:lnSpc>
                <a:spcPct val="95000"/>
              </a:lnSpc>
              <a:spcBef>
                <a:spcPct val="30000"/>
              </a:spcBef>
              <a:spcAft>
                <a:spcPct val="0"/>
              </a:spcAft>
              <a:buClr>
                <a:schemeClr val="accent1"/>
              </a:buClr>
              <a:buFont typeface="Arial" charset="0"/>
              <a:buChar char="–"/>
              <a:defRPr sz="1800">
                <a:solidFill>
                  <a:schemeClr val="accent1"/>
                </a:solidFill>
                <a:latin typeface="+mn-lt"/>
              </a:defRPr>
            </a:lvl6pPr>
            <a:lvl7pPr marL="2522102" indent="-236498" algn="l" rtl="0" eaLnBrk="1" fontAlgn="base" hangingPunct="1">
              <a:lnSpc>
                <a:spcPct val="95000"/>
              </a:lnSpc>
              <a:spcBef>
                <a:spcPct val="30000"/>
              </a:spcBef>
              <a:spcAft>
                <a:spcPct val="0"/>
              </a:spcAft>
              <a:buClr>
                <a:schemeClr val="accent1"/>
              </a:buClr>
              <a:buFont typeface="Arial" charset="0"/>
              <a:buChar char="–"/>
              <a:defRPr sz="1800">
                <a:solidFill>
                  <a:schemeClr val="accent1"/>
                </a:solidFill>
                <a:latin typeface="+mn-lt"/>
              </a:defRPr>
            </a:lvl7pPr>
            <a:lvl8pPr marL="2979225" indent="-236498" algn="l" rtl="0" eaLnBrk="1" fontAlgn="base" hangingPunct="1">
              <a:lnSpc>
                <a:spcPct val="95000"/>
              </a:lnSpc>
              <a:spcBef>
                <a:spcPct val="30000"/>
              </a:spcBef>
              <a:spcAft>
                <a:spcPct val="0"/>
              </a:spcAft>
              <a:buClr>
                <a:schemeClr val="accent1"/>
              </a:buClr>
              <a:buFont typeface="Arial" charset="0"/>
              <a:buChar char="–"/>
              <a:defRPr sz="1800">
                <a:solidFill>
                  <a:schemeClr val="accent1"/>
                </a:solidFill>
                <a:latin typeface="+mn-lt"/>
              </a:defRPr>
            </a:lvl8pPr>
            <a:lvl9pPr marL="3436346" indent="-236498" algn="l" rtl="0" eaLnBrk="1" fontAlgn="base" hangingPunct="1">
              <a:lnSpc>
                <a:spcPct val="95000"/>
              </a:lnSpc>
              <a:spcBef>
                <a:spcPct val="30000"/>
              </a:spcBef>
              <a:spcAft>
                <a:spcPct val="0"/>
              </a:spcAft>
              <a:buClr>
                <a:schemeClr val="accent1"/>
              </a:buClr>
              <a:buFont typeface="Arial" charset="0"/>
              <a:buChar char="–"/>
              <a:defRPr sz="1800">
                <a:solidFill>
                  <a:schemeClr val="accent1"/>
                </a:solidFill>
                <a:latin typeface="+mn-lt"/>
              </a:defRPr>
            </a:lvl9pPr>
          </a:lstStyle>
          <a:p>
            <a:pPr marL="0" indent="0">
              <a:buClr>
                <a:srgbClr val="0085C3"/>
              </a:buClr>
              <a:buFont typeface="Arial" pitchFamily="34" charset="0"/>
              <a:buNone/>
            </a:pPr>
            <a:r>
              <a:rPr lang="en-US" sz="3600" b="1" dirty="0" smtClean="0">
                <a:solidFill>
                  <a:srgbClr val="000000"/>
                </a:solidFill>
              </a:rPr>
              <a:t>Transformation</a:t>
            </a:r>
            <a:endParaRPr lang="en-US" sz="3600" b="1" dirty="0">
              <a:solidFill>
                <a:srgbClr val="000000"/>
              </a:solidFill>
            </a:endParaRPr>
          </a:p>
        </p:txBody>
      </p:sp>
      <p:sp>
        <p:nvSpPr>
          <p:cNvPr id="9" name="Content Placeholder 6"/>
          <p:cNvSpPr txBox="1">
            <a:spLocks/>
          </p:cNvSpPr>
          <p:nvPr/>
        </p:nvSpPr>
        <p:spPr bwMode="auto">
          <a:xfrm rot="1476501">
            <a:off x="4592111" y="4520465"/>
            <a:ext cx="3521062" cy="498598"/>
          </a:xfrm>
          <a:prstGeom prst="rect">
            <a:avLst/>
          </a:prstGeom>
          <a:noFill/>
          <a:ln w="9525">
            <a:noFill/>
            <a:miter lim="800000"/>
            <a:headEnd/>
            <a:tailEnd/>
          </a:ln>
          <a:scene3d>
            <a:camera prst="obliqueTopLeft"/>
            <a:lightRig rig="threePt" dir="t"/>
          </a:scene3d>
        </p:spPr>
        <p:txBody>
          <a:bodyPr vert="horz" wrap="square" lIns="0" tIns="0" rIns="0" bIns="0" numCol="1" anchor="t" anchorCtr="0" compatLnSpc="1">
            <a:prstTxWarp prst="textNoShape">
              <a:avLst/>
            </a:prstTxWarp>
            <a:spAutoFit/>
          </a:bodyPr>
          <a:lstStyle>
            <a:lvl1pPr marL="228560" indent="-228560" algn="l" rtl="0" eaLnBrk="1" fontAlgn="base" hangingPunct="1">
              <a:lnSpc>
                <a:spcPct val="90000"/>
              </a:lnSpc>
              <a:spcBef>
                <a:spcPts val="1599"/>
              </a:spcBef>
              <a:spcAft>
                <a:spcPct val="0"/>
              </a:spcAft>
              <a:buClr>
                <a:schemeClr val="bg1"/>
              </a:buClr>
              <a:buFont typeface="Arial" pitchFamily="34" charset="0"/>
              <a:buChar char="•"/>
              <a:defRPr sz="2200">
                <a:solidFill>
                  <a:schemeClr val="bg2"/>
                </a:solidFill>
                <a:latin typeface="Museo Sans For Dell" pitchFamily="2" charset="0"/>
                <a:ea typeface="Museo Sans For Dell" pitchFamily="2" charset="0"/>
                <a:cs typeface="+mn-cs"/>
              </a:defRPr>
            </a:lvl1pPr>
            <a:lvl2pPr marL="574576" indent="-223799" algn="l" rtl="0" eaLnBrk="1" fontAlgn="base" hangingPunct="1">
              <a:lnSpc>
                <a:spcPct val="90000"/>
              </a:lnSpc>
              <a:spcBef>
                <a:spcPts val="800"/>
              </a:spcBef>
              <a:spcAft>
                <a:spcPct val="0"/>
              </a:spcAft>
              <a:buClr>
                <a:schemeClr val="bg1"/>
              </a:buClr>
              <a:buFont typeface="Museo Sans For Dell" pitchFamily="2" charset="0"/>
              <a:buChar char="–"/>
              <a:defRPr sz="1800" baseline="0">
                <a:solidFill>
                  <a:schemeClr val="bg2"/>
                </a:solidFill>
                <a:latin typeface="Museo Sans For Dell" pitchFamily="2" charset="0"/>
                <a:ea typeface="Museo Sans For Dell" pitchFamily="2" charset="0"/>
              </a:defRPr>
            </a:lvl2pPr>
            <a:lvl3pPr marL="909482" indent="-220625" algn="l" rtl="0" eaLnBrk="1" fontAlgn="base" hangingPunct="1">
              <a:lnSpc>
                <a:spcPct val="90000"/>
              </a:lnSpc>
              <a:spcBef>
                <a:spcPts val="800"/>
              </a:spcBef>
              <a:spcAft>
                <a:spcPct val="0"/>
              </a:spcAft>
              <a:buClr>
                <a:schemeClr val="bg1"/>
              </a:buClr>
              <a:buFont typeface="Museo Sans For Dell" pitchFamily="2" charset="0"/>
              <a:buChar char="›"/>
              <a:defRPr sz="1600">
                <a:solidFill>
                  <a:schemeClr val="bg2"/>
                </a:solidFill>
                <a:latin typeface="Museo Sans For Dell" pitchFamily="2" charset="0"/>
                <a:ea typeface="Museo Sans For Dell" pitchFamily="2" charset="0"/>
              </a:defRPr>
            </a:lvl3pPr>
            <a:lvl4pPr marL="1245974" indent="-222212" algn="l" rtl="0" eaLnBrk="1" fontAlgn="base" hangingPunct="1">
              <a:lnSpc>
                <a:spcPct val="90000"/>
              </a:lnSpc>
              <a:spcBef>
                <a:spcPts val="800"/>
              </a:spcBef>
              <a:spcAft>
                <a:spcPct val="0"/>
              </a:spcAft>
              <a:buClr>
                <a:schemeClr val="bg1"/>
              </a:buClr>
              <a:buFont typeface="Museo For Dell 300" pitchFamily="50" charset="0"/>
              <a:buChar char="–"/>
              <a:defRPr sz="1800">
                <a:solidFill>
                  <a:schemeClr val="bg2"/>
                </a:solidFill>
                <a:latin typeface="Museo Sans For Dell" pitchFamily="2" charset="0"/>
                <a:ea typeface="Museo Sans For Dell" pitchFamily="2" charset="0"/>
              </a:defRPr>
            </a:lvl4pPr>
            <a:lvl5pPr marL="1607859" indent="-236498" algn="l" rtl="0" eaLnBrk="1" fontAlgn="base" hangingPunct="1">
              <a:lnSpc>
                <a:spcPct val="90000"/>
              </a:lnSpc>
              <a:spcBef>
                <a:spcPts val="800"/>
              </a:spcBef>
              <a:spcAft>
                <a:spcPct val="0"/>
              </a:spcAft>
              <a:buClr>
                <a:schemeClr val="bg1"/>
              </a:buClr>
              <a:buFont typeface="Museo For Dell 300" pitchFamily="50" charset="0"/>
              <a:buChar char="–"/>
              <a:defRPr sz="1800">
                <a:solidFill>
                  <a:schemeClr val="bg2"/>
                </a:solidFill>
                <a:latin typeface="Museo Sans For Dell" pitchFamily="2" charset="0"/>
                <a:ea typeface="Museo Sans For Dell" pitchFamily="2" charset="0"/>
              </a:defRPr>
            </a:lvl5pPr>
            <a:lvl6pPr marL="2064982" indent="-236498" algn="l" rtl="0" eaLnBrk="1" fontAlgn="base" hangingPunct="1">
              <a:lnSpc>
                <a:spcPct val="95000"/>
              </a:lnSpc>
              <a:spcBef>
                <a:spcPct val="30000"/>
              </a:spcBef>
              <a:spcAft>
                <a:spcPct val="0"/>
              </a:spcAft>
              <a:buClr>
                <a:schemeClr val="accent1"/>
              </a:buClr>
              <a:buFont typeface="Arial" charset="0"/>
              <a:buChar char="–"/>
              <a:defRPr sz="1800">
                <a:solidFill>
                  <a:schemeClr val="accent1"/>
                </a:solidFill>
                <a:latin typeface="+mn-lt"/>
              </a:defRPr>
            </a:lvl6pPr>
            <a:lvl7pPr marL="2522102" indent="-236498" algn="l" rtl="0" eaLnBrk="1" fontAlgn="base" hangingPunct="1">
              <a:lnSpc>
                <a:spcPct val="95000"/>
              </a:lnSpc>
              <a:spcBef>
                <a:spcPct val="30000"/>
              </a:spcBef>
              <a:spcAft>
                <a:spcPct val="0"/>
              </a:spcAft>
              <a:buClr>
                <a:schemeClr val="accent1"/>
              </a:buClr>
              <a:buFont typeface="Arial" charset="0"/>
              <a:buChar char="–"/>
              <a:defRPr sz="1800">
                <a:solidFill>
                  <a:schemeClr val="accent1"/>
                </a:solidFill>
                <a:latin typeface="+mn-lt"/>
              </a:defRPr>
            </a:lvl7pPr>
            <a:lvl8pPr marL="2979225" indent="-236498" algn="l" rtl="0" eaLnBrk="1" fontAlgn="base" hangingPunct="1">
              <a:lnSpc>
                <a:spcPct val="95000"/>
              </a:lnSpc>
              <a:spcBef>
                <a:spcPct val="30000"/>
              </a:spcBef>
              <a:spcAft>
                <a:spcPct val="0"/>
              </a:spcAft>
              <a:buClr>
                <a:schemeClr val="accent1"/>
              </a:buClr>
              <a:buFont typeface="Arial" charset="0"/>
              <a:buChar char="–"/>
              <a:defRPr sz="1800">
                <a:solidFill>
                  <a:schemeClr val="accent1"/>
                </a:solidFill>
                <a:latin typeface="+mn-lt"/>
              </a:defRPr>
            </a:lvl8pPr>
            <a:lvl9pPr marL="3436346" indent="-236498" algn="l" rtl="0" eaLnBrk="1" fontAlgn="base" hangingPunct="1">
              <a:lnSpc>
                <a:spcPct val="95000"/>
              </a:lnSpc>
              <a:spcBef>
                <a:spcPct val="30000"/>
              </a:spcBef>
              <a:spcAft>
                <a:spcPct val="0"/>
              </a:spcAft>
              <a:buClr>
                <a:schemeClr val="accent1"/>
              </a:buClr>
              <a:buFont typeface="Arial" charset="0"/>
              <a:buChar char="–"/>
              <a:defRPr sz="1800">
                <a:solidFill>
                  <a:schemeClr val="accent1"/>
                </a:solidFill>
                <a:latin typeface="+mn-lt"/>
              </a:defRPr>
            </a:lvl9pPr>
          </a:lstStyle>
          <a:p>
            <a:pPr marL="0" indent="0">
              <a:buClr>
                <a:srgbClr val="0085C3"/>
              </a:buClr>
              <a:buFont typeface="Arial" pitchFamily="34" charset="0"/>
              <a:buNone/>
            </a:pPr>
            <a:r>
              <a:rPr lang="en-US" sz="3600" dirty="0" smtClean="0">
                <a:solidFill>
                  <a:srgbClr val="000000"/>
                </a:solidFill>
              </a:rPr>
              <a:t>Status Quo</a:t>
            </a:r>
            <a:endParaRPr lang="en-US" sz="3600" dirty="0">
              <a:solidFill>
                <a:srgbClr val="000000"/>
              </a:solidFill>
            </a:endParaRPr>
          </a:p>
        </p:txBody>
      </p:sp>
    </p:spTree>
    <p:extLst>
      <p:ext uri="{BB962C8B-B14F-4D97-AF65-F5344CB8AC3E}">
        <p14:creationId xmlns:p14="http://schemas.microsoft.com/office/powerpoint/2010/main" val="2504526067"/>
      </p:ext>
    </p:extLst>
  </p:cSld>
  <p:clrMapOvr>
    <a:masterClrMapping/>
  </p:clrMapOvr>
  <p:transition spd="med">
    <p:wipe dir="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3"/>
          <p:cNvSpPr>
            <a:spLocks noGrp="1"/>
          </p:cNvSpPr>
          <p:nvPr>
            <p:ph type="title"/>
          </p:nvPr>
        </p:nvSpPr>
        <p:spPr>
          <a:xfrm>
            <a:off x="373539" y="179674"/>
            <a:ext cx="8239126" cy="853560"/>
          </a:xfrm>
        </p:spPr>
        <p:txBody>
          <a:bodyPr/>
          <a:lstStyle/>
          <a:p>
            <a:r>
              <a:rPr lang="en-US" dirty="0" smtClean="0">
                <a:solidFill>
                  <a:schemeClr val="bg1"/>
                </a:solidFill>
                <a:ea typeface="ＭＳ Ｐゴシック" pitchFamily="34" charset="-128"/>
                <a:cs typeface="Tahoma" pitchFamily="34" charset="0"/>
              </a:rPr>
              <a:t>Introducing Dell Force10 MXL Switch</a:t>
            </a:r>
            <a:r>
              <a:rPr lang="en-US" dirty="0" smtClean="0">
                <a:ea typeface="ＭＳ Ｐゴシック" pitchFamily="34" charset="-128"/>
                <a:cs typeface="Tahoma" pitchFamily="34" charset="0"/>
              </a:rPr>
              <a:t/>
            </a:r>
            <a:br>
              <a:rPr lang="en-US" dirty="0" smtClean="0">
                <a:ea typeface="ＭＳ Ｐゴシック" pitchFamily="34" charset="-128"/>
                <a:cs typeface="Tahoma" pitchFamily="34" charset="0"/>
              </a:rPr>
            </a:br>
            <a:r>
              <a:rPr lang="en-US" sz="2000" dirty="0" smtClean="0">
                <a:solidFill>
                  <a:schemeClr val="tx1"/>
                </a:solidFill>
                <a:ea typeface="ＭＳ Ｐゴシック" pitchFamily="34" charset="-128"/>
                <a:cs typeface="Tahoma" pitchFamily="34" charset="0"/>
              </a:rPr>
              <a:t>Networking blade for M1000e blade chassis powered by Force10</a:t>
            </a:r>
          </a:p>
        </p:txBody>
      </p:sp>
      <p:sp>
        <p:nvSpPr>
          <p:cNvPr id="25" name="Slide Number Placeholder 5"/>
          <p:cNvSpPr>
            <a:spLocks noGrp="1"/>
          </p:cNvSpPr>
          <p:nvPr>
            <p:ph type="sldNum" sz="quarter" idx="4"/>
          </p:nvPr>
        </p:nvSpPr>
        <p:spPr>
          <a:xfrm>
            <a:off x="435536" y="6431527"/>
            <a:ext cx="260349" cy="152399"/>
          </a:xfrm>
          <a:prstGeom prst="rect">
            <a:avLst/>
          </a:prstGeom>
        </p:spPr>
        <p:txBody>
          <a:bodyPr vert="horz" lIns="0" tIns="0" rIns="91440" bIns="0" rtlCol="0" anchor="ctr"/>
          <a:lstStyle>
            <a:lvl1pPr algn="l">
              <a:defRPr sz="900">
                <a:solidFill>
                  <a:schemeClr val="bg2">
                    <a:lumMod val="60000"/>
                    <a:lumOff val="40000"/>
                  </a:schemeClr>
                </a:solidFill>
                <a:latin typeface="Museo Sans For Dell" pitchFamily="2" charset="0"/>
              </a:defRPr>
            </a:lvl1pPr>
          </a:lstStyle>
          <a:p>
            <a:fld id="{DBD5246C-868F-410A-AE52-FE248EDADC46}" type="slidenum">
              <a:rPr lang="en-US" smtClean="0"/>
              <a:pPr/>
              <a:t>30</a:t>
            </a:fld>
            <a:endParaRPr lang="en-US" dirty="0"/>
          </a:p>
        </p:txBody>
      </p:sp>
      <p:sp>
        <p:nvSpPr>
          <p:cNvPr id="42" name="Footer Placeholder 3"/>
          <p:cNvSpPr>
            <a:spLocks noGrp="1"/>
          </p:cNvSpPr>
          <p:nvPr>
            <p:ph type="ftr" sz="quarter" idx="3"/>
          </p:nvPr>
        </p:nvSpPr>
        <p:spPr>
          <a:xfrm>
            <a:off x="742950" y="6431526"/>
            <a:ext cx="1885950" cy="152400"/>
          </a:xfrm>
        </p:spPr>
        <p:txBody>
          <a:bodyPr/>
          <a:lstStyle/>
          <a:p>
            <a:r>
              <a:rPr lang="en-US" dirty="0" smtClean="0"/>
              <a:t>Confidential</a:t>
            </a:r>
            <a:endParaRPr lang="en-US" dirty="0"/>
          </a:p>
        </p:txBody>
      </p:sp>
      <p:sp>
        <p:nvSpPr>
          <p:cNvPr id="226" name="TextBox 225"/>
          <p:cNvSpPr txBox="1"/>
          <p:nvPr/>
        </p:nvSpPr>
        <p:spPr>
          <a:xfrm>
            <a:off x="2414630" y="1007310"/>
            <a:ext cx="4295954" cy="424732"/>
          </a:xfrm>
          <a:prstGeom prst="rect">
            <a:avLst/>
          </a:prstGeom>
          <a:noFill/>
        </p:spPr>
        <p:txBody>
          <a:bodyPr wrap="square" rtlCol="0">
            <a:spAutoFit/>
          </a:bodyPr>
          <a:lstStyle/>
          <a:p>
            <a:pPr marL="1588" indent="-1588" algn="ctr">
              <a:lnSpc>
                <a:spcPct val="90000"/>
              </a:lnSpc>
              <a:spcBef>
                <a:spcPts val="100"/>
              </a:spcBef>
              <a:spcAft>
                <a:spcPts val="100"/>
              </a:spcAft>
              <a:buClr>
                <a:schemeClr val="bg1"/>
              </a:buClr>
            </a:pPr>
            <a:r>
              <a:rPr lang="en-US" sz="2400" b="1" dirty="0" smtClean="0">
                <a:solidFill>
                  <a:schemeClr val="bg1"/>
                </a:solidFill>
                <a:latin typeface="+mn-lt"/>
              </a:rPr>
              <a:t>Dell Force10 MXL Switch</a:t>
            </a:r>
          </a:p>
        </p:txBody>
      </p:sp>
      <p:sp>
        <p:nvSpPr>
          <p:cNvPr id="228" name="TextBox 227"/>
          <p:cNvSpPr txBox="1"/>
          <p:nvPr/>
        </p:nvSpPr>
        <p:spPr>
          <a:xfrm>
            <a:off x="5313058" y="1538219"/>
            <a:ext cx="3468331" cy="4588949"/>
          </a:xfrm>
          <a:prstGeom prst="rect">
            <a:avLst/>
          </a:prstGeom>
          <a:noFill/>
        </p:spPr>
        <p:txBody>
          <a:bodyPr wrap="square" rtlCol="0">
            <a:spAutoFit/>
          </a:bodyPr>
          <a:lstStyle/>
          <a:p>
            <a:pPr marL="284163" indent="-284163">
              <a:lnSpc>
                <a:spcPct val="90000"/>
              </a:lnSpc>
              <a:spcBef>
                <a:spcPts val="100"/>
              </a:spcBef>
              <a:spcAft>
                <a:spcPts val="600"/>
              </a:spcAft>
              <a:buClr>
                <a:schemeClr val="bg1"/>
              </a:buClr>
              <a:buFont typeface="Wingdings" pitchFamily="2" charset="2"/>
              <a:buChar char="§"/>
            </a:pPr>
            <a:r>
              <a:rPr lang="en-US" sz="2400" b="1" dirty="0" smtClean="0">
                <a:solidFill>
                  <a:schemeClr val="bg1"/>
                </a:solidFill>
                <a:latin typeface="+mn-lt"/>
              </a:rPr>
              <a:t>Industry’s FIRST 40G blade switching solution</a:t>
            </a:r>
          </a:p>
          <a:p>
            <a:pPr marL="741363" lvl="1" indent="-284163">
              <a:lnSpc>
                <a:spcPct val="90000"/>
              </a:lnSpc>
              <a:spcBef>
                <a:spcPts val="100"/>
              </a:spcBef>
              <a:spcAft>
                <a:spcPts val="600"/>
              </a:spcAft>
              <a:buClr>
                <a:schemeClr val="bg1"/>
              </a:buClr>
              <a:buFont typeface="Wingdings" pitchFamily="2" charset="2"/>
              <a:buChar char="§"/>
            </a:pPr>
            <a:r>
              <a:rPr lang="en-US" sz="2000" b="1" dirty="0" smtClean="0">
                <a:solidFill>
                  <a:schemeClr val="bg1"/>
                </a:solidFill>
                <a:latin typeface="+mn-lt"/>
              </a:rPr>
              <a:t>High-density 1/10G + 40G</a:t>
            </a:r>
          </a:p>
          <a:p>
            <a:pPr marL="284163" indent="-284163">
              <a:lnSpc>
                <a:spcPct val="90000"/>
              </a:lnSpc>
              <a:spcBef>
                <a:spcPts val="100"/>
              </a:spcBef>
              <a:spcAft>
                <a:spcPts val="600"/>
              </a:spcAft>
              <a:buClr>
                <a:schemeClr val="bg1"/>
              </a:buClr>
              <a:buFont typeface="Wingdings" pitchFamily="2" charset="2"/>
              <a:buChar char="§"/>
            </a:pPr>
            <a:r>
              <a:rPr lang="en-US" sz="2400" b="1" dirty="0" smtClean="0">
                <a:solidFill>
                  <a:schemeClr val="bg1"/>
                </a:solidFill>
                <a:latin typeface="+mn-lt"/>
              </a:rPr>
              <a:t>Built on Force10 technology &amp; powered by FTOS</a:t>
            </a:r>
          </a:p>
          <a:p>
            <a:pPr marL="284163" indent="-284163">
              <a:lnSpc>
                <a:spcPct val="90000"/>
              </a:lnSpc>
              <a:spcBef>
                <a:spcPts val="100"/>
              </a:spcBef>
              <a:spcAft>
                <a:spcPts val="600"/>
              </a:spcAft>
              <a:buClr>
                <a:schemeClr val="bg1"/>
              </a:buClr>
              <a:buFont typeface="Wingdings" pitchFamily="2" charset="2"/>
              <a:buChar char="§"/>
            </a:pPr>
            <a:r>
              <a:rPr lang="en-US" sz="2400" b="1" dirty="0" smtClean="0">
                <a:solidFill>
                  <a:schemeClr val="bg1"/>
                </a:solidFill>
                <a:latin typeface="+mn-lt"/>
              </a:rPr>
              <a:t>Optimized for:</a:t>
            </a:r>
          </a:p>
          <a:p>
            <a:pPr marL="741363" lvl="1" indent="-284163">
              <a:lnSpc>
                <a:spcPts val="2800"/>
              </a:lnSpc>
              <a:spcBef>
                <a:spcPts val="100"/>
              </a:spcBef>
              <a:spcAft>
                <a:spcPts val="600"/>
              </a:spcAft>
              <a:buClr>
                <a:schemeClr val="bg1"/>
              </a:buClr>
              <a:buFont typeface="Wingdings" pitchFamily="2" charset="2"/>
              <a:buChar char="§"/>
            </a:pPr>
            <a:r>
              <a:rPr lang="en-US" sz="2400" b="1" dirty="0" smtClean="0">
                <a:solidFill>
                  <a:schemeClr val="bg1"/>
                </a:solidFill>
                <a:latin typeface="+mn-lt"/>
              </a:rPr>
              <a:t>Performance</a:t>
            </a:r>
          </a:p>
          <a:p>
            <a:pPr marL="741363" lvl="1" indent="-284163">
              <a:lnSpc>
                <a:spcPts val="2800"/>
              </a:lnSpc>
              <a:spcBef>
                <a:spcPts val="100"/>
              </a:spcBef>
              <a:spcAft>
                <a:spcPts val="600"/>
              </a:spcAft>
              <a:buClr>
                <a:schemeClr val="bg1"/>
              </a:buClr>
              <a:buFont typeface="Wingdings" pitchFamily="2" charset="2"/>
              <a:buChar char="§"/>
            </a:pPr>
            <a:r>
              <a:rPr lang="en-US" sz="2400" b="1" dirty="0" smtClean="0">
                <a:solidFill>
                  <a:schemeClr val="bg1"/>
                </a:solidFill>
                <a:latin typeface="+mn-lt"/>
              </a:rPr>
              <a:t>Efficiency</a:t>
            </a:r>
          </a:p>
          <a:p>
            <a:pPr marL="741363" lvl="1" indent="-284163">
              <a:lnSpc>
                <a:spcPts val="2800"/>
              </a:lnSpc>
              <a:spcBef>
                <a:spcPts val="100"/>
              </a:spcBef>
              <a:spcAft>
                <a:spcPts val="600"/>
              </a:spcAft>
              <a:buClr>
                <a:schemeClr val="bg1"/>
              </a:buClr>
              <a:buFont typeface="Wingdings" pitchFamily="2" charset="2"/>
              <a:buChar char="§"/>
            </a:pPr>
            <a:r>
              <a:rPr lang="en-US" sz="2400" b="1" dirty="0" smtClean="0">
                <a:solidFill>
                  <a:schemeClr val="bg1"/>
                </a:solidFill>
                <a:latin typeface="+mn-lt"/>
              </a:rPr>
              <a:t>Storage</a:t>
            </a:r>
          </a:p>
        </p:txBody>
      </p:sp>
      <p:grpSp>
        <p:nvGrpSpPr>
          <p:cNvPr id="2" name="Group 14"/>
          <p:cNvGrpSpPr/>
          <p:nvPr/>
        </p:nvGrpSpPr>
        <p:grpSpPr>
          <a:xfrm>
            <a:off x="643522" y="2050664"/>
            <a:ext cx="4695114" cy="2866016"/>
            <a:chOff x="842302" y="1772372"/>
            <a:chExt cx="4004450" cy="2444418"/>
          </a:xfrm>
        </p:grpSpPr>
        <p:sp>
          <p:nvSpPr>
            <p:cNvPr id="188" name="Arc 187"/>
            <p:cNvSpPr/>
            <p:nvPr/>
          </p:nvSpPr>
          <p:spPr>
            <a:xfrm rot="5209177" flipH="1">
              <a:off x="2110861" y="2628659"/>
              <a:ext cx="1016000" cy="943429"/>
            </a:xfrm>
            <a:prstGeom prst="arc">
              <a:avLst>
                <a:gd name="adj1" fmla="val 15290280"/>
                <a:gd name="adj2" fmla="val 0"/>
              </a:avLst>
            </a:prstGeom>
            <a:ln w="76200">
              <a:solidFill>
                <a:schemeClr val="bg1"/>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schemeClr val="bg1"/>
                </a:solidFill>
              </a:endParaRPr>
            </a:p>
          </p:txBody>
        </p:sp>
        <p:sp>
          <p:nvSpPr>
            <p:cNvPr id="229" name="TextBox 228"/>
            <p:cNvSpPr txBox="1"/>
            <p:nvPr/>
          </p:nvSpPr>
          <p:spPr>
            <a:xfrm>
              <a:off x="3299946" y="2408257"/>
              <a:ext cx="1546806" cy="708755"/>
            </a:xfrm>
            <a:prstGeom prst="rect">
              <a:avLst/>
            </a:prstGeom>
            <a:noFill/>
          </p:spPr>
          <p:txBody>
            <a:bodyPr wrap="square" rtlCol="0">
              <a:spAutoFit/>
            </a:bodyPr>
            <a:lstStyle/>
            <a:p>
              <a:pPr marL="1588" indent="-1588">
                <a:spcBef>
                  <a:spcPts val="100"/>
                </a:spcBef>
                <a:spcAft>
                  <a:spcPts val="100"/>
                </a:spcAft>
                <a:buClr>
                  <a:schemeClr val="bg1"/>
                </a:buClr>
              </a:pPr>
              <a:r>
                <a:rPr lang="en-US" sz="1600" b="1" dirty="0" smtClean="0">
                  <a:solidFill>
                    <a:schemeClr val="bg1"/>
                  </a:solidFill>
                  <a:latin typeface="+mn-lt"/>
                </a:rPr>
                <a:t>Integrated 1/10/40G switching</a:t>
              </a:r>
            </a:p>
          </p:txBody>
        </p:sp>
        <p:sp>
          <p:nvSpPr>
            <p:cNvPr id="26" name="TextBox 25"/>
            <p:cNvSpPr txBox="1"/>
            <p:nvPr/>
          </p:nvSpPr>
          <p:spPr>
            <a:xfrm>
              <a:off x="842302" y="1772372"/>
              <a:ext cx="2728937" cy="551254"/>
            </a:xfrm>
            <a:prstGeom prst="rect">
              <a:avLst/>
            </a:prstGeom>
            <a:noFill/>
          </p:spPr>
          <p:txBody>
            <a:bodyPr wrap="square" rtlCol="0">
              <a:spAutoFit/>
            </a:bodyPr>
            <a:lstStyle/>
            <a:p>
              <a:pPr marL="1588" indent="-1588">
                <a:spcBef>
                  <a:spcPts val="100"/>
                </a:spcBef>
                <a:spcAft>
                  <a:spcPts val="100"/>
                </a:spcAft>
                <a:buClr>
                  <a:schemeClr val="bg1"/>
                </a:buClr>
              </a:pPr>
              <a:r>
                <a:rPr lang="en-US" sz="1800" b="1" dirty="0" smtClean="0">
                  <a:solidFill>
                    <a:schemeClr val="bg1"/>
                  </a:solidFill>
                  <a:latin typeface="+mn-lt"/>
                </a:rPr>
                <a:t>S4810-class horsepower &amp; features powered by FTOS</a:t>
              </a:r>
            </a:p>
          </p:txBody>
        </p:sp>
        <p:sp>
          <p:nvSpPr>
            <p:cNvPr id="30" name="TextBox 29"/>
            <p:cNvSpPr txBox="1"/>
            <p:nvPr/>
          </p:nvSpPr>
          <p:spPr>
            <a:xfrm>
              <a:off x="1185095" y="3508035"/>
              <a:ext cx="1546806" cy="708755"/>
            </a:xfrm>
            <a:prstGeom prst="rect">
              <a:avLst/>
            </a:prstGeom>
            <a:noFill/>
          </p:spPr>
          <p:txBody>
            <a:bodyPr wrap="square" rtlCol="0">
              <a:spAutoFit/>
            </a:bodyPr>
            <a:lstStyle/>
            <a:p>
              <a:pPr marL="1588" indent="-1588">
                <a:spcBef>
                  <a:spcPts val="100"/>
                </a:spcBef>
                <a:spcAft>
                  <a:spcPts val="100"/>
                </a:spcAft>
                <a:buClr>
                  <a:schemeClr val="bg1"/>
                </a:buClr>
              </a:pPr>
              <a:r>
                <a:rPr lang="en-US" sz="1600" b="1" dirty="0" smtClean="0">
                  <a:solidFill>
                    <a:schemeClr val="bg1"/>
                  </a:solidFill>
                  <a:latin typeface="+mn-lt"/>
                </a:rPr>
                <a:t>M1000e &amp; Force10 MXL switch</a:t>
              </a:r>
            </a:p>
          </p:txBody>
        </p:sp>
      </p:grpSp>
      <p:pic>
        <p:nvPicPr>
          <p:cNvPr id="17" name="Picture 16" descr="Blade_Server_Front_Yellow.png"/>
          <p:cNvPicPr>
            <a:picLocks noChangeAspect="1"/>
          </p:cNvPicPr>
          <p:nvPr/>
        </p:nvPicPr>
        <p:blipFill>
          <a:blip r:embed="rId3" cstate="print"/>
          <a:stretch>
            <a:fillRect/>
          </a:stretch>
        </p:blipFill>
        <p:spPr>
          <a:xfrm>
            <a:off x="2551263" y="3814572"/>
            <a:ext cx="1435608" cy="1278042"/>
          </a:xfrm>
          <a:prstGeom prst="rect">
            <a:avLst/>
          </a:prstGeom>
        </p:spPr>
      </p:pic>
      <p:pic>
        <p:nvPicPr>
          <p:cNvPr id="18" name="Picture 17" descr="S4810_Yellow.png"/>
          <p:cNvPicPr>
            <a:picLocks noChangeAspect="1"/>
          </p:cNvPicPr>
          <p:nvPr/>
        </p:nvPicPr>
        <p:blipFill>
          <a:blip r:embed="rId4" cstate="print"/>
          <a:stretch>
            <a:fillRect/>
          </a:stretch>
        </p:blipFill>
        <p:spPr>
          <a:xfrm>
            <a:off x="1131231" y="2799157"/>
            <a:ext cx="1435608" cy="404201"/>
          </a:xfrm>
          <a:prstGeom prst="rect">
            <a:avLst/>
          </a:prstGeom>
        </p:spPr>
      </p:pic>
      <p:sp>
        <p:nvSpPr>
          <p:cNvPr id="19" name="TextBox 18"/>
          <p:cNvSpPr txBox="1"/>
          <p:nvPr/>
        </p:nvSpPr>
        <p:spPr>
          <a:xfrm>
            <a:off x="7945816" y="189179"/>
            <a:ext cx="1128835" cy="480131"/>
          </a:xfrm>
          <a:prstGeom prst="rect">
            <a:avLst/>
          </a:prstGeom>
          <a:noFill/>
        </p:spPr>
        <p:txBody>
          <a:bodyPr wrap="none" rtlCol="0">
            <a:spAutoFit/>
          </a:bodyPr>
          <a:lstStyle/>
          <a:p>
            <a:pPr marL="233363" indent="-233363">
              <a:lnSpc>
                <a:spcPct val="90000"/>
              </a:lnSpc>
              <a:spcBef>
                <a:spcPts val="100"/>
              </a:spcBef>
              <a:spcAft>
                <a:spcPts val="100"/>
              </a:spcAft>
              <a:buClr>
                <a:schemeClr val="bg1"/>
              </a:buClr>
            </a:pPr>
            <a:r>
              <a:rPr lang="en-US" sz="2800" b="1" dirty="0" smtClean="0">
                <a:solidFill>
                  <a:schemeClr val="bg2"/>
                </a:solidFill>
                <a:latin typeface="+mn-lt"/>
              </a:rPr>
              <a:t>NEW!</a:t>
            </a:r>
          </a:p>
        </p:txBody>
      </p:sp>
    </p:spTree>
    <p:extLst>
      <p:ext uri="{BB962C8B-B14F-4D97-AF65-F5344CB8AC3E}">
        <p14:creationId xmlns:p14="http://schemas.microsoft.com/office/powerpoint/2010/main" val="74038453"/>
      </p:ext>
    </p:extLst>
  </p:cSld>
  <p:clrMapOvr>
    <a:masterClrMapping/>
  </p:clrMapOvr>
  <p:transition spd="med">
    <p:wipe dir="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3"/>
          <p:cNvSpPr>
            <a:spLocks noGrp="1"/>
          </p:cNvSpPr>
          <p:nvPr>
            <p:ph type="title"/>
          </p:nvPr>
        </p:nvSpPr>
        <p:spPr>
          <a:xfrm>
            <a:off x="373539" y="179674"/>
            <a:ext cx="8558426" cy="853560"/>
          </a:xfrm>
        </p:spPr>
        <p:txBody>
          <a:bodyPr/>
          <a:lstStyle/>
          <a:p>
            <a:r>
              <a:rPr lang="en-US" dirty="0" smtClean="0">
                <a:solidFill>
                  <a:schemeClr val="bg1"/>
                </a:solidFill>
                <a:ea typeface="ＭＳ Ｐゴシック" pitchFamily="34" charset="-128"/>
                <a:cs typeface="Tahoma" pitchFamily="34" charset="0"/>
              </a:rPr>
              <a:t>Architected for Performance</a:t>
            </a:r>
            <a:r>
              <a:rPr lang="en-US" dirty="0" smtClean="0">
                <a:ea typeface="ＭＳ Ｐゴシック" pitchFamily="34" charset="-128"/>
                <a:cs typeface="Tahoma" pitchFamily="34" charset="0"/>
              </a:rPr>
              <a:t/>
            </a:r>
            <a:br>
              <a:rPr lang="en-US" dirty="0" smtClean="0">
                <a:ea typeface="ＭＳ Ｐゴシック" pitchFamily="34" charset="-128"/>
                <a:cs typeface="Tahoma" pitchFamily="34" charset="0"/>
              </a:rPr>
            </a:br>
            <a:r>
              <a:rPr lang="en-US" sz="2000" dirty="0" smtClean="0">
                <a:solidFill>
                  <a:schemeClr val="tx1"/>
                </a:solidFill>
                <a:ea typeface="ＭＳ Ｐゴシック" pitchFamily="34" charset="-128"/>
                <a:cs typeface="Tahoma" pitchFamily="34" charset="0"/>
              </a:rPr>
              <a:t>Improve intra-chassis performance with local switching</a:t>
            </a:r>
          </a:p>
        </p:txBody>
      </p:sp>
      <p:sp>
        <p:nvSpPr>
          <p:cNvPr id="25" name="Slide Number Placeholder 5"/>
          <p:cNvSpPr>
            <a:spLocks noGrp="1"/>
          </p:cNvSpPr>
          <p:nvPr>
            <p:ph type="sldNum" sz="quarter" idx="4"/>
          </p:nvPr>
        </p:nvSpPr>
        <p:spPr>
          <a:xfrm>
            <a:off x="435536" y="6431527"/>
            <a:ext cx="260349" cy="152399"/>
          </a:xfrm>
          <a:prstGeom prst="rect">
            <a:avLst/>
          </a:prstGeom>
        </p:spPr>
        <p:txBody>
          <a:bodyPr vert="horz" lIns="0" tIns="0" rIns="91440" bIns="0" rtlCol="0" anchor="ctr"/>
          <a:lstStyle>
            <a:lvl1pPr algn="l">
              <a:defRPr sz="900">
                <a:solidFill>
                  <a:schemeClr val="bg2">
                    <a:lumMod val="60000"/>
                    <a:lumOff val="40000"/>
                  </a:schemeClr>
                </a:solidFill>
                <a:latin typeface="Museo Sans For Dell" pitchFamily="2" charset="0"/>
              </a:defRPr>
            </a:lvl1pPr>
          </a:lstStyle>
          <a:p>
            <a:fld id="{DBD5246C-868F-410A-AE52-FE248EDADC46}" type="slidenum">
              <a:rPr lang="en-US" smtClean="0"/>
              <a:pPr/>
              <a:t>31</a:t>
            </a:fld>
            <a:endParaRPr lang="en-US" dirty="0"/>
          </a:p>
        </p:txBody>
      </p:sp>
      <p:sp>
        <p:nvSpPr>
          <p:cNvPr id="42" name="Footer Placeholder 3"/>
          <p:cNvSpPr>
            <a:spLocks noGrp="1"/>
          </p:cNvSpPr>
          <p:nvPr>
            <p:ph type="ftr" sz="quarter" idx="3"/>
          </p:nvPr>
        </p:nvSpPr>
        <p:spPr>
          <a:xfrm>
            <a:off x="742950" y="6431526"/>
            <a:ext cx="1885950" cy="152400"/>
          </a:xfrm>
        </p:spPr>
        <p:txBody>
          <a:bodyPr/>
          <a:lstStyle/>
          <a:p>
            <a:r>
              <a:rPr lang="en-US" dirty="0" smtClean="0"/>
              <a:t>Confidential</a:t>
            </a:r>
            <a:endParaRPr lang="en-US" dirty="0"/>
          </a:p>
        </p:txBody>
      </p:sp>
      <p:pic>
        <p:nvPicPr>
          <p:cNvPr id="194" name="Picture 2" descr="C:\Documents and Settings\vahern\My Documents\Images\S\3D\S4810_Black.jpg"/>
          <p:cNvPicPr>
            <a:picLocks noChangeAspect="1" noChangeArrowheads="1"/>
          </p:cNvPicPr>
          <p:nvPr/>
        </p:nvPicPr>
        <p:blipFill>
          <a:blip r:embed="rId3" cstate="print">
            <a:clrChange>
              <a:clrFrom>
                <a:srgbClr val="FEFEFE"/>
              </a:clrFrom>
              <a:clrTo>
                <a:srgbClr val="FEFEFE">
                  <a:alpha val="0"/>
                </a:srgbClr>
              </a:clrTo>
            </a:clrChange>
            <a:duotone>
              <a:prstClr val="black"/>
              <a:schemeClr val="tx2">
                <a:tint val="45000"/>
                <a:satMod val="400000"/>
              </a:schemeClr>
            </a:duotone>
          </a:blip>
          <a:srcRect/>
          <a:stretch>
            <a:fillRect/>
          </a:stretch>
        </p:blipFill>
        <p:spPr bwMode="auto">
          <a:xfrm>
            <a:off x="1690522" y="2373123"/>
            <a:ext cx="1225816" cy="344019"/>
          </a:xfrm>
          <a:prstGeom prst="rect">
            <a:avLst/>
          </a:prstGeom>
          <a:noFill/>
        </p:spPr>
      </p:pic>
      <p:pic>
        <p:nvPicPr>
          <p:cNvPr id="195" name="Picture 2" descr="C:\Documents and Settings\nsheth\Desktop\Force10\Dell\Dell Templates\3-D High Resolution png\Blade_Server_Front_Yellow.png"/>
          <p:cNvPicPr>
            <a:picLocks noChangeAspect="1" noChangeArrowheads="1"/>
          </p:cNvPicPr>
          <p:nvPr/>
        </p:nvPicPr>
        <p:blipFill>
          <a:blip r:embed="rId4" cstate="print">
            <a:duotone>
              <a:prstClr val="black"/>
              <a:schemeClr val="tx2">
                <a:tint val="45000"/>
                <a:satMod val="400000"/>
              </a:schemeClr>
            </a:duotone>
          </a:blip>
          <a:srcRect/>
          <a:stretch>
            <a:fillRect/>
          </a:stretch>
        </p:blipFill>
        <p:spPr bwMode="auto">
          <a:xfrm>
            <a:off x="1690521" y="3405892"/>
            <a:ext cx="1225819" cy="1091277"/>
          </a:xfrm>
          <a:prstGeom prst="rect">
            <a:avLst/>
          </a:prstGeom>
          <a:noFill/>
        </p:spPr>
      </p:pic>
      <p:sp>
        <p:nvSpPr>
          <p:cNvPr id="205" name="TextBox 204"/>
          <p:cNvSpPr txBox="1"/>
          <p:nvPr/>
        </p:nvSpPr>
        <p:spPr>
          <a:xfrm>
            <a:off x="457207" y="1157522"/>
            <a:ext cx="3752183" cy="424732"/>
          </a:xfrm>
          <a:prstGeom prst="rect">
            <a:avLst/>
          </a:prstGeom>
          <a:noFill/>
        </p:spPr>
        <p:txBody>
          <a:bodyPr wrap="square" rtlCol="0">
            <a:spAutoFit/>
          </a:bodyPr>
          <a:lstStyle/>
          <a:p>
            <a:pPr marL="1588" indent="-1588" algn="ctr">
              <a:lnSpc>
                <a:spcPct val="90000"/>
              </a:lnSpc>
              <a:spcBef>
                <a:spcPts val="100"/>
              </a:spcBef>
              <a:spcAft>
                <a:spcPts val="100"/>
              </a:spcAft>
              <a:buClr>
                <a:schemeClr val="bg1"/>
              </a:buClr>
            </a:pPr>
            <a:r>
              <a:rPr lang="en-US" sz="2400" b="1" dirty="0" smtClean="0">
                <a:solidFill>
                  <a:schemeClr val="bg1"/>
                </a:solidFill>
                <a:latin typeface="+mn-lt"/>
              </a:rPr>
              <a:t>Without Local Switching</a:t>
            </a:r>
          </a:p>
        </p:txBody>
      </p:sp>
      <p:sp>
        <p:nvSpPr>
          <p:cNvPr id="227" name="TextBox 226"/>
          <p:cNvSpPr txBox="1"/>
          <p:nvPr/>
        </p:nvSpPr>
        <p:spPr>
          <a:xfrm>
            <a:off x="329157" y="4957105"/>
            <a:ext cx="4100947" cy="923330"/>
          </a:xfrm>
          <a:prstGeom prst="rect">
            <a:avLst/>
          </a:prstGeom>
          <a:noFill/>
        </p:spPr>
        <p:txBody>
          <a:bodyPr wrap="square" rtlCol="0">
            <a:spAutoFit/>
          </a:bodyPr>
          <a:lstStyle/>
          <a:p>
            <a:pPr algn="ctr">
              <a:lnSpc>
                <a:spcPct val="90000"/>
              </a:lnSpc>
              <a:spcBef>
                <a:spcPts val="100"/>
              </a:spcBef>
              <a:spcAft>
                <a:spcPts val="600"/>
              </a:spcAft>
              <a:buClr>
                <a:schemeClr val="bg1"/>
              </a:buClr>
            </a:pPr>
            <a:r>
              <a:rPr lang="en-US" sz="2000" b="1" dirty="0" smtClean="0">
                <a:solidFill>
                  <a:schemeClr val="bg1"/>
                </a:solidFill>
                <a:latin typeface="+mn-lt"/>
              </a:rPr>
              <a:t>All intra-chassis East-West traffic (blade-to-blade/VM-to-VM) sent to Top-of-Rack switch</a:t>
            </a:r>
          </a:p>
        </p:txBody>
      </p:sp>
      <p:sp>
        <p:nvSpPr>
          <p:cNvPr id="233" name="Can 232"/>
          <p:cNvSpPr/>
          <p:nvPr/>
        </p:nvSpPr>
        <p:spPr>
          <a:xfrm>
            <a:off x="1925059" y="2818157"/>
            <a:ext cx="756743" cy="457200"/>
          </a:xfrm>
          <a:prstGeom prst="can">
            <a:avLst/>
          </a:prstGeom>
          <a:solidFill>
            <a:schemeClr val="tx1">
              <a:lumMod val="20000"/>
              <a:lumOff val="80000"/>
            </a:schemeClr>
          </a:solidFill>
          <a:ln w="12700">
            <a:solidFill>
              <a:schemeClr val="tx1"/>
            </a:solidFill>
          </a:ln>
          <a:effectLst/>
        </p:spPr>
        <p:txBody>
          <a:bodyPr wrap="square" rtlCol="0" anchor="t">
            <a:normAutofit fontScale="85000" lnSpcReduction="20000"/>
          </a:bodyPr>
          <a:lstStyle/>
          <a:p>
            <a:pPr algn="ctr">
              <a:lnSpc>
                <a:spcPct val="90000"/>
              </a:lnSpc>
              <a:spcBef>
                <a:spcPts val="100"/>
              </a:spcBef>
              <a:spcAft>
                <a:spcPts val="100"/>
              </a:spcAft>
            </a:pPr>
            <a:endParaRPr lang="en-US" sz="2000" kern="1200" dirty="0" smtClean="0">
              <a:solidFill>
                <a:schemeClr val="bg1"/>
              </a:solidFill>
              <a:latin typeface="+mn-lt"/>
              <a:ea typeface="+mn-ea"/>
              <a:cs typeface="+mn-cs"/>
            </a:endParaRPr>
          </a:p>
        </p:txBody>
      </p:sp>
      <p:sp>
        <p:nvSpPr>
          <p:cNvPr id="29" name="TextBox 28"/>
          <p:cNvSpPr txBox="1"/>
          <p:nvPr/>
        </p:nvSpPr>
        <p:spPr>
          <a:xfrm>
            <a:off x="1386343" y="1805272"/>
            <a:ext cx="1834175" cy="584775"/>
          </a:xfrm>
          <a:prstGeom prst="rect">
            <a:avLst/>
          </a:prstGeom>
          <a:noFill/>
        </p:spPr>
        <p:txBody>
          <a:bodyPr wrap="square" rtlCol="0">
            <a:spAutoFit/>
          </a:bodyPr>
          <a:lstStyle/>
          <a:p>
            <a:pPr marL="1588" indent="-1588" algn="ctr">
              <a:spcBef>
                <a:spcPts val="100"/>
              </a:spcBef>
              <a:spcAft>
                <a:spcPts val="100"/>
              </a:spcAft>
              <a:buClr>
                <a:schemeClr val="bg1"/>
              </a:buClr>
            </a:pPr>
            <a:r>
              <a:rPr lang="en-US" sz="1600" b="1" dirty="0" smtClean="0">
                <a:solidFill>
                  <a:schemeClr val="bg1"/>
                </a:solidFill>
                <a:latin typeface="+mn-lt"/>
              </a:rPr>
              <a:t>Top-of-Rack Switch</a:t>
            </a:r>
          </a:p>
        </p:txBody>
      </p:sp>
      <p:sp>
        <p:nvSpPr>
          <p:cNvPr id="33" name="Freeform 32"/>
          <p:cNvSpPr/>
          <p:nvPr/>
        </p:nvSpPr>
        <p:spPr>
          <a:xfrm>
            <a:off x="1318087" y="2565911"/>
            <a:ext cx="1970687" cy="1513485"/>
          </a:xfrm>
          <a:custGeom>
            <a:avLst/>
            <a:gdLst>
              <a:gd name="connsiteX0" fmla="*/ 0 w 3578772"/>
              <a:gd name="connsiteY0" fmla="*/ 1881352 h 1891862"/>
              <a:gd name="connsiteX1" fmla="*/ 867103 w 3578772"/>
              <a:gd name="connsiteY1" fmla="*/ 1550276 h 1891862"/>
              <a:gd name="connsiteX2" fmla="*/ 1765737 w 3578772"/>
              <a:gd name="connsiteY2" fmla="*/ 5255 h 1891862"/>
              <a:gd name="connsiteX3" fmla="*/ 2695903 w 3578772"/>
              <a:gd name="connsiteY3" fmla="*/ 1581807 h 1891862"/>
              <a:gd name="connsiteX4" fmla="*/ 3578772 w 3578772"/>
              <a:gd name="connsiteY4" fmla="*/ 1865586 h 189186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78772" h="1891862">
                <a:moveTo>
                  <a:pt x="0" y="1881352"/>
                </a:moveTo>
                <a:cubicBezTo>
                  <a:pt x="286406" y="1872155"/>
                  <a:pt x="572813" y="1862959"/>
                  <a:pt x="867103" y="1550276"/>
                </a:cubicBezTo>
                <a:cubicBezTo>
                  <a:pt x="1161393" y="1237593"/>
                  <a:pt x="1460937" y="0"/>
                  <a:pt x="1765737" y="5255"/>
                </a:cubicBezTo>
                <a:cubicBezTo>
                  <a:pt x="2070537" y="10510"/>
                  <a:pt x="2393731" y="1271752"/>
                  <a:pt x="2695903" y="1581807"/>
                </a:cubicBezTo>
                <a:cubicBezTo>
                  <a:pt x="2998076" y="1891862"/>
                  <a:pt x="3288424" y="1878724"/>
                  <a:pt x="3578772" y="1865586"/>
                </a:cubicBezTo>
              </a:path>
            </a:pathLst>
          </a:custGeom>
          <a:ln w="57150">
            <a:solidFill>
              <a:schemeClr val="bg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solidFill>
                <a:schemeClr val="bg1"/>
              </a:solidFill>
            </a:endParaRPr>
          </a:p>
        </p:txBody>
      </p:sp>
      <p:sp>
        <p:nvSpPr>
          <p:cNvPr id="34" name="TextBox 33"/>
          <p:cNvSpPr txBox="1"/>
          <p:nvPr/>
        </p:nvSpPr>
        <p:spPr>
          <a:xfrm>
            <a:off x="94596" y="3870566"/>
            <a:ext cx="1834175" cy="338554"/>
          </a:xfrm>
          <a:prstGeom prst="rect">
            <a:avLst/>
          </a:prstGeom>
          <a:noFill/>
        </p:spPr>
        <p:txBody>
          <a:bodyPr wrap="square" rtlCol="0">
            <a:spAutoFit/>
          </a:bodyPr>
          <a:lstStyle/>
          <a:p>
            <a:pPr marL="1588" indent="-1588" algn="ctr">
              <a:spcBef>
                <a:spcPts val="100"/>
              </a:spcBef>
              <a:spcAft>
                <a:spcPts val="100"/>
              </a:spcAft>
              <a:buClr>
                <a:schemeClr val="bg1"/>
              </a:buClr>
            </a:pPr>
            <a:r>
              <a:rPr lang="en-US" sz="1600" b="1" dirty="0" smtClean="0">
                <a:solidFill>
                  <a:schemeClr val="bg1"/>
                </a:solidFill>
                <a:latin typeface="+mn-lt"/>
              </a:rPr>
              <a:t>West</a:t>
            </a:r>
          </a:p>
        </p:txBody>
      </p:sp>
      <p:sp>
        <p:nvSpPr>
          <p:cNvPr id="35" name="TextBox 34"/>
          <p:cNvSpPr txBox="1"/>
          <p:nvPr/>
        </p:nvSpPr>
        <p:spPr>
          <a:xfrm>
            <a:off x="2659119" y="3881072"/>
            <a:ext cx="1834175" cy="338554"/>
          </a:xfrm>
          <a:prstGeom prst="rect">
            <a:avLst/>
          </a:prstGeom>
          <a:noFill/>
        </p:spPr>
        <p:txBody>
          <a:bodyPr wrap="square" rtlCol="0">
            <a:spAutoFit/>
          </a:bodyPr>
          <a:lstStyle/>
          <a:p>
            <a:pPr marL="1588" indent="-1588" algn="ctr">
              <a:spcBef>
                <a:spcPts val="100"/>
              </a:spcBef>
              <a:spcAft>
                <a:spcPts val="100"/>
              </a:spcAft>
              <a:buClr>
                <a:schemeClr val="bg1"/>
              </a:buClr>
            </a:pPr>
            <a:r>
              <a:rPr lang="en-US" sz="1600" b="1" dirty="0" smtClean="0">
                <a:solidFill>
                  <a:schemeClr val="bg1"/>
                </a:solidFill>
                <a:latin typeface="+mn-lt"/>
              </a:rPr>
              <a:t>East</a:t>
            </a:r>
          </a:p>
        </p:txBody>
      </p:sp>
      <p:sp>
        <p:nvSpPr>
          <p:cNvPr id="38" name="TextBox 37"/>
          <p:cNvSpPr txBox="1"/>
          <p:nvPr/>
        </p:nvSpPr>
        <p:spPr>
          <a:xfrm>
            <a:off x="4755933" y="1152262"/>
            <a:ext cx="3752183" cy="424732"/>
          </a:xfrm>
          <a:prstGeom prst="rect">
            <a:avLst/>
          </a:prstGeom>
          <a:noFill/>
        </p:spPr>
        <p:txBody>
          <a:bodyPr wrap="square" rtlCol="0">
            <a:spAutoFit/>
          </a:bodyPr>
          <a:lstStyle/>
          <a:p>
            <a:pPr marL="1588" indent="-1588" algn="ctr">
              <a:lnSpc>
                <a:spcPct val="90000"/>
              </a:lnSpc>
              <a:spcBef>
                <a:spcPts val="100"/>
              </a:spcBef>
              <a:spcAft>
                <a:spcPts val="100"/>
              </a:spcAft>
              <a:buClr>
                <a:schemeClr val="bg1"/>
              </a:buClr>
            </a:pPr>
            <a:r>
              <a:rPr lang="en-US" sz="2400" b="1" dirty="0" smtClean="0">
                <a:solidFill>
                  <a:schemeClr val="bg1"/>
                </a:solidFill>
                <a:latin typeface="+mn-lt"/>
              </a:rPr>
              <a:t>With Local Switching</a:t>
            </a:r>
          </a:p>
        </p:txBody>
      </p:sp>
      <p:sp>
        <p:nvSpPr>
          <p:cNvPr id="39" name="TextBox 38"/>
          <p:cNvSpPr txBox="1"/>
          <p:nvPr/>
        </p:nvSpPr>
        <p:spPr>
          <a:xfrm>
            <a:off x="4627883" y="4951845"/>
            <a:ext cx="4100947" cy="923330"/>
          </a:xfrm>
          <a:prstGeom prst="rect">
            <a:avLst/>
          </a:prstGeom>
          <a:noFill/>
        </p:spPr>
        <p:txBody>
          <a:bodyPr wrap="square" rtlCol="0">
            <a:spAutoFit/>
          </a:bodyPr>
          <a:lstStyle/>
          <a:p>
            <a:pPr algn="ctr">
              <a:lnSpc>
                <a:spcPct val="90000"/>
              </a:lnSpc>
              <a:spcBef>
                <a:spcPts val="100"/>
              </a:spcBef>
              <a:spcAft>
                <a:spcPts val="600"/>
              </a:spcAft>
              <a:buClr>
                <a:schemeClr val="bg1"/>
              </a:buClr>
            </a:pPr>
            <a:r>
              <a:rPr lang="en-US" sz="2000" b="1" dirty="0" smtClean="0">
                <a:solidFill>
                  <a:schemeClr val="bg1"/>
                </a:solidFill>
                <a:latin typeface="+mn-lt"/>
              </a:rPr>
              <a:t>All intra-chassis East-West traffic processed locally for improved performance</a:t>
            </a:r>
          </a:p>
        </p:txBody>
      </p:sp>
      <p:sp>
        <p:nvSpPr>
          <p:cNvPr id="40" name="Can 39"/>
          <p:cNvSpPr/>
          <p:nvPr/>
        </p:nvSpPr>
        <p:spPr>
          <a:xfrm>
            <a:off x="6416558" y="2812897"/>
            <a:ext cx="327480" cy="457200"/>
          </a:xfrm>
          <a:prstGeom prst="can">
            <a:avLst/>
          </a:prstGeom>
          <a:solidFill>
            <a:schemeClr val="tx1">
              <a:lumMod val="20000"/>
              <a:lumOff val="80000"/>
            </a:schemeClr>
          </a:solidFill>
          <a:ln w="12700">
            <a:solidFill>
              <a:schemeClr val="tx1"/>
            </a:solidFill>
          </a:ln>
          <a:effectLst/>
        </p:spPr>
        <p:txBody>
          <a:bodyPr wrap="square" rtlCol="0" anchor="t">
            <a:normAutofit fontScale="92500" lnSpcReduction="10000"/>
          </a:bodyPr>
          <a:lstStyle/>
          <a:p>
            <a:pPr algn="ctr">
              <a:lnSpc>
                <a:spcPct val="90000"/>
              </a:lnSpc>
              <a:spcBef>
                <a:spcPts val="100"/>
              </a:spcBef>
              <a:spcAft>
                <a:spcPts val="100"/>
              </a:spcAft>
            </a:pPr>
            <a:endParaRPr lang="en-US" sz="2000" kern="1200" dirty="0" smtClean="0">
              <a:solidFill>
                <a:schemeClr val="bg1"/>
              </a:solidFill>
              <a:latin typeface="+mn-lt"/>
              <a:ea typeface="+mn-ea"/>
              <a:cs typeface="+mn-cs"/>
            </a:endParaRPr>
          </a:p>
        </p:txBody>
      </p:sp>
      <p:sp>
        <p:nvSpPr>
          <p:cNvPr id="41" name="TextBox 40"/>
          <p:cNvSpPr txBox="1"/>
          <p:nvPr/>
        </p:nvSpPr>
        <p:spPr>
          <a:xfrm>
            <a:off x="5685069" y="1805272"/>
            <a:ext cx="1834175" cy="584775"/>
          </a:xfrm>
          <a:prstGeom prst="rect">
            <a:avLst/>
          </a:prstGeom>
          <a:noFill/>
        </p:spPr>
        <p:txBody>
          <a:bodyPr wrap="square" rtlCol="0">
            <a:spAutoFit/>
          </a:bodyPr>
          <a:lstStyle/>
          <a:p>
            <a:pPr marL="1588" indent="-1588" algn="ctr">
              <a:spcBef>
                <a:spcPts val="100"/>
              </a:spcBef>
              <a:spcAft>
                <a:spcPts val="100"/>
              </a:spcAft>
              <a:buClr>
                <a:schemeClr val="bg1"/>
              </a:buClr>
            </a:pPr>
            <a:r>
              <a:rPr lang="en-US" sz="1600" b="1" dirty="0" smtClean="0">
                <a:solidFill>
                  <a:schemeClr val="bg1"/>
                </a:solidFill>
                <a:latin typeface="+mn-lt"/>
              </a:rPr>
              <a:t>Top-of-Rack Switch</a:t>
            </a:r>
          </a:p>
        </p:txBody>
      </p:sp>
      <p:sp>
        <p:nvSpPr>
          <p:cNvPr id="44" name="TextBox 43"/>
          <p:cNvSpPr txBox="1"/>
          <p:nvPr/>
        </p:nvSpPr>
        <p:spPr>
          <a:xfrm>
            <a:off x="4440620" y="3865306"/>
            <a:ext cx="1834175" cy="338554"/>
          </a:xfrm>
          <a:prstGeom prst="rect">
            <a:avLst/>
          </a:prstGeom>
          <a:noFill/>
        </p:spPr>
        <p:txBody>
          <a:bodyPr wrap="square" rtlCol="0">
            <a:spAutoFit/>
          </a:bodyPr>
          <a:lstStyle/>
          <a:p>
            <a:pPr marL="1588" indent="-1588" algn="ctr">
              <a:spcBef>
                <a:spcPts val="100"/>
              </a:spcBef>
              <a:spcAft>
                <a:spcPts val="100"/>
              </a:spcAft>
              <a:buClr>
                <a:schemeClr val="bg1"/>
              </a:buClr>
            </a:pPr>
            <a:r>
              <a:rPr lang="en-US" sz="1600" b="1" dirty="0" smtClean="0">
                <a:solidFill>
                  <a:schemeClr val="bg1"/>
                </a:solidFill>
                <a:latin typeface="+mn-lt"/>
              </a:rPr>
              <a:t>West</a:t>
            </a:r>
          </a:p>
        </p:txBody>
      </p:sp>
      <p:sp>
        <p:nvSpPr>
          <p:cNvPr id="45" name="TextBox 44"/>
          <p:cNvSpPr txBox="1"/>
          <p:nvPr/>
        </p:nvSpPr>
        <p:spPr>
          <a:xfrm>
            <a:off x="6957845" y="3875812"/>
            <a:ext cx="1834175" cy="338554"/>
          </a:xfrm>
          <a:prstGeom prst="rect">
            <a:avLst/>
          </a:prstGeom>
          <a:noFill/>
        </p:spPr>
        <p:txBody>
          <a:bodyPr wrap="square" rtlCol="0">
            <a:spAutoFit/>
          </a:bodyPr>
          <a:lstStyle/>
          <a:p>
            <a:pPr marL="1588" indent="-1588" algn="ctr">
              <a:spcBef>
                <a:spcPts val="100"/>
              </a:spcBef>
              <a:spcAft>
                <a:spcPts val="100"/>
              </a:spcAft>
              <a:buClr>
                <a:schemeClr val="bg1"/>
              </a:buClr>
            </a:pPr>
            <a:r>
              <a:rPr lang="en-US" sz="1600" b="1" dirty="0" smtClean="0">
                <a:solidFill>
                  <a:schemeClr val="bg1"/>
                </a:solidFill>
                <a:latin typeface="+mn-lt"/>
              </a:rPr>
              <a:t>East</a:t>
            </a:r>
          </a:p>
        </p:txBody>
      </p:sp>
      <p:sp>
        <p:nvSpPr>
          <p:cNvPr id="50" name="TextBox 49"/>
          <p:cNvSpPr txBox="1"/>
          <p:nvPr/>
        </p:nvSpPr>
        <p:spPr>
          <a:xfrm>
            <a:off x="2663345" y="2866819"/>
            <a:ext cx="1834175" cy="338554"/>
          </a:xfrm>
          <a:prstGeom prst="rect">
            <a:avLst/>
          </a:prstGeom>
          <a:noFill/>
        </p:spPr>
        <p:txBody>
          <a:bodyPr wrap="square" rtlCol="0">
            <a:spAutoFit/>
          </a:bodyPr>
          <a:lstStyle/>
          <a:p>
            <a:pPr marL="1588" indent="-1588" algn="ctr">
              <a:spcBef>
                <a:spcPts val="100"/>
              </a:spcBef>
              <a:spcAft>
                <a:spcPts val="100"/>
              </a:spcAft>
              <a:buClr>
                <a:schemeClr val="bg1"/>
              </a:buClr>
            </a:pPr>
            <a:r>
              <a:rPr lang="en-US" sz="1600" b="1" dirty="0" smtClean="0">
                <a:solidFill>
                  <a:schemeClr val="bg1"/>
                </a:solidFill>
                <a:latin typeface="+mn-lt"/>
              </a:rPr>
              <a:t>= More ToR ports</a:t>
            </a:r>
          </a:p>
        </p:txBody>
      </p:sp>
      <p:pic>
        <p:nvPicPr>
          <p:cNvPr id="31" name="Picture 30" descr="S4810_Yellow.png"/>
          <p:cNvPicPr>
            <a:picLocks noChangeAspect="1"/>
          </p:cNvPicPr>
          <p:nvPr/>
        </p:nvPicPr>
        <p:blipFill>
          <a:blip r:embed="rId5" cstate="print"/>
          <a:stretch>
            <a:fillRect/>
          </a:stretch>
        </p:blipFill>
        <p:spPr>
          <a:xfrm>
            <a:off x="5987902" y="2367838"/>
            <a:ext cx="1225296" cy="344987"/>
          </a:xfrm>
          <a:prstGeom prst="rect">
            <a:avLst/>
          </a:prstGeom>
        </p:spPr>
      </p:pic>
      <p:pic>
        <p:nvPicPr>
          <p:cNvPr id="32" name="Picture 31" descr="Blade_Server_Front_Yellow.png"/>
          <p:cNvPicPr>
            <a:picLocks noChangeAspect="1"/>
          </p:cNvPicPr>
          <p:nvPr/>
        </p:nvPicPr>
        <p:blipFill>
          <a:blip r:embed="rId4" cstate="print"/>
          <a:stretch>
            <a:fillRect/>
          </a:stretch>
        </p:blipFill>
        <p:spPr>
          <a:xfrm>
            <a:off x="5984575" y="3400506"/>
            <a:ext cx="1225296" cy="1090813"/>
          </a:xfrm>
          <a:prstGeom prst="rect">
            <a:avLst/>
          </a:prstGeom>
        </p:spPr>
      </p:pic>
      <p:cxnSp>
        <p:nvCxnSpPr>
          <p:cNvPr id="47" name="Straight Arrow Connector 46"/>
          <p:cNvCxnSpPr/>
          <p:nvPr/>
        </p:nvCxnSpPr>
        <p:spPr>
          <a:xfrm>
            <a:off x="5718046" y="4023697"/>
            <a:ext cx="1828800" cy="8401"/>
          </a:xfrm>
          <a:prstGeom prst="straightConnector1">
            <a:avLst/>
          </a:prstGeom>
          <a:ln w="57150">
            <a:solidFill>
              <a:schemeClr val="bg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3" name="TextBox 42"/>
          <p:cNvSpPr txBox="1"/>
          <p:nvPr/>
        </p:nvSpPr>
        <p:spPr>
          <a:xfrm>
            <a:off x="6842808" y="2699795"/>
            <a:ext cx="1903624" cy="707886"/>
          </a:xfrm>
          <a:prstGeom prst="rect">
            <a:avLst/>
          </a:prstGeom>
          <a:noFill/>
        </p:spPr>
        <p:txBody>
          <a:bodyPr wrap="square" rtlCol="0">
            <a:spAutoFit/>
          </a:bodyPr>
          <a:lstStyle/>
          <a:p>
            <a:pPr marL="1588" indent="-1588" algn="ctr">
              <a:spcBef>
                <a:spcPts val="100"/>
              </a:spcBef>
              <a:spcAft>
                <a:spcPts val="100"/>
              </a:spcAft>
              <a:buClr>
                <a:schemeClr val="bg1"/>
              </a:buClr>
            </a:pPr>
            <a:r>
              <a:rPr lang="en-US" sz="2000" b="1" dirty="0" smtClean="0">
                <a:latin typeface="+mn-lt"/>
              </a:rPr>
              <a:t>4x fewer ToR ports</a:t>
            </a:r>
          </a:p>
        </p:txBody>
      </p:sp>
      <p:sp>
        <p:nvSpPr>
          <p:cNvPr id="46" name="TextBox 45"/>
          <p:cNvSpPr txBox="1"/>
          <p:nvPr/>
        </p:nvSpPr>
        <p:spPr>
          <a:xfrm>
            <a:off x="6624150" y="2860195"/>
            <a:ext cx="479016" cy="400110"/>
          </a:xfrm>
          <a:prstGeom prst="rect">
            <a:avLst/>
          </a:prstGeom>
          <a:noFill/>
        </p:spPr>
        <p:txBody>
          <a:bodyPr wrap="square" rtlCol="0">
            <a:spAutoFit/>
          </a:bodyPr>
          <a:lstStyle/>
          <a:p>
            <a:pPr marL="1588" indent="-1588" algn="ctr">
              <a:spcBef>
                <a:spcPts val="100"/>
              </a:spcBef>
              <a:spcAft>
                <a:spcPts val="100"/>
              </a:spcAft>
              <a:buClr>
                <a:schemeClr val="bg1"/>
              </a:buClr>
            </a:pPr>
            <a:r>
              <a:rPr lang="en-US" sz="2000" b="1" dirty="0" smtClean="0">
                <a:solidFill>
                  <a:schemeClr val="bg1"/>
                </a:solidFill>
                <a:latin typeface="+mn-lt"/>
              </a:rPr>
              <a:t>=</a:t>
            </a:r>
          </a:p>
        </p:txBody>
      </p:sp>
      <p:cxnSp>
        <p:nvCxnSpPr>
          <p:cNvPr id="30" name="Straight Connector 29"/>
          <p:cNvCxnSpPr/>
          <p:nvPr/>
        </p:nvCxnSpPr>
        <p:spPr>
          <a:xfrm flipV="1">
            <a:off x="4557860" y="1189981"/>
            <a:ext cx="9495" cy="475488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51213293"/>
      </p:ext>
    </p:extLst>
  </p:cSld>
  <p:clrMapOvr>
    <a:masterClrMapping/>
  </p:clrMapOvr>
  <p:transition spd="med">
    <p:wipe dir="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3"/>
          <p:cNvSpPr>
            <a:spLocks noGrp="1"/>
          </p:cNvSpPr>
          <p:nvPr>
            <p:ph type="title"/>
          </p:nvPr>
        </p:nvSpPr>
        <p:spPr>
          <a:xfrm>
            <a:off x="373539" y="179674"/>
            <a:ext cx="8239126" cy="853560"/>
          </a:xfrm>
        </p:spPr>
        <p:txBody>
          <a:bodyPr/>
          <a:lstStyle/>
          <a:p>
            <a:r>
              <a:rPr lang="en-US" dirty="0" smtClean="0">
                <a:solidFill>
                  <a:schemeClr val="bg1"/>
                </a:solidFill>
                <a:ea typeface="ＭＳ Ｐゴシック" pitchFamily="34" charset="-128"/>
                <a:cs typeface="Tahoma" pitchFamily="34" charset="0"/>
              </a:rPr>
              <a:t>Designed for efficiency</a:t>
            </a:r>
            <a:r>
              <a:rPr lang="en-US" dirty="0" smtClean="0">
                <a:ea typeface="ＭＳ Ｐゴシック" pitchFamily="34" charset="-128"/>
                <a:cs typeface="Tahoma" pitchFamily="34" charset="0"/>
              </a:rPr>
              <a:t/>
            </a:r>
            <a:br>
              <a:rPr lang="en-US" dirty="0" smtClean="0">
                <a:ea typeface="ＭＳ Ｐゴシック" pitchFamily="34" charset="-128"/>
                <a:cs typeface="Tahoma" pitchFamily="34" charset="0"/>
              </a:rPr>
            </a:br>
            <a:r>
              <a:rPr lang="en-US" sz="2000" dirty="0" smtClean="0">
                <a:solidFill>
                  <a:schemeClr val="tx1"/>
                </a:solidFill>
                <a:ea typeface="ＭＳ Ｐゴシック" pitchFamily="34" charset="-128"/>
                <a:cs typeface="Tahoma" pitchFamily="34" charset="0"/>
              </a:rPr>
              <a:t>Reduce uplink ports &amp; cabling with 40G</a:t>
            </a:r>
          </a:p>
        </p:txBody>
      </p:sp>
      <p:sp>
        <p:nvSpPr>
          <p:cNvPr id="25" name="Slide Number Placeholder 5"/>
          <p:cNvSpPr>
            <a:spLocks noGrp="1"/>
          </p:cNvSpPr>
          <p:nvPr>
            <p:ph type="sldNum" sz="quarter" idx="4"/>
          </p:nvPr>
        </p:nvSpPr>
        <p:spPr>
          <a:xfrm>
            <a:off x="435536" y="6431527"/>
            <a:ext cx="260349" cy="152399"/>
          </a:xfrm>
          <a:prstGeom prst="rect">
            <a:avLst/>
          </a:prstGeom>
        </p:spPr>
        <p:txBody>
          <a:bodyPr vert="horz" lIns="0" tIns="0" rIns="91440" bIns="0" rtlCol="0" anchor="ctr"/>
          <a:lstStyle>
            <a:lvl1pPr algn="l">
              <a:defRPr sz="900">
                <a:solidFill>
                  <a:schemeClr val="bg2">
                    <a:lumMod val="60000"/>
                    <a:lumOff val="40000"/>
                  </a:schemeClr>
                </a:solidFill>
                <a:latin typeface="Museo Sans For Dell" pitchFamily="2" charset="0"/>
              </a:defRPr>
            </a:lvl1pPr>
          </a:lstStyle>
          <a:p>
            <a:fld id="{DBD5246C-868F-410A-AE52-FE248EDADC46}" type="slidenum">
              <a:rPr lang="en-US" smtClean="0"/>
              <a:pPr/>
              <a:t>32</a:t>
            </a:fld>
            <a:endParaRPr lang="en-US" dirty="0"/>
          </a:p>
        </p:txBody>
      </p:sp>
      <p:sp>
        <p:nvSpPr>
          <p:cNvPr id="42" name="Footer Placeholder 3"/>
          <p:cNvSpPr>
            <a:spLocks noGrp="1"/>
          </p:cNvSpPr>
          <p:nvPr>
            <p:ph type="ftr" sz="quarter" idx="3"/>
          </p:nvPr>
        </p:nvSpPr>
        <p:spPr>
          <a:xfrm>
            <a:off x="742950" y="6431526"/>
            <a:ext cx="1885950" cy="152400"/>
          </a:xfrm>
        </p:spPr>
        <p:txBody>
          <a:bodyPr/>
          <a:lstStyle/>
          <a:p>
            <a:r>
              <a:rPr lang="en-US" dirty="0" smtClean="0"/>
              <a:t>Confidential</a:t>
            </a:r>
            <a:endParaRPr lang="en-US" dirty="0"/>
          </a:p>
        </p:txBody>
      </p:sp>
      <p:pic>
        <p:nvPicPr>
          <p:cNvPr id="194" name="Picture 2" descr="C:\Documents and Settings\vahern\My Documents\Images\S\3D\S4810_Black.jpg"/>
          <p:cNvPicPr>
            <a:picLocks noChangeAspect="1" noChangeArrowheads="1"/>
          </p:cNvPicPr>
          <p:nvPr/>
        </p:nvPicPr>
        <p:blipFill>
          <a:blip r:embed="rId3" cstate="print">
            <a:clrChange>
              <a:clrFrom>
                <a:srgbClr val="FEFEFE"/>
              </a:clrFrom>
              <a:clrTo>
                <a:srgbClr val="FEFEFE">
                  <a:alpha val="0"/>
                </a:srgbClr>
              </a:clrTo>
            </a:clrChange>
            <a:duotone>
              <a:prstClr val="black"/>
              <a:schemeClr val="tx2">
                <a:tint val="45000"/>
                <a:satMod val="400000"/>
              </a:schemeClr>
            </a:duotone>
          </a:blip>
          <a:srcRect/>
          <a:stretch>
            <a:fillRect/>
          </a:stretch>
        </p:blipFill>
        <p:spPr bwMode="auto">
          <a:xfrm>
            <a:off x="1690522" y="2373123"/>
            <a:ext cx="1225816" cy="344019"/>
          </a:xfrm>
          <a:prstGeom prst="rect">
            <a:avLst/>
          </a:prstGeom>
          <a:noFill/>
        </p:spPr>
      </p:pic>
      <p:pic>
        <p:nvPicPr>
          <p:cNvPr id="195" name="Picture 2" descr="C:\Documents and Settings\nsheth\Desktop\Force10\Dell\Dell Templates\3-D High Resolution png\Blade_Server_Front_Yellow.png"/>
          <p:cNvPicPr>
            <a:picLocks noChangeAspect="1" noChangeArrowheads="1"/>
          </p:cNvPicPr>
          <p:nvPr/>
        </p:nvPicPr>
        <p:blipFill>
          <a:blip r:embed="rId4" cstate="print">
            <a:duotone>
              <a:prstClr val="black"/>
              <a:schemeClr val="tx2">
                <a:tint val="45000"/>
                <a:satMod val="400000"/>
              </a:schemeClr>
            </a:duotone>
          </a:blip>
          <a:srcRect/>
          <a:stretch>
            <a:fillRect/>
          </a:stretch>
        </p:blipFill>
        <p:spPr bwMode="auto">
          <a:xfrm>
            <a:off x="1690521" y="3405892"/>
            <a:ext cx="1225819" cy="1091277"/>
          </a:xfrm>
          <a:prstGeom prst="rect">
            <a:avLst/>
          </a:prstGeom>
          <a:noFill/>
        </p:spPr>
      </p:pic>
      <p:sp>
        <p:nvSpPr>
          <p:cNvPr id="205" name="TextBox 204"/>
          <p:cNvSpPr txBox="1"/>
          <p:nvPr/>
        </p:nvSpPr>
        <p:spPr>
          <a:xfrm>
            <a:off x="457207" y="1157522"/>
            <a:ext cx="3752183" cy="424732"/>
          </a:xfrm>
          <a:prstGeom prst="rect">
            <a:avLst/>
          </a:prstGeom>
          <a:noFill/>
        </p:spPr>
        <p:txBody>
          <a:bodyPr wrap="square" rtlCol="0">
            <a:spAutoFit/>
          </a:bodyPr>
          <a:lstStyle/>
          <a:p>
            <a:pPr marL="1588" indent="-1588" algn="ctr">
              <a:lnSpc>
                <a:spcPct val="90000"/>
              </a:lnSpc>
              <a:spcBef>
                <a:spcPts val="100"/>
              </a:spcBef>
              <a:spcAft>
                <a:spcPts val="100"/>
              </a:spcAft>
              <a:buClr>
                <a:schemeClr val="bg1"/>
              </a:buClr>
            </a:pPr>
            <a:r>
              <a:rPr lang="en-US" sz="2400" b="1" dirty="0" smtClean="0">
                <a:solidFill>
                  <a:schemeClr val="bg1"/>
                </a:solidFill>
                <a:latin typeface="+mn-lt"/>
              </a:rPr>
              <a:t>10G Connectivity</a:t>
            </a:r>
          </a:p>
        </p:txBody>
      </p:sp>
      <p:sp>
        <p:nvSpPr>
          <p:cNvPr id="227" name="TextBox 226"/>
          <p:cNvSpPr txBox="1"/>
          <p:nvPr/>
        </p:nvSpPr>
        <p:spPr>
          <a:xfrm>
            <a:off x="329157" y="4974357"/>
            <a:ext cx="4100947" cy="923330"/>
          </a:xfrm>
          <a:prstGeom prst="rect">
            <a:avLst/>
          </a:prstGeom>
          <a:noFill/>
        </p:spPr>
        <p:txBody>
          <a:bodyPr wrap="square" rtlCol="0">
            <a:spAutoFit/>
          </a:bodyPr>
          <a:lstStyle/>
          <a:p>
            <a:pPr algn="ctr">
              <a:lnSpc>
                <a:spcPct val="90000"/>
              </a:lnSpc>
              <a:spcBef>
                <a:spcPts val="100"/>
              </a:spcBef>
              <a:spcAft>
                <a:spcPts val="600"/>
              </a:spcAft>
              <a:buClr>
                <a:schemeClr val="bg1"/>
              </a:buClr>
            </a:pPr>
            <a:r>
              <a:rPr lang="en-US" sz="2000" b="1" dirty="0" smtClean="0">
                <a:solidFill>
                  <a:schemeClr val="bg1"/>
                </a:solidFill>
                <a:latin typeface="+mn-lt"/>
              </a:rPr>
              <a:t>Using 10G port requires more ToR ports, more cables, more hassle</a:t>
            </a:r>
          </a:p>
        </p:txBody>
      </p:sp>
      <p:sp>
        <p:nvSpPr>
          <p:cNvPr id="29" name="TextBox 28"/>
          <p:cNvSpPr txBox="1"/>
          <p:nvPr/>
        </p:nvSpPr>
        <p:spPr>
          <a:xfrm>
            <a:off x="1386343" y="1805272"/>
            <a:ext cx="1834175" cy="584775"/>
          </a:xfrm>
          <a:prstGeom prst="rect">
            <a:avLst/>
          </a:prstGeom>
          <a:noFill/>
        </p:spPr>
        <p:txBody>
          <a:bodyPr wrap="square" rtlCol="0">
            <a:spAutoFit/>
          </a:bodyPr>
          <a:lstStyle/>
          <a:p>
            <a:pPr marL="1588" indent="-1588" algn="ctr">
              <a:spcBef>
                <a:spcPts val="100"/>
              </a:spcBef>
              <a:spcAft>
                <a:spcPts val="100"/>
              </a:spcAft>
              <a:buClr>
                <a:schemeClr val="bg1"/>
              </a:buClr>
            </a:pPr>
            <a:r>
              <a:rPr lang="en-US" sz="1600" b="1" dirty="0" smtClean="0">
                <a:solidFill>
                  <a:schemeClr val="bg1"/>
                </a:solidFill>
                <a:latin typeface="+mn-lt"/>
              </a:rPr>
              <a:t>Top-of-Rack Switch</a:t>
            </a:r>
          </a:p>
        </p:txBody>
      </p:sp>
      <p:sp>
        <p:nvSpPr>
          <p:cNvPr id="38" name="TextBox 37"/>
          <p:cNvSpPr txBox="1"/>
          <p:nvPr/>
        </p:nvSpPr>
        <p:spPr>
          <a:xfrm>
            <a:off x="4755933" y="1152262"/>
            <a:ext cx="3752183" cy="424732"/>
          </a:xfrm>
          <a:prstGeom prst="rect">
            <a:avLst/>
          </a:prstGeom>
          <a:noFill/>
        </p:spPr>
        <p:txBody>
          <a:bodyPr wrap="square" rtlCol="0">
            <a:spAutoFit/>
          </a:bodyPr>
          <a:lstStyle/>
          <a:p>
            <a:pPr marL="1588" indent="-1588" algn="ctr">
              <a:lnSpc>
                <a:spcPct val="90000"/>
              </a:lnSpc>
              <a:spcBef>
                <a:spcPts val="100"/>
              </a:spcBef>
              <a:spcAft>
                <a:spcPts val="100"/>
              </a:spcAft>
              <a:buClr>
                <a:schemeClr val="bg1"/>
              </a:buClr>
            </a:pPr>
            <a:r>
              <a:rPr lang="en-US" sz="2400" b="1" dirty="0" smtClean="0">
                <a:solidFill>
                  <a:schemeClr val="bg1"/>
                </a:solidFill>
                <a:latin typeface="+mn-lt"/>
              </a:rPr>
              <a:t>40G Connectivity</a:t>
            </a:r>
          </a:p>
        </p:txBody>
      </p:sp>
      <p:sp>
        <p:nvSpPr>
          <p:cNvPr id="39" name="TextBox 38"/>
          <p:cNvSpPr txBox="1"/>
          <p:nvPr/>
        </p:nvSpPr>
        <p:spPr>
          <a:xfrm>
            <a:off x="4627883" y="4969097"/>
            <a:ext cx="4100947" cy="923330"/>
          </a:xfrm>
          <a:prstGeom prst="rect">
            <a:avLst/>
          </a:prstGeom>
          <a:noFill/>
        </p:spPr>
        <p:txBody>
          <a:bodyPr wrap="square" rtlCol="0">
            <a:spAutoFit/>
          </a:bodyPr>
          <a:lstStyle/>
          <a:p>
            <a:pPr algn="ctr">
              <a:lnSpc>
                <a:spcPct val="90000"/>
              </a:lnSpc>
              <a:spcBef>
                <a:spcPts val="100"/>
              </a:spcBef>
              <a:spcAft>
                <a:spcPts val="600"/>
              </a:spcAft>
              <a:buClr>
                <a:schemeClr val="bg1"/>
              </a:buClr>
            </a:pPr>
            <a:r>
              <a:rPr lang="en-US" sz="2000" b="1" dirty="0" smtClean="0">
                <a:solidFill>
                  <a:schemeClr val="bg1"/>
                </a:solidFill>
                <a:latin typeface="+mn-lt"/>
              </a:rPr>
              <a:t>Using 40G port requires less ToR ports, less cabling, less headaches</a:t>
            </a:r>
          </a:p>
        </p:txBody>
      </p:sp>
      <p:sp>
        <p:nvSpPr>
          <p:cNvPr id="41" name="TextBox 40"/>
          <p:cNvSpPr txBox="1"/>
          <p:nvPr/>
        </p:nvSpPr>
        <p:spPr>
          <a:xfrm>
            <a:off x="5685069" y="1805272"/>
            <a:ext cx="1834175" cy="584775"/>
          </a:xfrm>
          <a:prstGeom prst="rect">
            <a:avLst/>
          </a:prstGeom>
          <a:noFill/>
        </p:spPr>
        <p:txBody>
          <a:bodyPr wrap="square" rtlCol="0">
            <a:spAutoFit/>
          </a:bodyPr>
          <a:lstStyle/>
          <a:p>
            <a:pPr marL="1588" indent="-1588" algn="ctr">
              <a:spcBef>
                <a:spcPts val="100"/>
              </a:spcBef>
              <a:spcAft>
                <a:spcPts val="100"/>
              </a:spcAft>
              <a:buClr>
                <a:schemeClr val="bg1"/>
              </a:buClr>
            </a:pPr>
            <a:r>
              <a:rPr lang="en-US" sz="1600" b="1" dirty="0" smtClean="0">
                <a:solidFill>
                  <a:schemeClr val="bg1"/>
                </a:solidFill>
                <a:latin typeface="+mn-lt"/>
              </a:rPr>
              <a:t>Top-of-Rack Switch</a:t>
            </a:r>
          </a:p>
        </p:txBody>
      </p:sp>
      <p:sp>
        <p:nvSpPr>
          <p:cNvPr id="49" name="TextBox 48"/>
          <p:cNvSpPr txBox="1"/>
          <p:nvPr/>
        </p:nvSpPr>
        <p:spPr>
          <a:xfrm>
            <a:off x="6842808" y="2699795"/>
            <a:ext cx="1903624" cy="707886"/>
          </a:xfrm>
          <a:prstGeom prst="rect">
            <a:avLst/>
          </a:prstGeom>
          <a:noFill/>
        </p:spPr>
        <p:txBody>
          <a:bodyPr wrap="square" rtlCol="0">
            <a:spAutoFit/>
          </a:bodyPr>
          <a:lstStyle/>
          <a:p>
            <a:pPr marL="1588" indent="-1588" algn="ctr">
              <a:spcBef>
                <a:spcPts val="100"/>
              </a:spcBef>
              <a:spcAft>
                <a:spcPts val="100"/>
              </a:spcAft>
              <a:buClr>
                <a:schemeClr val="bg1"/>
              </a:buClr>
            </a:pPr>
            <a:r>
              <a:rPr lang="en-US" sz="2000" b="1" dirty="0" smtClean="0">
                <a:latin typeface="+mn-lt"/>
              </a:rPr>
              <a:t>4x fewer ToR ports @ 40G</a:t>
            </a:r>
          </a:p>
        </p:txBody>
      </p:sp>
      <p:sp>
        <p:nvSpPr>
          <p:cNvPr id="50" name="TextBox 49"/>
          <p:cNvSpPr txBox="1"/>
          <p:nvPr/>
        </p:nvSpPr>
        <p:spPr>
          <a:xfrm>
            <a:off x="3007897" y="2787307"/>
            <a:ext cx="1834175" cy="610424"/>
          </a:xfrm>
          <a:prstGeom prst="rect">
            <a:avLst/>
          </a:prstGeom>
          <a:noFill/>
        </p:spPr>
        <p:txBody>
          <a:bodyPr wrap="square" rtlCol="0">
            <a:spAutoFit/>
          </a:bodyPr>
          <a:lstStyle/>
          <a:p>
            <a:pPr marL="1588" indent="-1588">
              <a:spcBef>
                <a:spcPts val="100"/>
              </a:spcBef>
              <a:spcAft>
                <a:spcPts val="100"/>
              </a:spcAft>
              <a:buClr>
                <a:schemeClr val="bg1"/>
              </a:buClr>
            </a:pPr>
            <a:r>
              <a:rPr lang="en-US" sz="1600" b="1" dirty="0" smtClean="0">
                <a:solidFill>
                  <a:schemeClr val="bg1"/>
                </a:solidFill>
                <a:latin typeface="+mn-lt"/>
              </a:rPr>
              <a:t>More ToR </a:t>
            </a:r>
          </a:p>
          <a:p>
            <a:pPr marL="1588" indent="-1588">
              <a:spcBef>
                <a:spcPts val="100"/>
              </a:spcBef>
              <a:spcAft>
                <a:spcPts val="100"/>
              </a:spcAft>
              <a:buClr>
                <a:schemeClr val="bg1"/>
              </a:buClr>
            </a:pPr>
            <a:r>
              <a:rPr lang="en-US" sz="1600" b="1" dirty="0" smtClean="0">
                <a:solidFill>
                  <a:schemeClr val="bg1"/>
                </a:solidFill>
                <a:latin typeface="+mn-lt"/>
              </a:rPr>
              <a:t>ports @ 10G</a:t>
            </a:r>
          </a:p>
        </p:txBody>
      </p:sp>
      <p:sp>
        <p:nvSpPr>
          <p:cNvPr id="30" name="Can 29"/>
          <p:cNvSpPr/>
          <p:nvPr/>
        </p:nvSpPr>
        <p:spPr>
          <a:xfrm>
            <a:off x="1881418" y="2726137"/>
            <a:ext cx="73152" cy="666417"/>
          </a:xfrm>
          <a:prstGeom prst="can">
            <a:avLst/>
          </a:prstGeom>
          <a:solidFill>
            <a:schemeClr val="tx1">
              <a:lumMod val="20000"/>
              <a:lumOff val="80000"/>
            </a:schemeClr>
          </a:solidFill>
          <a:ln w="12700">
            <a:solidFill>
              <a:schemeClr val="tx1"/>
            </a:solidFill>
          </a:ln>
          <a:effectLst/>
        </p:spPr>
        <p:txBody>
          <a:bodyPr wrap="square" rtlCol="0" anchor="t">
            <a:normAutofit/>
          </a:bodyPr>
          <a:lstStyle/>
          <a:p>
            <a:pPr algn="ctr">
              <a:lnSpc>
                <a:spcPct val="90000"/>
              </a:lnSpc>
              <a:spcBef>
                <a:spcPts val="100"/>
              </a:spcBef>
              <a:spcAft>
                <a:spcPts val="100"/>
              </a:spcAft>
            </a:pPr>
            <a:endParaRPr lang="en-US" sz="2000" kern="1200" dirty="0" smtClean="0">
              <a:solidFill>
                <a:schemeClr val="bg1"/>
              </a:solidFill>
              <a:latin typeface="+mn-lt"/>
              <a:ea typeface="+mn-ea"/>
              <a:cs typeface="+mn-cs"/>
            </a:endParaRPr>
          </a:p>
        </p:txBody>
      </p:sp>
      <p:sp>
        <p:nvSpPr>
          <p:cNvPr id="31" name="Can 30"/>
          <p:cNvSpPr/>
          <p:nvPr/>
        </p:nvSpPr>
        <p:spPr>
          <a:xfrm>
            <a:off x="1990686" y="2726137"/>
            <a:ext cx="73152" cy="666417"/>
          </a:xfrm>
          <a:prstGeom prst="can">
            <a:avLst/>
          </a:prstGeom>
          <a:solidFill>
            <a:schemeClr val="tx1">
              <a:lumMod val="20000"/>
              <a:lumOff val="80000"/>
            </a:schemeClr>
          </a:solidFill>
          <a:ln w="12700">
            <a:solidFill>
              <a:schemeClr val="tx1"/>
            </a:solidFill>
          </a:ln>
          <a:effectLst/>
        </p:spPr>
        <p:txBody>
          <a:bodyPr wrap="square" rtlCol="0" anchor="t">
            <a:normAutofit/>
          </a:bodyPr>
          <a:lstStyle/>
          <a:p>
            <a:pPr algn="ctr">
              <a:lnSpc>
                <a:spcPct val="90000"/>
              </a:lnSpc>
              <a:spcBef>
                <a:spcPts val="100"/>
              </a:spcBef>
              <a:spcAft>
                <a:spcPts val="100"/>
              </a:spcAft>
            </a:pPr>
            <a:endParaRPr lang="en-US" sz="2000" kern="1200" dirty="0" smtClean="0">
              <a:solidFill>
                <a:schemeClr val="bg1"/>
              </a:solidFill>
              <a:latin typeface="+mn-lt"/>
              <a:ea typeface="+mn-ea"/>
              <a:cs typeface="+mn-cs"/>
            </a:endParaRPr>
          </a:p>
        </p:txBody>
      </p:sp>
      <p:sp>
        <p:nvSpPr>
          <p:cNvPr id="32" name="Can 31"/>
          <p:cNvSpPr/>
          <p:nvPr/>
        </p:nvSpPr>
        <p:spPr>
          <a:xfrm>
            <a:off x="2102875" y="2726137"/>
            <a:ext cx="73152" cy="666417"/>
          </a:xfrm>
          <a:prstGeom prst="can">
            <a:avLst/>
          </a:prstGeom>
          <a:solidFill>
            <a:schemeClr val="tx1">
              <a:lumMod val="20000"/>
              <a:lumOff val="80000"/>
            </a:schemeClr>
          </a:solidFill>
          <a:ln w="12700">
            <a:solidFill>
              <a:schemeClr val="tx1"/>
            </a:solidFill>
          </a:ln>
          <a:effectLst/>
        </p:spPr>
        <p:txBody>
          <a:bodyPr wrap="square" rtlCol="0" anchor="t">
            <a:normAutofit/>
          </a:bodyPr>
          <a:lstStyle/>
          <a:p>
            <a:pPr algn="ctr">
              <a:lnSpc>
                <a:spcPct val="90000"/>
              </a:lnSpc>
              <a:spcBef>
                <a:spcPts val="100"/>
              </a:spcBef>
              <a:spcAft>
                <a:spcPts val="100"/>
              </a:spcAft>
            </a:pPr>
            <a:endParaRPr lang="en-US" sz="2000" kern="1200" dirty="0" smtClean="0">
              <a:solidFill>
                <a:schemeClr val="bg1"/>
              </a:solidFill>
              <a:latin typeface="+mn-lt"/>
              <a:ea typeface="+mn-ea"/>
              <a:cs typeface="+mn-cs"/>
            </a:endParaRPr>
          </a:p>
        </p:txBody>
      </p:sp>
      <p:sp>
        <p:nvSpPr>
          <p:cNvPr id="43" name="Can 42"/>
          <p:cNvSpPr/>
          <p:nvPr/>
        </p:nvSpPr>
        <p:spPr>
          <a:xfrm>
            <a:off x="2212143" y="2726137"/>
            <a:ext cx="73152" cy="666417"/>
          </a:xfrm>
          <a:prstGeom prst="can">
            <a:avLst/>
          </a:prstGeom>
          <a:solidFill>
            <a:schemeClr val="tx1">
              <a:lumMod val="20000"/>
              <a:lumOff val="80000"/>
            </a:schemeClr>
          </a:solidFill>
          <a:ln w="12700">
            <a:solidFill>
              <a:schemeClr val="tx1"/>
            </a:solidFill>
          </a:ln>
          <a:effectLst/>
        </p:spPr>
        <p:txBody>
          <a:bodyPr wrap="square" rtlCol="0" anchor="t">
            <a:normAutofit/>
          </a:bodyPr>
          <a:lstStyle/>
          <a:p>
            <a:pPr algn="ctr">
              <a:lnSpc>
                <a:spcPct val="90000"/>
              </a:lnSpc>
              <a:spcBef>
                <a:spcPts val="100"/>
              </a:spcBef>
              <a:spcAft>
                <a:spcPts val="100"/>
              </a:spcAft>
            </a:pPr>
            <a:endParaRPr lang="en-US" sz="2000" kern="1200" dirty="0" smtClean="0">
              <a:solidFill>
                <a:schemeClr val="bg1"/>
              </a:solidFill>
              <a:latin typeface="+mn-lt"/>
              <a:ea typeface="+mn-ea"/>
              <a:cs typeface="+mn-cs"/>
            </a:endParaRPr>
          </a:p>
        </p:txBody>
      </p:sp>
      <p:sp>
        <p:nvSpPr>
          <p:cNvPr id="55" name="Can 54"/>
          <p:cNvSpPr/>
          <p:nvPr/>
        </p:nvSpPr>
        <p:spPr>
          <a:xfrm>
            <a:off x="2324330" y="2726137"/>
            <a:ext cx="73152" cy="666417"/>
          </a:xfrm>
          <a:prstGeom prst="can">
            <a:avLst/>
          </a:prstGeom>
          <a:solidFill>
            <a:schemeClr val="tx1">
              <a:lumMod val="20000"/>
              <a:lumOff val="80000"/>
            </a:schemeClr>
          </a:solidFill>
          <a:ln w="12700">
            <a:solidFill>
              <a:schemeClr val="tx1"/>
            </a:solidFill>
          </a:ln>
          <a:effectLst/>
        </p:spPr>
        <p:txBody>
          <a:bodyPr wrap="square" rtlCol="0" anchor="t">
            <a:normAutofit/>
          </a:bodyPr>
          <a:lstStyle/>
          <a:p>
            <a:pPr algn="ctr">
              <a:lnSpc>
                <a:spcPct val="90000"/>
              </a:lnSpc>
              <a:spcBef>
                <a:spcPts val="100"/>
              </a:spcBef>
              <a:spcAft>
                <a:spcPts val="100"/>
              </a:spcAft>
            </a:pPr>
            <a:endParaRPr lang="en-US" sz="2000" kern="1200" dirty="0" smtClean="0">
              <a:solidFill>
                <a:schemeClr val="bg1"/>
              </a:solidFill>
              <a:latin typeface="+mn-lt"/>
              <a:ea typeface="+mn-ea"/>
              <a:cs typeface="+mn-cs"/>
            </a:endParaRPr>
          </a:p>
        </p:txBody>
      </p:sp>
      <p:sp>
        <p:nvSpPr>
          <p:cNvPr id="56" name="Can 55"/>
          <p:cNvSpPr/>
          <p:nvPr/>
        </p:nvSpPr>
        <p:spPr>
          <a:xfrm>
            <a:off x="2433598" y="2726137"/>
            <a:ext cx="73152" cy="666417"/>
          </a:xfrm>
          <a:prstGeom prst="can">
            <a:avLst/>
          </a:prstGeom>
          <a:solidFill>
            <a:schemeClr val="tx1">
              <a:lumMod val="20000"/>
              <a:lumOff val="80000"/>
            </a:schemeClr>
          </a:solidFill>
          <a:ln w="12700">
            <a:solidFill>
              <a:schemeClr val="tx1"/>
            </a:solidFill>
          </a:ln>
          <a:effectLst/>
        </p:spPr>
        <p:txBody>
          <a:bodyPr wrap="square" rtlCol="0" anchor="t">
            <a:normAutofit/>
          </a:bodyPr>
          <a:lstStyle/>
          <a:p>
            <a:pPr algn="ctr">
              <a:lnSpc>
                <a:spcPct val="90000"/>
              </a:lnSpc>
              <a:spcBef>
                <a:spcPts val="100"/>
              </a:spcBef>
              <a:spcAft>
                <a:spcPts val="100"/>
              </a:spcAft>
            </a:pPr>
            <a:endParaRPr lang="en-US" sz="2000" kern="1200" dirty="0" smtClean="0">
              <a:solidFill>
                <a:schemeClr val="bg1"/>
              </a:solidFill>
              <a:latin typeface="+mn-lt"/>
              <a:ea typeface="+mn-ea"/>
              <a:cs typeface="+mn-cs"/>
            </a:endParaRPr>
          </a:p>
        </p:txBody>
      </p:sp>
      <p:sp>
        <p:nvSpPr>
          <p:cNvPr id="57" name="Can 56"/>
          <p:cNvSpPr/>
          <p:nvPr/>
        </p:nvSpPr>
        <p:spPr>
          <a:xfrm>
            <a:off x="2545787" y="2726137"/>
            <a:ext cx="73152" cy="666417"/>
          </a:xfrm>
          <a:prstGeom prst="can">
            <a:avLst/>
          </a:prstGeom>
          <a:solidFill>
            <a:schemeClr val="tx1">
              <a:lumMod val="20000"/>
              <a:lumOff val="80000"/>
            </a:schemeClr>
          </a:solidFill>
          <a:ln w="12700">
            <a:solidFill>
              <a:schemeClr val="tx1"/>
            </a:solidFill>
          </a:ln>
          <a:effectLst/>
        </p:spPr>
        <p:txBody>
          <a:bodyPr wrap="square" rtlCol="0" anchor="t">
            <a:normAutofit/>
          </a:bodyPr>
          <a:lstStyle/>
          <a:p>
            <a:pPr algn="ctr">
              <a:lnSpc>
                <a:spcPct val="90000"/>
              </a:lnSpc>
              <a:spcBef>
                <a:spcPts val="100"/>
              </a:spcBef>
              <a:spcAft>
                <a:spcPts val="100"/>
              </a:spcAft>
            </a:pPr>
            <a:endParaRPr lang="en-US" sz="2000" kern="1200" dirty="0" smtClean="0">
              <a:solidFill>
                <a:schemeClr val="bg1"/>
              </a:solidFill>
              <a:latin typeface="+mn-lt"/>
              <a:ea typeface="+mn-ea"/>
              <a:cs typeface="+mn-cs"/>
            </a:endParaRPr>
          </a:p>
        </p:txBody>
      </p:sp>
      <p:sp>
        <p:nvSpPr>
          <p:cNvPr id="58" name="Can 57"/>
          <p:cNvSpPr/>
          <p:nvPr/>
        </p:nvSpPr>
        <p:spPr>
          <a:xfrm>
            <a:off x="2655055" y="2726137"/>
            <a:ext cx="73152" cy="666417"/>
          </a:xfrm>
          <a:prstGeom prst="can">
            <a:avLst/>
          </a:prstGeom>
          <a:solidFill>
            <a:schemeClr val="tx1">
              <a:lumMod val="20000"/>
              <a:lumOff val="80000"/>
            </a:schemeClr>
          </a:solidFill>
          <a:ln w="12700">
            <a:solidFill>
              <a:schemeClr val="tx1"/>
            </a:solidFill>
          </a:ln>
          <a:effectLst/>
        </p:spPr>
        <p:txBody>
          <a:bodyPr wrap="square" rtlCol="0" anchor="t">
            <a:normAutofit/>
          </a:bodyPr>
          <a:lstStyle/>
          <a:p>
            <a:pPr algn="ctr">
              <a:lnSpc>
                <a:spcPct val="90000"/>
              </a:lnSpc>
              <a:spcBef>
                <a:spcPts val="100"/>
              </a:spcBef>
              <a:spcAft>
                <a:spcPts val="100"/>
              </a:spcAft>
            </a:pPr>
            <a:endParaRPr lang="en-US" sz="2000" kern="1200" dirty="0" smtClean="0">
              <a:solidFill>
                <a:schemeClr val="bg1"/>
              </a:solidFill>
              <a:latin typeface="+mn-lt"/>
              <a:ea typeface="+mn-ea"/>
              <a:cs typeface="+mn-cs"/>
            </a:endParaRPr>
          </a:p>
        </p:txBody>
      </p:sp>
      <p:sp>
        <p:nvSpPr>
          <p:cNvPr id="59" name="Can 58"/>
          <p:cNvSpPr/>
          <p:nvPr/>
        </p:nvSpPr>
        <p:spPr>
          <a:xfrm>
            <a:off x="6511073" y="2717017"/>
            <a:ext cx="73152" cy="666417"/>
          </a:xfrm>
          <a:prstGeom prst="can">
            <a:avLst/>
          </a:prstGeom>
          <a:solidFill>
            <a:schemeClr val="tx1">
              <a:lumMod val="20000"/>
              <a:lumOff val="80000"/>
            </a:schemeClr>
          </a:solidFill>
          <a:ln w="12700">
            <a:solidFill>
              <a:schemeClr val="tx1"/>
            </a:solidFill>
          </a:ln>
          <a:effectLst/>
        </p:spPr>
        <p:txBody>
          <a:bodyPr wrap="square" rtlCol="0" anchor="t">
            <a:normAutofit/>
          </a:bodyPr>
          <a:lstStyle/>
          <a:p>
            <a:pPr algn="ctr">
              <a:lnSpc>
                <a:spcPct val="90000"/>
              </a:lnSpc>
              <a:spcBef>
                <a:spcPts val="100"/>
              </a:spcBef>
              <a:spcAft>
                <a:spcPts val="100"/>
              </a:spcAft>
            </a:pPr>
            <a:endParaRPr lang="en-US" sz="2000" kern="1200" dirty="0" smtClean="0">
              <a:solidFill>
                <a:schemeClr val="bg1"/>
              </a:solidFill>
              <a:latin typeface="+mn-lt"/>
              <a:ea typeface="+mn-ea"/>
              <a:cs typeface="+mn-cs"/>
            </a:endParaRPr>
          </a:p>
        </p:txBody>
      </p:sp>
      <p:sp>
        <p:nvSpPr>
          <p:cNvPr id="60" name="Can 59"/>
          <p:cNvSpPr/>
          <p:nvPr/>
        </p:nvSpPr>
        <p:spPr>
          <a:xfrm>
            <a:off x="6620341" y="2718005"/>
            <a:ext cx="73152" cy="666417"/>
          </a:xfrm>
          <a:prstGeom prst="can">
            <a:avLst/>
          </a:prstGeom>
          <a:solidFill>
            <a:schemeClr val="tx1">
              <a:lumMod val="20000"/>
              <a:lumOff val="80000"/>
            </a:schemeClr>
          </a:solidFill>
          <a:ln w="12700">
            <a:solidFill>
              <a:schemeClr val="tx1"/>
            </a:solidFill>
          </a:ln>
          <a:effectLst/>
        </p:spPr>
        <p:txBody>
          <a:bodyPr wrap="square" rtlCol="0" anchor="t">
            <a:normAutofit/>
          </a:bodyPr>
          <a:lstStyle/>
          <a:p>
            <a:pPr algn="ctr">
              <a:lnSpc>
                <a:spcPct val="90000"/>
              </a:lnSpc>
              <a:spcBef>
                <a:spcPts val="100"/>
              </a:spcBef>
              <a:spcAft>
                <a:spcPts val="100"/>
              </a:spcAft>
            </a:pPr>
            <a:endParaRPr lang="en-US" sz="2000" kern="1200" dirty="0" smtClean="0">
              <a:solidFill>
                <a:schemeClr val="bg1"/>
              </a:solidFill>
              <a:latin typeface="+mn-lt"/>
              <a:ea typeface="+mn-ea"/>
              <a:cs typeface="+mn-cs"/>
            </a:endParaRPr>
          </a:p>
        </p:txBody>
      </p:sp>
      <p:sp>
        <p:nvSpPr>
          <p:cNvPr id="33" name="TextBox 32"/>
          <p:cNvSpPr txBox="1"/>
          <p:nvPr/>
        </p:nvSpPr>
        <p:spPr>
          <a:xfrm>
            <a:off x="6624150" y="2860195"/>
            <a:ext cx="479016" cy="400110"/>
          </a:xfrm>
          <a:prstGeom prst="rect">
            <a:avLst/>
          </a:prstGeom>
          <a:noFill/>
        </p:spPr>
        <p:txBody>
          <a:bodyPr wrap="square" rtlCol="0">
            <a:spAutoFit/>
          </a:bodyPr>
          <a:lstStyle/>
          <a:p>
            <a:pPr marL="1588" indent="-1588" algn="ctr">
              <a:spcBef>
                <a:spcPts val="100"/>
              </a:spcBef>
              <a:spcAft>
                <a:spcPts val="100"/>
              </a:spcAft>
              <a:buClr>
                <a:schemeClr val="bg1"/>
              </a:buClr>
            </a:pPr>
            <a:r>
              <a:rPr lang="en-US" sz="2000" b="1" dirty="0" smtClean="0">
                <a:solidFill>
                  <a:schemeClr val="bg1"/>
                </a:solidFill>
                <a:latin typeface="+mn-lt"/>
              </a:rPr>
              <a:t>=</a:t>
            </a:r>
          </a:p>
        </p:txBody>
      </p:sp>
      <p:sp>
        <p:nvSpPr>
          <p:cNvPr id="34" name="TextBox 33"/>
          <p:cNvSpPr txBox="1"/>
          <p:nvPr/>
        </p:nvSpPr>
        <p:spPr>
          <a:xfrm>
            <a:off x="2655130" y="2866823"/>
            <a:ext cx="479016" cy="400110"/>
          </a:xfrm>
          <a:prstGeom prst="rect">
            <a:avLst/>
          </a:prstGeom>
          <a:noFill/>
        </p:spPr>
        <p:txBody>
          <a:bodyPr wrap="square" rtlCol="0">
            <a:spAutoFit/>
          </a:bodyPr>
          <a:lstStyle/>
          <a:p>
            <a:pPr marL="1588" indent="-1588" algn="ctr">
              <a:spcBef>
                <a:spcPts val="100"/>
              </a:spcBef>
              <a:spcAft>
                <a:spcPts val="100"/>
              </a:spcAft>
              <a:buClr>
                <a:schemeClr val="bg1"/>
              </a:buClr>
            </a:pPr>
            <a:r>
              <a:rPr lang="en-US" sz="2000" b="1" dirty="0" smtClean="0">
                <a:solidFill>
                  <a:schemeClr val="bg1"/>
                </a:solidFill>
                <a:latin typeface="+mn-lt"/>
              </a:rPr>
              <a:t>=</a:t>
            </a:r>
          </a:p>
        </p:txBody>
      </p:sp>
      <p:cxnSp>
        <p:nvCxnSpPr>
          <p:cNvPr id="40" name="Straight Connector 39"/>
          <p:cNvCxnSpPr/>
          <p:nvPr/>
        </p:nvCxnSpPr>
        <p:spPr>
          <a:xfrm flipV="1">
            <a:off x="4557860" y="1189981"/>
            <a:ext cx="9495" cy="475488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44" name="Picture 43" descr="S4810_Yellow.png"/>
          <p:cNvPicPr>
            <a:picLocks noChangeAspect="1"/>
          </p:cNvPicPr>
          <p:nvPr/>
        </p:nvPicPr>
        <p:blipFill>
          <a:blip r:embed="rId5" cstate="print"/>
          <a:stretch>
            <a:fillRect/>
          </a:stretch>
        </p:blipFill>
        <p:spPr>
          <a:xfrm>
            <a:off x="5987902" y="2367838"/>
            <a:ext cx="1225296" cy="344987"/>
          </a:xfrm>
          <a:prstGeom prst="rect">
            <a:avLst/>
          </a:prstGeom>
        </p:spPr>
      </p:pic>
      <p:pic>
        <p:nvPicPr>
          <p:cNvPr id="46" name="Picture 45" descr="Blade_Server_Front_Yellow.png"/>
          <p:cNvPicPr>
            <a:picLocks noChangeAspect="1"/>
          </p:cNvPicPr>
          <p:nvPr/>
        </p:nvPicPr>
        <p:blipFill>
          <a:blip r:embed="rId4" cstate="print"/>
          <a:stretch>
            <a:fillRect/>
          </a:stretch>
        </p:blipFill>
        <p:spPr>
          <a:xfrm>
            <a:off x="5984575" y="3400506"/>
            <a:ext cx="1225296" cy="1090813"/>
          </a:xfrm>
          <a:prstGeom prst="rect">
            <a:avLst/>
          </a:prstGeom>
        </p:spPr>
      </p:pic>
    </p:spTree>
    <p:extLst>
      <p:ext uri="{BB962C8B-B14F-4D97-AF65-F5344CB8AC3E}">
        <p14:creationId xmlns:p14="http://schemas.microsoft.com/office/powerpoint/2010/main" val="1578973120"/>
      </p:ext>
    </p:extLst>
  </p:cSld>
  <p:clrMapOvr>
    <a:masterClrMapping/>
  </p:clrMapOvr>
  <p:transition spd="med">
    <p:wipe dir="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Slide Number Placeholder 5"/>
          <p:cNvSpPr>
            <a:spLocks noGrp="1"/>
          </p:cNvSpPr>
          <p:nvPr>
            <p:ph type="sldNum" sz="quarter" idx="4"/>
          </p:nvPr>
        </p:nvSpPr>
        <p:spPr>
          <a:xfrm>
            <a:off x="435536" y="6431527"/>
            <a:ext cx="260349" cy="152399"/>
          </a:xfrm>
          <a:prstGeom prst="rect">
            <a:avLst/>
          </a:prstGeom>
        </p:spPr>
        <p:txBody>
          <a:bodyPr vert="horz" lIns="0" tIns="0" rIns="91440" bIns="0" rtlCol="0" anchor="ctr"/>
          <a:lstStyle>
            <a:lvl1pPr algn="l">
              <a:defRPr sz="900">
                <a:solidFill>
                  <a:schemeClr val="bg2">
                    <a:lumMod val="60000"/>
                    <a:lumOff val="40000"/>
                  </a:schemeClr>
                </a:solidFill>
                <a:latin typeface="Museo Sans For Dell" pitchFamily="2" charset="0"/>
              </a:defRPr>
            </a:lvl1pPr>
          </a:lstStyle>
          <a:p>
            <a:fld id="{DBD5246C-868F-410A-AE52-FE248EDADC46}" type="slidenum">
              <a:rPr lang="en-US" smtClean="0"/>
              <a:pPr/>
              <a:t>33</a:t>
            </a:fld>
            <a:endParaRPr lang="en-US" dirty="0"/>
          </a:p>
        </p:txBody>
      </p:sp>
      <p:sp>
        <p:nvSpPr>
          <p:cNvPr id="42" name="Footer Placeholder 3"/>
          <p:cNvSpPr>
            <a:spLocks noGrp="1"/>
          </p:cNvSpPr>
          <p:nvPr>
            <p:ph type="ftr" sz="quarter" idx="3"/>
          </p:nvPr>
        </p:nvSpPr>
        <p:spPr>
          <a:xfrm>
            <a:off x="742950" y="6431526"/>
            <a:ext cx="1885950" cy="152400"/>
          </a:xfrm>
        </p:spPr>
        <p:txBody>
          <a:bodyPr/>
          <a:lstStyle/>
          <a:p>
            <a:r>
              <a:rPr lang="en-US" dirty="0" smtClean="0"/>
              <a:t>Confidential</a:t>
            </a:r>
            <a:endParaRPr lang="en-US" dirty="0"/>
          </a:p>
        </p:txBody>
      </p:sp>
      <p:sp>
        <p:nvSpPr>
          <p:cNvPr id="205" name="TextBox 204"/>
          <p:cNvSpPr txBox="1"/>
          <p:nvPr/>
        </p:nvSpPr>
        <p:spPr>
          <a:xfrm>
            <a:off x="457207" y="1157522"/>
            <a:ext cx="3752183" cy="424732"/>
          </a:xfrm>
          <a:prstGeom prst="rect">
            <a:avLst/>
          </a:prstGeom>
          <a:noFill/>
        </p:spPr>
        <p:txBody>
          <a:bodyPr wrap="square" rtlCol="0">
            <a:spAutoFit/>
          </a:bodyPr>
          <a:lstStyle/>
          <a:p>
            <a:pPr marL="1588" indent="-1588" algn="ctr">
              <a:lnSpc>
                <a:spcPct val="90000"/>
              </a:lnSpc>
              <a:spcBef>
                <a:spcPts val="100"/>
              </a:spcBef>
              <a:spcAft>
                <a:spcPts val="100"/>
              </a:spcAft>
              <a:buClr>
                <a:schemeClr val="bg1"/>
              </a:buClr>
            </a:pPr>
            <a:r>
              <a:rPr lang="en-US" sz="2400" b="1" dirty="0" smtClean="0">
                <a:solidFill>
                  <a:schemeClr val="bg1"/>
                </a:solidFill>
                <a:latin typeface="+mn-lt"/>
              </a:rPr>
              <a:t>BEFORE</a:t>
            </a:r>
          </a:p>
        </p:txBody>
      </p:sp>
      <p:sp>
        <p:nvSpPr>
          <p:cNvPr id="38" name="TextBox 37"/>
          <p:cNvSpPr txBox="1"/>
          <p:nvPr/>
        </p:nvSpPr>
        <p:spPr>
          <a:xfrm>
            <a:off x="4755933" y="1152262"/>
            <a:ext cx="3752183" cy="424732"/>
          </a:xfrm>
          <a:prstGeom prst="rect">
            <a:avLst/>
          </a:prstGeom>
          <a:noFill/>
        </p:spPr>
        <p:txBody>
          <a:bodyPr wrap="square" rtlCol="0">
            <a:spAutoFit/>
          </a:bodyPr>
          <a:lstStyle/>
          <a:p>
            <a:pPr marL="1588" indent="-1588" algn="ctr">
              <a:lnSpc>
                <a:spcPct val="90000"/>
              </a:lnSpc>
              <a:spcBef>
                <a:spcPts val="100"/>
              </a:spcBef>
              <a:spcAft>
                <a:spcPts val="100"/>
              </a:spcAft>
              <a:buClr>
                <a:schemeClr val="bg1"/>
              </a:buClr>
            </a:pPr>
            <a:r>
              <a:rPr lang="en-US" sz="2400" b="1" dirty="0" smtClean="0">
                <a:solidFill>
                  <a:schemeClr val="bg1"/>
                </a:solidFill>
                <a:latin typeface="+mn-lt"/>
              </a:rPr>
              <a:t>AFTER</a:t>
            </a:r>
          </a:p>
        </p:txBody>
      </p:sp>
      <p:cxnSp>
        <p:nvCxnSpPr>
          <p:cNvPr id="40" name="Straight Connector 39"/>
          <p:cNvCxnSpPr/>
          <p:nvPr/>
        </p:nvCxnSpPr>
        <p:spPr>
          <a:xfrm flipV="1">
            <a:off x="4557860" y="1189981"/>
            <a:ext cx="9495" cy="4937760"/>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pic>
        <p:nvPicPr>
          <p:cNvPr id="53" name="Picture 2" descr="C:\Documents and Settings\nsheth\Desktop\Force10\Dell\Dell Templates\3-D High Resolution png\Blade_Server_Front_Yellow.png"/>
          <p:cNvPicPr>
            <a:picLocks noChangeAspect="1" noChangeArrowheads="1"/>
          </p:cNvPicPr>
          <p:nvPr/>
        </p:nvPicPr>
        <p:blipFill>
          <a:blip r:embed="rId3" cstate="print">
            <a:duotone>
              <a:prstClr val="black"/>
              <a:schemeClr val="tx2">
                <a:tint val="45000"/>
                <a:satMod val="400000"/>
              </a:schemeClr>
            </a:duotone>
          </a:blip>
          <a:srcRect/>
          <a:stretch>
            <a:fillRect/>
          </a:stretch>
        </p:blipFill>
        <p:spPr bwMode="auto">
          <a:xfrm>
            <a:off x="1762841" y="3400489"/>
            <a:ext cx="1143000" cy="1017548"/>
          </a:xfrm>
          <a:prstGeom prst="rect">
            <a:avLst/>
          </a:prstGeom>
          <a:noFill/>
        </p:spPr>
      </p:pic>
      <p:sp>
        <p:nvSpPr>
          <p:cNvPr id="64" name="TextBox 63"/>
          <p:cNvSpPr txBox="1"/>
          <p:nvPr/>
        </p:nvSpPr>
        <p:spPr>
          <a:xfrm>
            <a:off x="329157" y="5429143"/>
            <a:ext cx="4100947" cy="369332"/>
          </a:xfrm>
          <a:prstGeom prst="rect">
            <a:avLst/>
          </a:prstGeom>
          <a:noFill/>
        </p:spPr>
        <p:txBody>
          <a:bodyPr wrap="square" rtlCol="0">
            <a:spAutoFit/>
          </a:bodyPr>
          <a:lstStyle/>
          <a:p>
            <a:pPr algn="ctr">
              <a:lnSpc>
                <a:spcPct val="90000"/>
              </a:lnSpc>
              <a:spcBef>
                <a:spcPts val="100"/>
              </a:spcBef>
              <a:spcAft>
                <a:spcPts val="600"/>
              </a:spcAft>
              <a:buClr>
                <a:schemeClr val="bg1"/>
              </a:buClr>
            </a:pPr>
            <a:r>
              <a:rPr lang="en-US" sz="2000" b="1" dirty="0" smtClean="0">
                <a:solidFill>
                  <a:schemeClr val="bg1"/>
                </a:solidFill>
                <a:latin typeface="+mn-lt"/>
              </a:rPr>
              <a:t>Discrete LAN &amp; SAN Networks</a:t>
            </a:r>
          </a:p>
        </p:txBody>
      </p:sp>
      <p:sp>
        <p:nvSpPr>
          <p:cNvPr id="65" name="TextBox 64"/>
          <p:cNvSpPr txBox="1"/>
          <p:nvPr/>
        </p:nvSpPr>
        <p:spPr>
          <a:xfrm>
            <a:off x="4627883" y="5423883"/>
            <a:ext cx="4100947" cy="369332"/>
          </a:xfrm>
          <a:prstGeom prst="rect">
            <a:avLst/>
          </a:prstGeom>
          <a:noFill/>
        </p:spPr>
        <p:txBody>
          <a:bodyPr wrap="square" rtlCol="0">
            <a:spAutoFit/>
          </a:bodyPr>
          <a:lstStyle/>
          <a:p>
            <a:pPr algn="ctr">
              <a:lnSpc>
                <a:spcPct val="90000"/>
              </a:lnSpc>
              <a:spcBef>
                <a:spcPts val="100"/>
              </a:spcBef>
              <a:spcAft>
                <a:spcPts val="600"/>
              </a:spcAft>
              <a:buClr>
                <a:schemeClr val="bg1"/>
              </a:buClr>
            </a:pPr>
            <a:r>
              <a:rPr lang="en-US" sz="2000" b="1" dirty="0" smtClean="0">
                <a:solidFill>
                  <a:schemeClr val="bg1"/>
                </a:solidFill>
                <a:latin typeface="+mn-lt"/>
              </a:rPr>
              <a:t>Converged Infrastructure</a:t>
            </a:r>
          </a:p>
        </p:txBody>
      </p:sp>
      <p:sp>
        <p:nvSpPr>
          <p:cNvPr id="67" name="Title 3"/>
          <p:cNvSpPr>
            <a:spLocks noGrp="1"/>
          </p:cNvSpPr>
          <p:nvPr>
            <p:ph type="title"/>
          </p:nvPr>
        </p:nvSpPr>
        <p:spPr>
          <a:xfrm>
            <a:off x="373539" y="179674"/>
            <a:ext cx="8239126" cy="853560"/>
          </a:xfrm>
        </p:spPr>
        <p:txBody>
          <a:bodyPr/>
          <a:lstStyle/>
          <a:p>
            <a:r>
              <a:rPr lang="en-US" dirty="0" smtClean="0">
                <a:solidFill>
                  <a:schemeClr val="bg1"/>
                </a:solidFill>
                <a:ea typeface="ＭＳ Ｐゴシック" pitchFamily="34" charset="-128"/>
                <a:cs typeface="Tahoma" pitchFamily="34" charset="0"/>
              </a:rPr>
              <a:t>Optimized for Storage</a:t>
            </a:r>
            <a:r>
              <a:rPr lang="en-US" dirty="0" smtClean="0">
                <a:ea typeface="ＭＳ Ｐゴシック" pitchFamily="34" charset="-128"/>
                <a:cs typeface="Tahoma" pitchFamily="34" charset="0"/>
              </a:rPr>
              <a:t/>
            </a:r>
            <a:br>
              <a:rPr lang="en-US" dirty="0" smtClean="0">
                <a:ea typeface="ＭＳ Ｐゴシック" pitchFamily="34" charset="-128"/>
                <a:cs typeface="Tahoma" pitchFamily="34" charset="0"/>
              </a:rPr>
            </a:br>
            <a:r>
              <a:rPr lang="en-US" sz="2000" dirty="0" smtClean="0">
                <a:solidFill>
                  <a:schemeClr val="tx1"/>
                </a:solidFill>
                <a:ea typeface="ＭＳ Ｐゴシック" pitchFamily="34" charset="-128"/>
                <a:cs typeface="Tahoma" pitchFamily="34" charset="0"/>
              </a:rPr>
              <a:t>Simplify infrastructure with DCB &amp; FCoE support</a:t>
            </a:r>
          </a:p>
        </p:txBody>
      </p:sp>
      <p:grpSp>
        <p:nvGrpSpPr>
          <p:cNvPr id="2" name="Group 42"/>
          <p:cNvGrpSpPr/>
          <p:nvPr/>
        </p:nvGrpSpPr>
        <p:grpSpPr>
          <a:xfrm>
            <a:off x="630624" y="1851402"/>
            <a:ext cx="3407435" cy="1389621"/>
            <a:chOff x="551794" y="1772572"/>
            <a:chExt cx="3407435" cy="1389621"/>
          </a:xfrm>
        </p:grpSpPr>
        <p:pic>
          <p:nvPicPr>
            <p:cNvPr id="34" name="Picture 33" descr="cloud_crop.jpg"/>
            <p:cNvPicPr>
              <a:picLocks noChangeAspect="1"/>
            </p:cNvPicPr>
            <p:nvPr/>
          </p:nvPicPr>
          <p:blipFill>
            <a:blip r:embed="rId4" cstate="screen">
              <a:duotone>
                <a:schemeClr val="accent5">
                  <a:shade val="45000"/>
                  <a:satMod val="135000"/>
                </a:schemeClr>
                <a:prstClr val="white"/>
              </a:duotone>
              <a:lum bright="6000" contrast="12000"/>
            </a:blip>
            <a:srcRect/>
            <a:stretch>
              <a:fillRect/>
            </a:stretch>
          </p:blipFill>
          <p:spPr bwMode="gray">
            <a:xfrm>
              <a:off x="551794" y="1772572"/>
              <a:ext cx="1426179" cy="1080987"/>
            </a:xfrm>
            <a:prstGeom prst="cloud">
              <a:avLst/>
            </a:prstGeom>
            <a:solidFill>
              <a:srgbClr val="FCA621"/>
            </a:solidFill>
            <a:ln w="101600" cap="flat" cmpd="sng" algn="ctr">
              <a:noFill/>
              <a:prstDash val="solid"/>
              <a:round/>
              <a:headEnd type="none" w="med" len="med"/>
              <a:tailEnd type="none" w="med" len="med"/>
            </a:ln>
            <a:effectLst>
              <a:innerShdw blurRad="317500" dir="16200000">
                <a:schemeClr val="accent5">
                  <a:lumMod val="75000"/>
                  <a:alpha val="50000"/>
                </a:schemeClr>
              </a:innerShdw>
            </a:effectLst>
          </p:spPr>
        </p:pic>
        <p:pic>
          <p:nvPicPr>
            <p:cNvPr id="68" name="Picture 67" descr="Database_Black.jpg"/>
            <p:cNvPicPr>
              <a:picLocks noChangeAspect="1"/>
            </p:cNvPicPr>
            <p:nvPr/>
          </p:nvPicPr>
          <p:blipFill>
            <a:blip r:embed="rId5" cstate="print"/>
            <a:stretch>
              <a:fillRect/>
            </a:stretch>
          </p:blipFill>
          <p:spPr>
            <a:xfrm>
              <a:off x="1014425" y="1983954"/>
              <a:ext cx="500916" cy="644035"/>
            </a:xfrm>
            <a:prstGeom prst="rect">
              <a:avLst/>
            </a:prstGeom>
          </p:spPr>
        </p:pic>
        <p:pic>
          <p:nvPicPr>
            <p:cNvPr id="35" name="Picture 34" descr="cloud_crop.jpg"/>
            <p:cNvPicPr>
              <a:picLocks noChangeAspect="1"/>
            </p:cNvPicPr>
            <p:nvPr/>
          </p:nvPicPr>
          <p:blipFill>
            <a:blip r:embed="rId4" cstate="screen">
              <a:duotone>
                <a:schemeClr val="accent5">
                  <a:shade val="45000"/>
                  <a:satMod val="135000"/>
                </a:schemeClr>
                <a:prstClr val="white"/>
              </a:duotone>
              <a:lum bright="6000" contrast="12000"/>
            </a:blip>
            <a:srcRect/>
            <a:stretch>
              <a:fillRect/>
            </a:stretch>
          </p:blipFill>
          <p:spPr bwMode="gray">
            <a:xfrm>
              <a:off x="2533050" y="1783078"/>
              <a:ext cx="1426179" cy="1080987"/>
            </a:xfrm>
            <a:prstGeom prst="cloud">
              <a:avLst/>
            </a:prstGeom>
            <a:solidFill>
              <a:srgbClr val="FCA621"/>
            </a:solidFill>
            <a:ln w="101600" cap="flat" cmpd="sng" algn="ctr">
              <a:noFill/>
              <a:prstDash val="solid"/>
              <a:round/>
              <a:headEnd type="none" w="med" len="med"/>
              <a:tailEnd type="none" w="med" len="med"/>
            </a:ln>
            <a:effectLst>
              <a:innerShdw blurRad="317500" dir="16200000">
                <a:schemeClr val="accent5">
                  <a:lumMod val="75000"/>
                  <a:alpha val="50000"/>
                </a:schemeClr>
              </a:innerShdw>
            </a:effectLst>
          </p:spPr>
        </p:pic>
        <p:pic>
          <p:nvPicPr>
            <p:cNvPr id="37" name="Picture 36" descr="S4810_Black.png"/>
            <p:cNvPicPr>
              <a:picLocks noChangeAspect="1"/>
            </p:cNvPicPr>
            <p:nvPr/>
          </p:nvPicPr>
          <p:blipFill>
            <a:blip r:embed="rId6" cstate="print"/>
            <a:stretch>
              <a:fillRect/>
            </a:stretch>
          </p:blipFill>
          <p:spPr>
            <a:xfrm>
              <a:off x="2674639" y="2153434"/>
              <a:ext cx="1143000" cy="321815"/>
            </a:xfrm>
            <a:prstGeom prst="rect">
              <a:avLst/>
            </a:prstGeom>
          </p:spPr>
        </p:pic>
        <p:sp>
          <p:nvSpPr>
            <p:cNvPr id="39" name="TextBox 38"/>
            <p:cNvSpPr txBox="1"/>
            <p:nvPr/>
          </p:nvSpPr>
          <p:spPr>
            <a:xfrm>
              <a:off x="2775565" y="2757299"/>
              <a:ext cx="941148" cy="338554"/>
            </a:xfrm>
            <a:prstGeom prst="rect">
              <a:avLst/>
            </a:prstGeom>
            <a:noFill/>
          </p:spPr>
          <p:txBody>
            <a:bodyPr wrap="square" rtlCol="0">
              <a:spAutoFit/>
            </a:bodyPr>
            <a:lstStyle/>
            <a:p>
              <a:pPr marL="1588" indent="-1588" algn="ctr">
                <a:spcBef>
                  <a:spcPts val="100"/>
                </a:spcBef>
                <a:spcAft>
                  <a:spcPts val="100"/>
                </a:spcAft>
                <a:buClr>
                  <a:schemeClr val="bg1"/>
                </a:buClr>
              </a:pPr>
              <a:r>
                <a:rPr lang="en-US" sz="1600" b="1" dirty="0" smtClean="0">
                  <a:solidFill>
                    <a:schemeClr val="bg1"/>
                  </a:solidFill>
                  <a:latin typeface="+mn-lt"/>
                </a:rPr>
                <a:t>LAN</a:t>
              </a:r>
            </a:p>
          </p:txBody>
        </p:sp>
        <p:sp>
          <p:nvSpPr>
            <p:cNvPr id="41" name="TextBox 40"/>
            <p:cNvSpPr txBox="1"/>
            <p:nvPr/>
          </p:nvSpPr>
          <p:spPr>
            <a:xfrm>
              <a:off x="743857" y="2823639"/>
              <a:ext cx="1042052" cy="338554"/>
            </a:xfrm>
            <a:prstGeom prst="rect">
              <a:avLst/>
            </a:prstGeom>
            <a:noFill/>
          </p:spPr>
          <p:txBody>
            <a:bodyPr wrap="square" rtlCol="0">
              <a:spAutoFit/>
            </a:bodyPr>
            <a:lstStyle/>
            <a:p>
              <a:pPr marL="1588" indent="-1588" algn="ctr">
                <a:spcBef>
                  <a:spcPts val="100"/>
                </a:spcBef>
                <a:spcAft>
                  <a:spcPts val="100"/>
                </a:spcAft>
                <a:buClr>
                  <a:schemeClr val="bg1"/>
                </a:buClr>
              </a:pPr>
              <a:r>
                <a:rPr lang="en-US" sz="1600" b="1" dirty="0" smtClean="0">
                  <a:solidFill>
                    <a:schemeClr val="bg1"/>
                  </a:solidFill>
                  <a:latin typeface="+mn-lt"/>
                </a:rPr>
                <a:t>SAN</a:t>
              </a:r>
            </a:p>
          </p:txBody>
        </p:sp>
      </p:grpSp>
      <p:cxnSp>
        <p:nvCxnSpPr>
          <p:cNvPr id="49" name="Straight Arrow Connector 48"/>
          <p:cNvCxnSpPr/>
          <p:nvPr/>
        </p:nvCxnSpPr>
        <p:spPr>
          <a:xfrm flipH="1" flipV="1">
            <a:off x="1954924" y="2864064"/>
            <a:ext cx="409904" cy="488731"/>
          </a:xfrm>
          <a:prstGeom prst="straightConnector1">
            <a:avLst/>
          </a:prstGeom>
          <a:ln w="38100">
            <a:solidFill>
              <a:schemeClr val="bg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p:nvPr/>
        </p:nvCxnSpPr>
        <p:spPr>
          <a:xfrm flipV="1">
            <a:off x="2359580" y="2864064"/>
            <a:ext cx="409904" cy="488731"/>
          </a:xfrm>
          <a:prstGeom prst="straightConnector1">
            <a:avLst/>
          </a:prstGeom>
          <a:ln w="38100">
            <a:solidFill>
              <a:schemeClr val="bg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62" name="Picture 61" descr="cloud_crop.jpg"/>
          <p:cNvPicPr>
            <a:picLocks noChangeAspect="1"/>
          </p:cNvPicPr>
          <p:nvPr/>
        </p:nvPicPr>
        <p:blipFill>
          <a:blip r:embed="rId4" cstate="screen">
            <a:duotone>
              <a:schemeClr val="accent5">
                <a:shade val="45000"/>
                <a:satMod val="135000"/>
              </a:schemeClr>
              <a:prstClr val="white"/>
            </a:duotone>
            <a:lum bright="6000" contrast="12000"/>
          </a:blip>
          <a:srcRect/>
          <a:stretch>
            <a:fillRect/>
          </a:stretch>
        </p:blipFill>
        <p:spPr bwMode="gray">
          <a:xfrm>
            <a:off x="5981815" y="2506717"/>
            <a:ext cx="1585628" cy="1201843"/>
          </a:xfrm>
          <a:prstGeom prst="cloud">
            <a:avLst/>
          </a:prstGeom>
          <a:solidFill>
            <a:srgbClr val="FCA621"/>
          </a:solidFill>
          <a:ln w="101600" cap="flat" cmpd="sng" algn="ctr">
            <a:noFill/>
            <a:prstDash val="solid"/>
            <a:round/>
            <a:headEnd type="none" w="med" len="med"/>
            <a:tailEnd type="none" w="med" len="med"/>
          </a:ln>
          <a:effectLst>
            <a:innerShdw blurRad="317500" dir="16200000">
              <a:schemeClr val="accent5">
                <a:lumMod val="75000"/>
                <a:alpha val="50000"/>
              </a:schemeClr>
            </a:innerShdw>
          </a:effectLst>
        </p:spPr>
      </p:pic>
      <p:sp>
        <p:nvSpPr>
          <p:cNvPr id="66" name="TextBox 65"/>
          <p:cNvSpPr txBox="1"/>
          <p:nvPr/>
        </p:nvSpPr>
        <p:spPr>
          <a:xfrm>
            <a:off x="6243144" y="2799340"/>
            <a:ext cx="1029167" cy="584775"/>
          </a:xfrm>
          <a:prstGeom prst="rect">
            <a:avLst/>
          </a:prstGeom>
          <a:noFill/>
        </p:spPr>
        <p:txBody>
          <a:bodyPr wrap="square" rtlCol="0">
            <a:spAutoFit/>
          </a:bodyPr>
          <a:lstStyle/>
          <a:p>
            <a:pPr marL="1588" indent="-1588" algn="ctr">
              <a:spcBef>
                <a:spcPts val="100"/>
              </a:spcBef>
              <a:spcAft>
                <a:spcPts val="100"/>
              </a:spcAft>
              <a:buClr>
                <a:schemeClr val="bg1"/>
              </a:buClr>
            </a:pPr>
            <a:r>
              <a:rPr lang="en-US" sz="1600" b="1" dirty="0" smtClean="0">
                <a:solidFill>
                  <a:schemeClr val="tx1">
                    <a:lumMod val="60000"/>
                    <a:lumOff val="40000"/>
                  </a:schemeClr>
                </a:solidFill>
                <a:latin typeface="+mn-lt"/>
              </a:rPr>
              <a:t>Lossless Ethernet</a:t>
            </a:r>
          </a:p>
        </p:txBody>
      </p:sp>
      <p:pic>
        <p:nvPicPr>
          <p:cNvPr id="61" name="Picture 60" descr="Database_Black.jpg"/>
          <p:cNvPicPr>
            <a:picLocks noChangeAspect="1"/>
          </p:cNvPicPr>
          <p:nvPr/>
        </p:nvPicPr>
        <p:blipFill>
          <a:blip r:embed="rId5" cstate="print"/>
          <a:stretch>
            <a:fillRect/>
          </a:stretch>
        </p:blipFill>
        <p:spPr>
          <a:xfrm>
            <a:off x="5816659" y="2409982"/>
            <a:ext cx="410720" cy="528068"/>
          </a:xfrm>
          <a:prstGeom prst="rect">
            <a:avLst/>
          </a:prstGeom>
        </p:spPr>
      </p:pic>
      <p:pic>
        <p:nvPicPr>
          <p:cNvPr id="63" name="Picture 62" descr="S4810_Black.png"/>
          <p:cNvPicPr>
            <a:picLocks noChangeAspect="1"/>
          </p:cNvPicPr>
          <p:nvPr/>
        </p:nvPicPr>
        <p:blipFill>
          <a:blip r:embed="rId6" cstate="print"/>
          <a:stretch>
            <a:fillRect/>
          </a:stretch>
        </p:blipFill>
        <p:spPr>
          <a:xfrm>
            <a:off x="7084482" y="2441201"/>
            <a:ext cx="653497" cy="183994"/>
          </a:xfrm>
          <a:prstGeom prst="rect">
            <a:avLst/>
          </a:prstGeom>
        </p:spPr>
      </p:pic>
      <p:sp>
        <p:nvSpPr>
          <p:cNvPr id="70" name="TextBox 69"/>
          <p:cNvSpPr txBox="1"/>
          <p:nvPr/>
        </p:nvSpPr>
        <p:spPr>
          <a:xfrm>
            <a:off x="5542946" y="1976651"/>
            <a:ext cx="941148" cy="453137"/>
          </a:xfrm>
          <a:prstGeom prst="rect">
            <a:avLst/>
          </a:prstGeom>
          <a:noFill/>
        </p:spPr>
        <p:txBody>
          <a:bodyPr wrap="square" rtlCol="0">
            <a:spAutoFit/>
          </a:bodyPr>
          <a:lstStyle/>
          <a:p>
            <a:pPr marL="1588" indent="-1588" algn="ctr">
              <a:lnSpc>
                <a:spcPts val="1400"/>
              </a:lnSpc>
              <a:spcBef>
                <a:spcPts val="0"/>
              </a:spcBef>
              <a:spcAft>
                <a:spcPts val="0"/>
              </a:spcAft>
              <a:buClr>
                <a:schemeClr val="bg1"/>
              </a:buClr>
            </a:pPr>
            <a:r>
              <a:rPr lang="en-US" sz="1400" b="1" dirty="0" smtClean="0">
                <a:solidFill>
                  <a:schemeClr val="bg2"/>
                </a:solidFill>
                <a:latin typeface="+mn-lt"/>
              </a:rPr>
              <a:t>iSCSI or FCoE</a:t>
            </a:r>
          </a:p>
        </p:txBody>
      </p:sp>
      <p:sp>
        <p:nvSpPr>
          <p:cNvPr id="82" name="TextBox 81"/>
          <p:cNvSpPr txBox="1"/>
          <p:nvPr/>
        </p:nvSpPr>
        <p:spPr>
          <a:xfrm>
            <a:off x="7346440" y="3368585"/>
            <a:ext cx="1561077" cy="1128514"/>
          </a:xfrm>
          <a:prstGeom prst="rect">
            <a:avLst/>
          </a:prstGeom>
          <a:noFill/>
        </p:spPr>
        <p:txBody>
          <a:bodyPr wrap="square" rtlCol="0">
            <a:spAutoFit/>
          </a:bodyPr>
          <a:lstStyle/>
          <a:p>
            <a:pPr marL="1588" indent="-1588">
              <a:spcBef>
                <a:spcPts val="100"/>
              </a:spcBef>
              <a:spcAft>
                <a:spcPts val="100"/>
              </a:spcAft>
              <a:buClr>
                <a:schemeClr val="bg1"/>
              </a:buClr>
            </a:pPr>
            <a:r>
              <a:rPr lang="en-US" sz="1600" b="1" dirty="0" smtClean="0">
                <a:solidFill>
                  <a:schemeClr val="bg1"/>
                </a:solidFill>
                <a:latin typeface="+mn-lt"/>
              </a:rPr>
              <a:t>M1000e w/  MXL switch</a:t>
            </a:r>
          </a:p>
          <a:p>
            <a:pPr marL="1588" indent="-1588">
              <a:spcBef>
                <a:spcPts val="100"/>
              </a:spcBef>
              <a:spcAft>
                <a:spcPts val="100"/>
              </a:spcAft>
              <a:buClr>
                <a:schemeClr val="bg1"/>
              </a:buClr>
            </a:pPr>
            <a:endParaRPr lang="en-US" sz="1600" b="1" dirty="0" smtClean="0">
              <a:solidFill>
                <a:schemeClr val="bg1"/>
              </a:solidFill>
              <a:latin typeface="+mn-lt"/>
            </a:endParaRPr>
          </a:p>
          <a:p>
            <a:pPr marL="1588" indent="-1588">
              <a:spcBef>
                <a:spcPts val="100"/>
              </a:spcBef>
              <a:spcAft>
                <a:spcPts val="100"/>
              </a:spcAft>
              <a:buClr>
                <a:schemeClr val="bg1"/>
              </a:buClr>
            </a:pPr>
            <a:r>
              <a:rPr lang="en-US" sz="1600" b="1" dirty="0" smtClean="0">
                <a:solidFill>
                  <a:schemeClr val="bg1"/>
                </a:solidFill>
                <a:latin typeface="+mn-lt"/>
              </a:rPr>
              <a:t>DCB Enabled</a:t>
            </a:r>
          </a:p>
        </p:txBody>
      </p:sp>
      <p:pic>
        <p:nvPicPr>
          <p:cNvPr id="95" name="Picture 94" descr="Blade_Server_Front_Yellow.png"/>
          <p:cNvPicPr>
            <a:picLocks noChangeAspect="1"/>
          </p:cNvPicPr>
          <p:nvPr/>
        </p:nvPicPr>
        <p:blipFill>
          <a:blip r:embed="rId3" cstate="print"/>
          <a:stretch>
            <a:fillRect/>
          </a:stretch>
        </p:blipFill>
        <p:spPr>
          <a:xfrm>
            <a:off x="6177925" y="3400488"/>
            <a:ext cx="1143000" cy="1017549"/>
          </a:xfrm>
          <a:prstGeom prst="rect">
            <a:avLst/>
          </a:prstGeom>
        </p:spPr>
      </p:pic>
      <p:sp>
        <p:nvSpPr>
          <p:cNvPr id="72" name="TextBox 71"/>
          <p:cNvSpPr txBox="1"/>
          <p:nvPr/>
        </p:nvSpPr>
        <p:spPr>
          <a:xfrm>
            <a:off x="7051179" y="1945119"/>
            <a:ext cx="1068061" cy="453137"/>
          </a:xfrm>
          <a:prstGeom prst="rect">
            <a:avLst/>
          </a:prstGeom>
          <a:noFill/>
        </p:spPr>
        <p:txBody>
          <a:bodyPr wrap="square" rtlCol="0">
            <a:spAutoFit/>
          </a:bodyPr>
          <a:lstStyle/>
          <a:p>
            <a:pPr marL="1588" indent="-1588" algn="ctr">
              <a:lnSpc>
                <a:spcPts val="1400"/>
              </a:lnSpc>
              <a:spcBef>
                <a:spcPts val="0"/>
              </a:spcBef>
              <a:spcAft>
                <a:spcPts val="0"/>
              </a:spcAft>
              <a:buClr>
                <a:schemeClr val="bg1"/>
              </a:buClr>
            </a:pPr>
            <a:r>
              <a:rPr lang="en-US" sz="1400" b="1" dirty="0" smtClean="0">
                <a:solidFill>
                  <a:schemeClr val="bg2"/>
                </a:solidFill>
                <a:latin typeface="+mn-lt"/>
              </a:rPr>
              <a:t>Ethernet</a:t>
            </a:r>
          </a:p>
          <a:p>
            <a:pPr marL="1588" indent="-1588" algn="ctr">
              <a:lnSpc>
                <a:spcPts val="1400"/>
              </a:lnSpc>
              <a:spcBef>
                <a:spcPts val="0"/>
              </a:spcBef>
              <a:spcAft>
                <a:spcPts val="0"/>
              </a:spcAft>
              <a:buClr>
                <a:schemeClr val="bg1"/>
              </a:buClr>
            </a:pPr>
            <a:r>
              <a:rPr lang="en-US" sz="1400" b="1" dirty="0" smtClean="0">
                <a:solidFill>
                  <a:schemeClr val="bg2"/>
                </a:solidFill>
                <a:latin typeface="+mn-lt"/>
              </a:rPr>
              <a:t>Switching</a:t>
            </a:r>
          </a:p>
        </p:txBody>
      </p:sp>
      <p:pic>
        <p:nvPicPr>
          <p:cNvPr id="73" name="Picture 72" descr="S4810_Black.png"/>
          <p:cNvPicPr>
            <a:picLocks noChangeAspect="1"/>
          </p:cNvPicPr>
          <p:nvPr/>
        </p:nvPicPr>
        <p:blipFill>
          <a:blip r:embed="rId6" cstate="print"/>
          <a:stretch>
            <a:fillRect/>
          </a:stretch>
        </p:blipFill>
        <p:spPr>
          <a:xfrm>
            <a:off x="7410308" y="2672431"/>
            <a:ext cx="653497" cy="183994"/>
          </a:xfrm>
          <a:prstGeom prst="rect">
            <a:avLst/>
          </a:prstGeom>
        </p:spPr>
      </p:pic>
    </p:spTree>
    <p:extLst>
      <p:ext uri="{BB962C8B-B14F-4D97-AF65-F5344CB8AC3E}">
        <p14:creationId xmlns:p14="http://schemas.microsoft.com/office/powerpoint/2010/main" val="2547852146"/>
      </p:ext>
    </p:extLst>
  </p:cSld>
  <p:clrMapOvr>
    <a:masterClrMapping/>
  </p:clrMapOvr>
  <p:transition spd="med">
    <p:wipe dir="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3" descr="C:\Users\tonya_gray\Pictures\Brand Photography\Veer_MWP0049520.jpg"/>
          <p:cNvPicPr>
            <a:picLocks noChangeAspect="1" noChangeArrowheads="1"/>
          </p:cNvPicPr>
          <p:nvPr>
            <p:custDataLst>
              <p:tags r:id="rId2"/>
            </p:custDataLst>
          </p:nvPr>
        </p:nvPicPr>
        <p:blipFill>
          <a:blip r:embed="rId8" cstate="email"/>
          <a:srcRect/>
          <a:stretch>
            <a:fillRect/>
          </a:stretch>
        </p:blipFill>
        <p:spPr bwMode="auto">
          <a:xfrm>
            <a:off x="0" y="0"/>
            <a:ext cx="9144000" cy="6858000"/>
          </a:xfrm>
          <a:prstGeom prst="rect">
            <a:avLst/>
          </a:prstGeom>
          <a:noFill/>
          <a:ln>
            <a:noFill/>
          </a:ln>
        </p:spPr>
      </p:pic>
      <p:sp>
        <p:nvSpPr>
          <p:cNvPr id="21" name="Rectangle 20"/>
          <p:cNvSpPr/>
          <p:nvPr/>
        </p:nvSpPr>
        <p:spPr>
          <a:xfrm>
            <a:off x="0" y="0"/>
            <a:ext cx="9144000" cy="953589"/>
          </a:xfrm>
          <a:prstGeom prst="rect">
            <a:avLst/>
          </a:prstGeom>
          <a:solidFill>
            <a:schemeClr val="bg2">
              <a:alpha val="70000"/>
            </a:schemeClr>
          </a:solidFill>
          <a:effectLst/>
        </p:spPr>
        <p:txBody>
          <a:bodyPr wrap="square" lIns="45720" tIns="365760" rIns="45720" rtlCol="0" anchor="t">
            <a:noAutofit/>
          </a:bodyPr>
          <a:lstStyle/>
          <a:p>
            <a:pPr algn="ctr" defTabSz="913492">
              <a:lnSpc>
                <a:spcPct val="90000"/>
              </a:lnSpc>
              <a:spcBef>
                <a:spcPts val="0"/>
              </a:spcBef>
              <a:spcAft>
                <a:spcPts val="600"/>
              </a:spcAft>
              <a:buClr>
                <a:srgbClr val="0085C3"/>
              </a:buClr>
              <a:buSzPct val="75000"/>
            </a:pPr>
            <a:endParaRPr lang="en-US" sz="1800" dirty="0" smtClean="0">
              <a:solidFill>
                <a:srgbClr val="000000">
                  <a:lumMod val="75000"/>
                  <a:lumOff val="25000"/>
                </a:srgbClr>
              </a:solidFill>
              <a:latin typeface="Museo Sans For Dell"/>
            </a:endParaRPr>
          </a:p>
        </p:txBody>
      </p:sp>
      <p:sp>
        <p:nvSpPr>
          <p:cNvPr id="2" name="Title 1"/>
          <p:cNvSpPr>
            <a:spLocks noGrp="1"/>
          </p:cNvSpPr>
          <p:nvPr>
            <p:ph type="title"/>
          </p:nvPr>
        </p:nvSpPr>
        <p:spPr/>
        <p:txBody>
          <a:bodyPr/>
          <a:lstStyle/>
          <a:p>
            <a:pPr lvl="0"/>
            <a:r>
              <a:rPr lang="en-US" dirty="0" smtClean="0">
                <a:solidFill>
                  <a:schemeClr val="tx2"/>
                </a:solidFill>
              </a:rPr>
              <a:t>Dell’s Solution Strategy for Networking</a:t>
            </a:r>
            <a:br>
              <a:rPr lang="en-US" dirty="0" smtClean="0">
                <a:solidFill>
                  <a:schemeClr val="tx2"/>
                </a:solidFill>
              </a:rPr>
            </a:br>
            <a:endParaRPr lang="en-US" dirty="0">
              <a:solidFill>
                <a:schemeClr val="tx2"/>
              </a:solidFill>
            </a:endParaRPr>
          </a:p>
        </p:txBody>
      </p:sp>
      <p:pic>
        <p:nvPicPr>
          <p:cNvPr id="36" name="Picture 35" descr="dell_gray_logo.png"/>
          <p:cNvPicPr>
            <a:picLocks noChangeAspect="1"/>
          </p:cNvPicPr>
          <p:nvPr>
            <p:custDataLst>
              <p:tags r:id="rId3"/>
            </p:custDataLst>
          </p:nvPr>
        </p:nvPicPr>
        <p:blipFill>
          <a:blip r:embed="rId9" cstate="email"/>
          <a:stretch>
            <a:fillRect/>
          </a:stretch>
        </p:blipFill>
        <p:spPr>
          <a:xfrm>
            <a:off x="45720" y="6173215"/>
            <a:ext cx="573025" cy="573025"/>
          </a:xfrm>
          <a:prstGeom prst="rect">
            <a:avLst/>
          </a:prstGeom>
        </p:spPr>
      </p:pic>
      <p:pic>
        <p:nvPicPr>
          <p:cNvPr id="24577" name="Picture 1" descr="C:\Users\tonya_gray\Documents\My Articulate Projects\SU_Networking\_Images\1.png"/>
          <p:cNvPicPr>
            <a:picLocks noChangeAspect="1" noChangeArrowheads="1"/>
          </p:cNvPicPr>
          <p:nvPr>
            <p:custDataLst>
              <p:tags r:id="rId4"/>
            </p:custDataLst>
          </p:nvPr>
        </p:nvPicPr>
        <p:blipFill>
          <a:blip r:embed="rId10" cstate="email"/>
          <a:srcRect/>
          <a:stretch>
            <a:fillRect/>
          </a:stretch>
        </p:blipFill>
        <p:spPr bwMode="auto">
          <a:xfrm>
            <a:off x="5060515" y="4271375"/>
            <a:ext cx="3393028" cy="1048959"/>
          </a:xfrm>
          <a:prstGeom prst="rect">
            <a:avLst/>
          </a:prstGeom>
          <a:noFill/>
        </p:spPr>
      </p:pic>
      <p:pic>
        <p:nvPicPr>
          <p:cNvPr id="24578" name="Picture 2" descr="C:\Users\tonya_gray\Documents\My Articulate Projects\SU_Networking\_Images\2.png"/>
          <p:cNvPicPr>
            <a:picLocks noChangeAspect="1" noChangeArrowheads="1"/>
          </p:cNvPicPr>
          <p:nvPr>
            <p:custDataLst>
              <p:tags r:id="rId5"/>
            </p:custDataLst>
          </p:nvPr>
        </p:nvPicPr>
        <p:blipFill>
          <a:blip r:embed="rId11" cstate="email"/>
          <a:srcRect/>
          <a:stretch>
            <a:fillRect/>
          </a:stretch>
        </p:blipFill>
        <p:spPr bwMode="auto">
          <a:xfrm>
            <a:off x="5060515" y="5448822"/>
            <a:ext cx="3393028" cy="1051434"/>
          </a:xfrm>
          <a:prstGeom prst="rect">
            <a:avLst/>
          </a:prstGeom>
          <a:noFill/>
        </p:spPr>
      </p:pic>
      <p:sp>
        <p:nvSpPr>
          <p:cNvPr id="39" name="TextBox 38"/>
          <p:cNvSpPr txBox="1"/>
          <p:nvPr/>
        </p:nvSpPr>
        <p:spPr>
          <a:xfrm>
            <a:off x="6086834" y="4429815"/>
            <a:ext cx="2257254" cy="757130"/>
          </a:xfrm>
          <a:prstGeom prst="rect">
            <a:avLst/>
          </a:prstGeom>
          <a:noFill/>
        </p:spPr>
        <p:txBody>
          <a:bodyPr wrap="square" rtlCol="0">
            <a:spAutoFit/>
          </a:bodyPr>
          <a:lstStyle/>
          <a:p>
            <a:pPr algn="ctr">
              <a:lnSpc>
                <a:spcPct val="90000"/>
              </a:lnSpc>
              <a:spcBef>
                <a:spcPts val="100"/>
              </a:spcBef>
              <a:spcAft>
                <a:spcPts val="100"/>
              </a:spcAft>
              <a:buClr>
                <a:srgbClr val="0085C3"/>
              </a:buClr>
            </a:pPr>
            <a:r>
              <a:rPr lang="en-US" dirty="0" smtClean="0">
                <a:solidFill>
                  <a:srgbClr val="000000">
                    <a:lumMod val="75000"/>
                    <a:lumOff val="25000"/>
                  </a:srgbClr>
                </a:solidFill>
                <a:latin typeface="Museo Sans For Dell"/>
              </a:rPr>
              <a:t>Simplify the Network</a:t>
            </a:r>
            <a:endParaRPr lang="en-US" dirty="0">
              <a:solidFill>
                <a:srgbClr val="000000">
                  <a:lumMod val="75000"/>
                  <a:lumOff val="25000"/>
                </a:srgbClr>
              </a:solidFill>
              <a:latin typeface="Museo Sans For Dell"/>
            </a:endParaRPr>
          </a:p>
        </p:txBody>
      </p:sp>
      <p:sp>
        <p:nvSpPr>
          <p:cNvPr id="40" name="TextBox 39"/>
          <p:cNvSpPr txBox="1"/>
          <p:nvPr/>
        </p:nvSpPr>
        <p:spPr>
          <a:xfrm>
            <a:off x="6111218" y="5610906"/>
            <a:ext cx="2257254" cy="757130"/>
          </a:xfrm>
          <a:prstGeom prst="rect">
            <a:avLst/>
          </a:prstGeom>
          <a:noFill/>
        </p:spPr>
        <p:txBody>
          <a:bodyPr wrap="square" rtlCol="0">
            <a:spAutoFit/>
          </a:bodyPr>
          <a:lstStyle/>
          <a:p>
            <a:pPr algn="ctr">
              <a:lnSpc>
                <a:spcPct val="90000"/>
              </a:lnSpc>
              <a:spcBef>
                <a:spcPts val="100"/>
              </a:spcBef>
              <a:spcAft>
                <a:spcPts val="100"/>
              </a:spcAft>
              <a:buClr>
                <a:srgbClr val="0085C3"/>
              </a:buClr>
            </a:pPr>
            <a:r>
              <a:rPr lang="en-US" dirty="0" smtClean="0">
                <a:solidFill>
                  <a:srgbClr val="000000">
                    <a:lumMod val="75000"/>
                    <a:lumOff val="25000"/>
                  </a:srgbClr>
                </a:solidFill>
                <a:latin typeface="Museo Sans For Dell"/>
              </a:rPr>
              <a:t>Build on What You Have</a:t>
            </a:r>
            <a:endParaRPr lang="en-US" dirty="0">
              <a:solidFill>
                <a:srgbClr val="000000">
                  <a:lumMod val="75000"/>
                  <a:lumOff val="25000"/>
                </a:srgbClr>
              </a:solidFill>
              <a:latin typeface="Museo Sans For Dell"/>
            </a:endParaRPr>
          </a:p>
        </p:txBody>
      </p:sp>
    </p:spTree>
    <p:custDataLst>
      <p:tags r:id="rId1"/>
    </p:custDataLst>
    <p:extLst>
      <p:ext uri="{BB962C8B-B14F-4D97-AF65-F5344CB8AC3E}">
        <p14:creationId xmlns:p14="http://schemas.microsoft.com/office/powerpoint/2010/main" val="2228459668"/>
      </p:ext>
    </p:extLst>
  </p:cSld>
  <p:clrMapOvr>
    <a:masterClrMapping/>
  </p:clrMapOvr>
  <p:transition spd="med">
    <p:wipe dir="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Value Proposition</a:t>
            </a:r>
            <a:endParaRPr lang="en-US" dirty="0"/>
          </a:p>
        </p:txBody>
      </p:sp>
      <p:sp>
        <p:nvSpPr>
          <p:cNvPr id="3" name="Footer Placeholder 2"/>
          <p:cNvSpPr>
            <a:spLocks noGrp="1"/>
          </p:cNvSpPr>
          <p:nvPr>
            <p:ph type="ftr" sz="quarter" idx="3"/>
          </p:nvPr>
        </p:nvSpPr>
        <p:spPr/>
        <p:txBody>
          <a:bodyPr/>
          <a:lstStyle/>
          <a:p>
            <a:r>
              <a:rPr lang="en-US" smtClean="0">
                <a:solidFill>
                  <a:srgbClr val="000000">
                    <a:lumMod val="60000"/>
                    <a:lumOff val="40000"/>
                  </a:srgbClr>
                </a:solidFill>
              </a:rPr>
              <a:t>Confidential</a:t>
            </a:r>
            <a:endParaRPr lang="en-US" dirty="0">
              <a:solidFill>
                <a:srgbClr val="000000">
                  <a:lumMod val="60000"/>
                  <a:lumOff val="40000"/>
                </a:srgbClr>
              </a:solidFill>
            </a:endParaRPr>
          </a:p>
        </p:txBody>
      </p:sp>
      <p:pic>
        <p:nvPicPr>
          <p:cNvPr id="5" name="Picture 4" descr="91522727_11_100dpi.jpg"/>
          <p:cNvPicPr>
            <a:picLocks noChangeAspect="1"/>
          </p:cNvPicPr>
          <p:nvPr>
            <p:custDataLst>
              <p:tags r:id="rId2"/>
            </p:custDataLst>
          </p:nvPr>
        </p:nvPicPr>
        <p:blipFill>
          <a:blip r:embed="rId6" cstate="screen"/>
          <a:srcRect/>
          <a:stretch>
            <a:fillRect/>
          </a:stretch>
        </p:blipFill>
        <p:spPr>
          <a:xfrm>
            <a:off x="0" y="0"/>
            <a:ext cx="9144000" cy="6858000"/>
          </a:xfrm>
          <a:prstGeom prst="rect">
            <a:avLst/>
          </a:prstGeom>
        </p:spPr>
      </p:pic>
      <p:sp>
        <p:nvSpPr>
          <p:cNvPr id="17" name="PPTShape_3"/>
          <p:cNvSpPr>
            <a:spLocks noChangeShapeType="1"/>
          </p:cNvSpPr>
          <p:nvPr/>
        </p:nvSpPr>
        <p:spPr bwMode="auto">
          <a:xfrm rot="10800000" flipH="1" flipV="1">
            <a:off x="2517750" y="5003074"/>
            <a:ext cx="0" cy="979305"/>
          </a:xfrm>
          <a:prstGeom prst="line">
            <a:avLst/>
          </a:prstGeom>
          <a:noFill/>
          <a:ln w="19050">
            <a:solidFill>
              <a:schemeClr val="tx2"/>
            </a:solidFill>
            <a:prstDash val="sysDot"/>
            <a:round/>
            <a:headEnd/>
            <a:tailEnd/>
          </a:ln>
          <a:effectLst/>
        </p:spPr>
        <p:txBody>
          <a:bodyPr/>
          <a:lstStyle/>
          <a:p>
            <a:pPr fontAlgn="auto">
              <a:spcBef>
                <a:spcPts val="0"/>
              </a:spcBef>
              <a:spcAft>
                <a:spcPts val="0"/>
              </a:spcAft>
              <a:defRPr/>
            </a:pPr>
            <a:endParaRPr lang="da-DK" kern="0">
              <a:ln w="76200">
                <a:solidFill>
                  <a:srgbClr val="444444"/>
                </a:solidFill>
              </a:ln>
              <a:solidFill>
                <a:sysClr val="windowText" lastClr="000000"/>
              </a:solidFill>
              <a:ea typeface="ＭＳ Ｐゴシック" pitchFamily="-65" charset="-128"/>
              <a:cs typeface="ＭＳ Ｐゴシック" pitchFamily="-65" charset="-128"/>
            </a:endParaRPr>
          </a:p>
        </p:txBody>
      </p:sp>
      <p:grpSp>
        <p:nvGrpSpPr>
          <p:cNvPr id="4" name="Group 37"/>
          <p:cNvGrpSpPr/>
          <p:nvPr/>
        </p:nvGrpSpPr>
        <p:grpSpPr>
          <a:xfrm rot="10800000">
            <a:off x="5105400" y="-685800"/>
            <a:ext cx="2209802" cy="7543800"/>
            <a:chOff x="5105400" y="0"/>
            <a:chExt cx="2209802" cy="7010400"/>
          </a:xfrm>
        </p:grpSpPr>
        <p:sp>
          <p:nvSpPr>
            <p:cNvPr id="27" name="Pentagon 26"/>
            <p:cNvSpPr/>
            <p:nvPr/>
          </p:nvSpPr>
          <p:spPr>
            <a:xfrm rot="5400000">
              <a:off x="5448301" y="-342901"/>
              <a:ext cx="1524000" cy="2209802"/>
            </a:xfrm>
            <a:prstGeom prst="homePlate">
              <a:avLst>
                <a:gd name="adj" fmla="val 30661"/>
              </a:avLst>
            </a:prstGeom>
            <a:solidFill>
              <a:schemeClr val="bg1"/>
            </a:solidFill>
            <a:effectLst/>
          </p:spPr>
          <p:txBody>
            <a:bodyPr wrap="square" lIns="0" rIns="0" rtlCol="0" anchor="ctr">
              <a:noAutofit/>
            </a:bodyPr>
            <a:lstStyle/>
            <a:p>
              <a:pPr algn="ctr">
                <a:lnSpc>
                  <a:spcPct val="90000"/>
                </a:lnSpc>
                <a:spcBef>
                  <a:spcPts val="100"/>
                </a:spcBef>
                <a:spcAft>
                  <a:spcPts val="100"/>
                </a:spcAft>
              </a:pPr>
              <a:endParaRPr lang="en-US" sz="1800" dirty="0" smtClean="0">
                <a:solidFill>
                  <a:srgbClr val="FFFFFF"/>
                </a:solidFill>
                <a:latin typeface="Museo Sans For Dell"/>
              </a:endParaRPr>
            </a:p>
          </p:txBody>
        </p:sp>
        <p:sp>
          <p:nvSpPr>
            <p:cNvPr id="28" name="TextBox 27"/>
            <p:cNvSpPr txBox="1"/>
            <p:nvPr/>
          </p:nvSpPr>
          <p:spPr>
            <a:xfrm rot="10800000">
              <a:off x="5334000" y="304800"/>
              <a:ext cx="1905000" cy="341632"/>
            </a:xfrm>
            <a:prstGeom prst="rect">
              <a:avLst/>
            </a:prstGeom>
            <a:noFill/>
          </p:spPr>
          <p:txBody>
            <a:bodyPr wrap="square" rtlCol="0">
              <a:spAutoFit/>
            </a:bodyPr>
            <a:lstStyle/>
            <a:p>
              <a:pPr marL="233363" indent="-233363">
                <a:lnSpc>
                  <a:spcPct val="90000"/>
                </a:lnSpc>
                <a:spcBef>
                  <a:spcPts val="100"/>
                </a:spcBef>
                <a:spcAft>
                  <a:spcPts val="100"/>
                </a:spcAft>
                <a:buClr>
                  <a:schemeClr val="bg1"/>
                </a:buClr>
                <a:buFont typeface="Arial" pitchFamily="34" charset="0"/>
                <a:buChar char="•"/>
              </a:pPr>
              <a:r>
                <a:rPr lang="da-DK" dirty="0" smtClean="0">
                  <a:solidFill>
                    <a:srgbClr val="FFFFFF"/>
                  </a:solidFill>
                  <a:latin typeface="Museo Sans For Dell"/>
                </a:rPr>
                <a:t>Affordable</a:t>
              </a:r>
              <a:endParaRPr lang="en-US" dirty="0" smtClean="0">
                <a:solidFill>
                  <a:srgbClr val="FFFFFF"/>
                </a:solidFill>
                <a:latin typeface="Museo Sans For Dell"/>
              </a:endParaRPr>
            </a:p>
          </p:txBody>
        </p:sp>
        <p:sp>
          <p:nvSpPr>
            <p:cNvPr id="29" name="Chevron 28"/>
            <p:cNvSpPr/>
            <p:nvPr/>
          </p:nvSpPr>
          <p:spPr>
            <a:xfrm rot="5400000">
              <a:off x="5042056" y="672944"/>
              <a:ext cx="2336488" cy="2209800"/>
            </a:xfrm>
            <a:prstGeom prst="chevron">
              <a:avLst>
                <a:gd name="adj" fmla="val 30942"/>
              </a:avLst>
            </a:prstGeom>
            <a:solidFill>
              <a:schemeClr val="accent2"/>
            </a:solidFill>
            <a:effectLst/>
          </p:spPr>
          <p:txBody>
            <a:bodyPr wrap="square" lIns="0" rIns="0" rtlCol="0" anchor="ctr">
              <a:noAutofit/>
            </a:bodyPr>
            <a:lstStyle/>
            <a:p>
              <a:pPr algn="ctr">
                <a:lnSpc>
                  <a:spcPct val="90000"/>
                </a:lnSpc>
                <a:spcBef>
                  <a:spcPts val="100"/>
                </a:spcBef>
                <a:spcAft>
                  <a:spcPts val="100"/>
                </a:spcAft>
              </a:pPr>
              <a:endParaRPr lang="en-US" sz="1800" dirty="0" smtClean="0">
                <a:solidFill>
                  <a:srgbClr val="FFFFFF"/>
                </a:solidFill>
                <a:latin typeface="Museo Sans For Dell"/>
              </a:endParaRPr>
            </a:p>
          </p:txBody>
        </p:sp>
        <p:sp>
          <p:nvSpPr>
            <p:cNvPr id="31" name="TextBox 30"/>
            <p:cNvSpPr txBox="1"/>
            <p:nvPr/>
          </p:nvSpPr>
          <p:spPr>
            <a:xfrm rot="10800000">
              <a:off x="5257800" y="1524000"/>
              <a:ext cx="1905000" cy="341632"/>
            </a:xfrm>
            <a:prstGeom prst="rect">
              <a:avLst/>
            </a:prstGeom>
            <a:noFill/>
          </p:spPr>
          <p:txBody>
            <a:bodyPr wrap="square" rtlCol="0">
              <a:spAutoFit/>
            </a:bodyPr>
            <a:lstStyle/>
            <a:p>
              <a:pPr marL="233363" indent="-233363" algn="ctr">
                <a:lnSpc>
                  <a:spcPct val="90000"/>
                </a:lnSpc>
                <a:spcBef>
                  <a:spcPts val="100"/>
                </a:spcBef>
                <a:spcAft>
                  <a:spcPts val="100"/>
                </a:spcAft>
                <a:buClr>
                  <a:schemeClr val="bg1"/>
                </a:buClr>
              </a:pPr>
              <a:r>
                <a:rPr lang="da-DK" dirty="0" smtClean="0">
                  <a:solidFill>
                    <a:srgbClr val="FFFFFF"/>
                  </a:solidFill>
                  <a:latin typeface="Museo Sans For Dell"/>
                </a:rPr>
                <a:t>Best-in-Class</a:t>
              </a:r>
              <a:endParaRPr lang="en-US" dirty="0" smtClean="0">
                <a:solidFill>
                  <a:srgbClr val="FFFFFF"/>
                </a:solidFill>
                <a:latin typeface="Museo Sans For Dell"/>
              </a:endParaRPr>
            </a:p>
          </p:txBody>
        </p:sp>
        <p:sp>
          <p:nvSpPr>
            <p:cNvPr id="32" name="Chevron 31"/>
            <p:cNvSpPr/>
            <p:nvPr/>
          </p:nvSpPr>
          <p:spPr>
            <a:xfrm rot="5400000">
              <a:off x="5042056" y="2044544"/>
              <a:ext cx="2336488" cy="2209800"/>
            </a:xfrm>
            <a:prstGeom prst="chevron">
              <a:avLst>
                <a:gd name="adj" fmla="val 30942"/>
              </a:avLst>
            </a:prstGeom>
            <a:solidFill>
              <a:srgbClr val="B7295B"/>
            </a:solidFill>
            <a:effectLst/>
          </p:spPr>
          <p:txBody>
            <a:bodyPr wrap="square" lIns="0" rIns="0" rtlCol="0" anchor="ctr">
              <a:noAutofit/>
            </a:bodyPr>
            <a:lstStyle/>
            <a:p>
              <a:pPr algn="ctr">
                <a:lnSpc>
                  <a:spcPct val="90000"/>
                </a:lnSpc>
                <a:spcBef>
                  <a:spcPts val="100"/>
                </a:spcBef>
                <a:spcAft>
                  <a:spcPts val="100"/>
                </a:spcAft>
              </a:pPr>
              <a:endParaRPr lang="en-US" dirty="0" smtClean="0">
                <a:solidFill>
                  <a:srgbClr val="FFFFFF"/>
                </a:solidFill>
                <a:latin typeface="Museo Sans For Dell"/>
              </a:endParaRPr>
            </a:p>
          </p:txBody>
        </p:sp>
        <p:sp>
          <p:nvSpPr>
            <p:cNvPr id="33" name="TextBox 32"/>
            <p:cNvSpPr txBox="1"/>
            <p:nvPr/>
          </p:nvSpPr>
          <p:spPr>
            <a:xfrm rot="10800000">
              <a:off x="5334000" y="2971800"/>
              <a:ext cx="1905000" cy="341632"/>
            </a:xfrm>
            <a:prstGeom prst="rect">
              <a:avLst/>
            </a:prstGeom>
            <a:noFill/>
          </p:spPr>
          <p:txBody>
            <a:bodyPr wrap="square" rtlCol="0">
              <a:spAutoFit/>
            </a:bodyPr>
            <a:lstStyle/>
            <a:p>
              <a:pPr marL="233363" indent="-233363" algn="ctr">
                <a:lnSpc>
                  <a:spcPct val="90000"/>
                </a:lnSpc>
                <a:spcBef>
                  <a:spcPts val="100"/>
                </a:spcBef>
                <a:spcAft>
                  <a:spcPts val="100"/>
                </a:spcAft>
                <a:buClr>
                  <a:schemeClr val="bg1"/>
                </a:buClr>
              </a:pPr>
              <a:r>
                <a:rPr lang="da-DK" dirty="0" smtClean="0">
                  <a:solidFill>
                    <a:srgbClr val="FFFFFF"/>
                  </a:solidFill>
                  <a:latin typeface="Museo Sans For Dell"/>
                </a:rPr>
                <a:t>Compatible</a:t>
              </a:r>
              <a:endParaRPr lang="en-US" dirty="0" smtClean="0">
                <a:solidFill>
                  <a:srgbClr val="FFFFFF"/>
                </a:solidFill>
                <a:latin typeface="Museo Sans For Dell"/>
              </a:endParaRPr>
            </a:p>
          </p:txBody>
        </p:sp>
        <p:sp>
          <p:nvSpPr>
            <p:cNvPr id="34" name="Chevron 33"/>
            <p:cNvSpPr/>
            <p:nvPr/>
          </p:nvSpPr>
          <p:spPr>
            <a:xfrm rot="5400000">
              <a:off x="5042056" y="3416144"/>
              <a:ext cx="2336488" cy="2209800"/>
            </a:xfrm>
            <a:prstGeom prst="chevron">
              <a:avLst>
                <a:gd name="adj" fmla="val 30942"/>
              </a:avLst>
            </a:prstGeom>
            <a:solidFill>
              <a:schemeClr val="accent6"/>
            </a:solidFill>
            <a:effectLst/>
          </p:spPr>
          <p:txBody>
            <a:bodyPr wrap="square" lIns="0" rIns="0" rtlCol="0" anchor="ctr">
              <a:noAutofit/>
            </a:bodyPr>
            <a:lstStyle/>
            <a:p>
              <a:pPr algn="ctr">
                <a:lnSpc>
                  <a:spcPct val="90000"/>
                </a:lnSpc>
                <a:spcBef>
                  <a:spcPts val="100"/>
                </a:spcBef>
                <a:spcAft>
                  <a:spcPts val="100"/>
                </a:spcAft>
              </a:pPr>
              <a:endParaRPr lang="en-US" dirty="0" smtClean="0">
                <a:solidFill>
                  <a:srgbClr val="FFFFFF"/>
                </a:solidFill>
                <a:latin typeface="Museo Sans For Dell"/>
              </a:endParaRPr>
            </a:p>
          </p:txBody>
        </p:sp>
        <p:sp>
          <p:nvSpPr>
            <p:cNvPr id="35" name="TextBox 34"/>
            <p:cNvSpPr txBox="1"/>
            <p:nvPr/>
          </p:nvSpPr>
          <p:spPr>
            <a:xfrm rot="10800000">
              <a:off x="5334000" y="4343400"/>
              <a:ext cx="1905000" cy="341632"/>
            </a:xfrm>
            <a:prstGeom prst="rect">
              <a:avLst/>
            </a:prstGeom>
            <a:noFill/>
          </p:spPr>
          <p:txBody>
            <a:bodyPr wrap="square" rtlCol="0">
              <a:spAutoFit/>
            </a:bodyPr>
            <a:lstStyle/>
            <a:p>
              <a:pPr marL="233363" indent="-233363" algn="ctr">
                <a:lnSpc>
                  <a:spcPct val="90000"/>
                </a:lnSpc>
                <a:spcBef>
                  <a:spcPts val="100"/>
                </a:spcBef>
                <a:spcAft>
                  <a:spcPts val="100"/>
                </a:spcAft>
                <a:buClr>
                  <a:schemeClr val="bg1"/>
                </a:buClr>
              </a:pPr>
              <a:r>
                <a:rPr lang="da-DK" dirty="0" smtClean="0">
                  <a:solidFill>
                    <a:srgbClr val="FFFFFF"/>
                  </a:solidFill>
                  <a:latin typeface="Museo Sans For Dell"/>
                </a:rPr>
                <a:t>Dependable</a:t>
              </a:r>
              <a:endParaRPr lang="en-US" dirty="0" smtClean="0">
                <a:solidFill>
                  <a:srgbClr val="FFFFFF"/>
                </a:solidFill>
                <a:latin typeface="Museo Sans For Dell"/>
              </a:endParaRPr>
            </a:p>
          </p:txBody>
        </p:sp>
        <p:sp>
          <p:nvSpPr>
            <p:cNvPr id="36" name="Chevron 35"/>
            <p:cNvSpPr/>
            <p:nvPr/>
          </p:nvSpPr>
          <p:spPr>
            <a:xfrm rot="5400000">
              <a:off x="5042056" y="4737256"/>
              <a:ext cx="2336488" cy="2209800"/>
            </a:xfrm>
            <a:prstGeom prst="chevron">
              <a:avLst>
                <a:gd name="adj" fmla="val 30942"/>
              </a:avLst>
            </a:prstGeom>
            <a:solidFill>
              <a:schemeClr val="bg1"/>
            </a:solidFill>
            <a:effectLst/>
          </p:spPr>
          <p:txBody>
            <a:bodyPr wrap="square" lIns="0" rIns="0" rtlCol="0" anchor="ctr">
              <a:noAutofit/>
            </a:bodyPr>
            <a:lstStyle/>
            <a:p>
              <a:pPr algn="ctr">
                <a:lnSpc>
                  <a:spcPct val="90000"/>
                </a:lnSpc>
                <a:spcBef>
                  <a:spcPts val="100"/>
                </a:spcBef>
                <a:spcAft>
                  <a:spcPts val="100"/>
                </a:spcAft>
              </a:pPr>
              <a:endParaRPr lang="en-US" dirty="0" smtClean="0">
                <a:solidFill>
                  <a:srgbClr val="FFFFFF"/>
                </a:solidFill>
                <a:latin typeface="Museo Sans For Dell"/>
              </a:endParaRPr>
            </a:p>
          </p:txBody>
        </p:sp>
        <p:sp>
          <p:nvSpPr>
            <p:cNvPr id="37" name="TextBox 36"/>
            <p:cNvSpPr txBox="1"/>
            <p:nvPr/>
          </p:nvSpPr>
          <p:spPr>
            <a:xfrm rot="10800000">
              <a:off x="5334000" y="5678168"/>
              <a:ext cx="1905000" cy="341632"/>
            </a:xfrm>
            <a:prstGeom prst="rect">
              <a:avLst/>
            </a:prstGeom>
            <a:solidFill>
              <a:schemeClr val="bg1"/>
            </a:solidFill>
          </p:spPr>
          <p:txBody>
            <a:bodyPr wrap="square" rtlCol="0">
              <a:spAutoFit/>
            </a:bodyPr>
            <a:lstStyle/>
            <a:p>
              <a:pPr marL="233363" indent="-233363" algn="ctr">
                <a:lnSpc>
                  <a:spcPct val="90000"/>
                </a:lnSpc>
                <a:spcBef>
                  <a:spcPts val="100"/>
                </a:spcBef>
                <a:spcAft>
                  <a:spcPts val="100"/>
                </a:spcAft>
                <a:buClr>
                  <a:schemeClr val="bg1"/>
                </a:buClr>
              </a:pPr>
              <a:r>
                <a:rPr lang="da-DK" dirty="0" smtClean="0">
                  <a:solidFill>
                    <a:srgbClr val="FFFFFF"/>
                  </a:solidFill>
                  <a:latin typeface="Museo Sans For Dell"/>
                </a:rPr>
                <a:t>Easy to use</a:t>
              </a:r>
              <a:endParaRPr lang="en-US" dirty="0" smtClean="0">
                <a:solidFill>
                  <a:srgbClr val="FFFFFF"/>
                </a:solidFill>
                <a:latin typeface="Museo Sans For Dell"/>
              </a:endParaRPr>
            </a:p>
          </p:txBody>
        </p:sp>
      </p:grpSp>
      <p:sp>
        <p:nvSpPr>
          <p:cNvPr id="39" name="TextBox 38"/>
          <p:cNvSpPr txBox="1"/>
          <p:nvPr/>
        </p:nvSpPr>
        <p:spPr>
          <a:xfrm>
            <a:off x="7315200" y="6172200"/>
            <a:ext cx="2058502" cy="535531"/>
          </a:xfrm>
          <a:prstGeom prst="rect">
            <a:avLst/>
          </a:prstGeom>
          <a:noFill/>
        </p:spPr>
        <p:txBody>
          <a:bodyPr wrap="square" rtlCol="0">
            <a:spAutoFit/>
          </a:bodyPr>
          <a:lstStyle/>
          <a:p>
            <a:pPr>
              <a:lnSpc>
                <a:spcPct val="90000"/>
              </a:lnSpc>
              <a:spcBef>
                <a:spcPts val="100"/>
              </a:spcBef>
              <a:spcAft>
                <a:spcPts val="100"/>
              </a:spcAft>
              <a:buClr>
                <a:srgbClr val="0085C3"/>
              </a:buClr>
            </a:pPr>
            <a:r>
              <a:rPr lang="en-US" sz="1600" dirty="0" smtClean="0">
                <a:solidFill>
                  <a:srgbClr val="FFFFFF"/>
                </a:solidFill>
                <a:latin typeface="Museo Sans For Dell"/>
              </a:rPr>
              <a:t>Leverage existing investments</a:t>
            </a:r>
          </a:p>
        </p:txBody>
      </p:sp>
      <p:sp>
        <p:nvSpPr>
          <p:cNvPr id="40" name="TextBox 39"/>
          <p:cNvSpPr txBox="1"/>
          <p:nvPr/>
        </p:nvSpPr>
        <p:spPr>
          <a:xfrm>
            <a:off x="7315200" y="4790182"/>
            <a:ext cx="2058502" cy="1077218"/>
          </a:xfrm>
          <a:prstGeom prst="rect">
            <a:avLst/>
          </a:prstGeom>
          <a:noFill/>
        </p:spPr>
        <p:txBody>
          <a:bodyPr wrap="square" rtlCol="0">
            <a:spAutoFit/>
          </a:bodyPr>
          <a:lstStyle/>
          <a:p>
            <a:pPr marL="457200" indent="-457200"/>
            <a:r>
              <a:rPr lang="en-US" sz="1600" dirty="0" smtClean="0">
                <a:solidFill>
                  <a:srgbClr val="FFFFFF"/>
                </a:solidFill>
                <a:latin typeface="Museo Sans For Dell"/>
              </a:rPr>
              <a:t>End-to-end</a:t>
            </a:r>
          </a:p>
          <a:p>
            <a:pPr marL="457200" indent="-457200"/>
            <a:r>
              <a:rPr lang="en-US" sz="1600" dirty="0" smtClean="0">
                <a:solidFill>
                  <a:srgbClr val="FFFFFF"/>
                </a:solidFill>
                <a:latin typeface="Museo Sans For Dell"/>
              </a:rPr>
              <a:t>Integration</a:t>
            </a:r>
          </a:p>
          <a:p>
            <a:pPr marL="457200" indent="-457200"/>
            <a:r>
              <a:rPr lang="en-US" sz="1600" dirty="0" smtClean="0">
                <a:solidFill>
                  <a:srgbClr val="FFFFFF"/>
                </a:solidFill>
                <a:latin typeface="Museo Sans For Dell"/>
              </a:rPr>
              <a:t> Scalability &amp;</a:t>
            </a:r>
          </a:p>
          <a:p>
            <a:pPr marL="457200" indent="-457200"/>
            <a:r>
              <a:rPr lang="en-US" sz="1600" dirty="0" smtClean="0">
                <a:solidFill>
                  <a:srgbClr val="FFFFFF"/>
                </a:solidFill>
                <a:latin typeface="Museo Sans For Dell"/>
              </a:rPr>
              <a:t>Automation</a:t>
            </a:r>
          </a:p>
        </p:txBody>
      </p:sp>
      <p:sp>
        <p:nvSpPr>
          <p:cNvPr id="41" name="PPTShape_3"/>
          <p:cNvSpPr>
            <a:spLocks noChangeShapeType="1"/>
          </p:cNvSpPr>
          <p:nvPr/>
        </p:nvSpPr>
        <p:spPr bwMode="auto">
          <a:xfrm rot="10800000">
            <a:off x="7315200" y="6008504"/>
            <a:ext cx="1524000" cy="11295"/>
          </a:xfrm>
          <a:prstGeom prst="line">
            <a:avLst/>
          </a:prstGeom>
          <a:noFill/>
          <a:ln w="19050">
            <a:solidFill>
              <a:schemeClr val="tx2"/>
            </a:solidFill>
            <a:prstDash val="sysDot"/>
            <a:round/>
            <a:headEnd/>
            <a:tailEnd/>
          </a:ln>
          <a:effectLst/>
        </p:spPr>
        <p:txBody>
          <a:bodyPr/>
          <a:lstStyle/>
          <a:p>
            <a:pPr fontAlgn="auto">
              <a:spcBef>
                <a:spcPts val="0"/>
              </a:spcBef>
              <a:spcAft>
                <a:spcPts val="0"/>
              </a:spcAft>
              <a:defRPr/>
            </a:pPr>
            <a:endParaRPr lang="da-DK" kern="0">
              <a:ln w="76200">
                <a:solidFill>
                  <a:srgbClr val="444444"/>
                </a:solidFill>
              </a:ln>
              <a:solidFill>
                <a:sysClr val="windowText" lastClr="000000"/>
              </a:solidFill>
              <a:ea typeface="ＭＳ Ｐゴシック" pitchFamily="-65" charset="-128"/>
              <a:cs typeface="ＭＳ Ｐゴシック" pitchFamily="-65" charset="-128"/>
            </a:endParaRPr>
          </a:p>
        </p:txBody>
      </p:sp>
      <p:sp>
        <p:nvSpPr>
          <p:cNvPr id="42" name="TextBox 41"/>
          <p:cNvSpPr txBox="1"/>
          <p:nvPr/>
        </p:nvSpPr>
        <p:spPr>
          <a:xfrm>
            <a:off x="7315200" y="3494782"/>
            <a:ext cx="2058502" cy="1077218"/>
          </a:xfrm>
          <a:prstGeom prst="rect">
            <a:avLst/>
          </a:prstGeom>
          <a:noFill/>
        </p:spPr>
        <p:txBody>
          <a:bodyPr wrap="square" rtlCol="0">
            <a:spAutoFit/>
          </a:bodyPr>
          <a:lstStyle/>
          <a:p>
            <a:pPr marL="457200" indent="-457200"/>
            <a:r>
              <a:rPr lang="da-DK" sz="1600" dirty="0" smtClean="0">
                <a:solidFill>
                  <a:srgbClr val="FFFFFF"/>
                </a:solidFill>
                <a:latin typeface="Museo Sans For Dell"/>
              </a:rPr>
              <a:t>Open</a:t>
            </a:r>
          </a:p>
          <a:p>
            <a:pPr marL="457200" indent="-457200"/>
            <a:r>
              <a:rPr lang="da-DK" sz="1600" dirty="0" smtClean="0">
                <a:solidFill>
                  <a:srgbClr val="FFFFFF"/>
                </a:solidFill>
                <a:latin typeface="Museo Sans For Dell"/>
              </a:rPr>
              <a:t>Standards-based</a:t>
            </a:r>
          </a:p>
          <a:p>
            <a:pPr marL="457200" indent="-457200"/>
            <a:r>
              <a:rPr lang="da-DK" sz="1600" dirty="0" smtClean="0">
                <a:solidFill>
                  <a:srgbClr val="FFFFFF"/>
                </a:solidFill>
                <a:latin typeface="Museo Sans For Dell"/>
              </a:rPr>
              <a:t>Scalable</a:t>
            </a:r>
          </a:p>
          <a:p>
            <a:pPr marL="457200" indent="-457200"/>
            <a:endParaRPr lang="en-US" sz="1600" dirty="0" smtClean="0">
              <a:solidFill>
                <a:srgbClr val="FFFFFF"/>
              </a:solidFill>
              <a:latin typeface="Museo Sans For Dell"/>
            </a:endParaRPr>
          </a:p>
        </p:txBody>
      </p:sp>
      <p:sp>
        <p:nvSpPr>
          <p:cNvPr id="43" name="PPTShape_3"/>
          <p:cNvSpPr>
            <a:spLocks noChangeShapeType="1"/>
          </p:cNvSpPr>
          <p:nvPr/>
        </p:nvSpPr>
        <p:spPr bwMode="auto">
          <a:xfrm rot="10800000">
            <a:off x="7315200" y="4636904"/>
            <a:ext cx="1524000" cy="11295"/>
          </a:xfrm>
          <a:prstGeom prst="line">
            <a:avLst/>
          </a:prstGeom>
          <a:noFill/>
          <a:ln w="19050">
            <a:solidFill>
              <a:schemeClr val="tx2"/>
            </a:solidFill>
            <a:prstDash val="sysDot"/>
            <a:round/>
            <a:headEnd/>
            <a:tailEnd/>
          </a:ln>
          <a:effectLst/>
        </p:spPr>
        <p:txBody>
          <a:bodyPr/>
          <a:lstStyle/>
          <a:p>
            <a:pPr fontAlgn="auto">
              <a:spcBef>
                <a:spcPts val="0"/>
              </a:spcBef>
              <a:spcAft>
                <a:spcPts val="0"/>
              </a:spcAft>
              <a:defRPr/>
            </a:pPr>
            <a:endParaRPr lang="da-DK" kern="0">
              <a:ln w="76200">
                <a:solidFill>
                  <a:srgbClr val="444444"/>
                </a:solidFill>
              </a:ln>
              <a:solidFill>
                <a:sysClr val="windowText" lastClr="000000"/>
              </a:solidFill>
              <a:ea typeface="ＭＳ Ｐゴシック" pitchFamily="-65" charset="-128"/>
              <a:cs typeface="ＭＳ Ｐゴシック" pitchFamily="-65" charset="-128"/>
            </a:endParaRPr>
          </a:p>
        </p:txBody>
      </p:sp>
      <p:sp>
        <p:nvSpPr>
          <p:cNvPr id="44" name="TextBox 43"/>
          <p:cNvSpPr txBox="1"/>
          <p:nvPr/>
        </p:nvSpPr>
        <p:spPr>
          <a:xfrm>
            <a:off x="7315200" y="2123183"/>
            <a:ext cx="2058502" cy="1323439"/>
          </a:xfrm>
          <a:prstGeom prst="rect">
            <a:avLst/>
          </a:prstGeom>
          <a:noFill/>
        </p:spPr>
        <p:txBody>
          <a:bodyPr wrap="square" rtlCol="0">
            <a:spAutoFit/>
          </a:bodyPr>
          <a:lstStyle/>
          <a:p>
            <a:pPr marL="457200" indent="-457200"/>
            <a:r>
              <a:rPr lang="da-DK" sz="1600" dirty="0" smtClean="0">
                <a:solidFill>
                  <a:srgbClr val="FFFFFF"/>
                </a:solidFill>
                <a:latin typeface="Museo Sans For Dell"/>
              </a:rPr>
              <a:t>No vendor lock-in</a:t>
            </a:r>
          </a:p>
          <a:p>
            <a:pPr marL="457200" indent="-457200"/>
            <a:r>
              <a:rPr lang="da-DK" sz="1600" dirty="0" smtClean="0">
                <a:solidFill>
                  <a:srgbClr val="FFFFFF"/>
                </a:solidFill>
                <a:latin typeface="Museo Sans For Dell"/>
              </a:rPr>
              <a:t>Quality</a:t>
            </a:r>
          </a:p>
          <a:p>
            <a:pPr marL="457200" indent="-457200"/>
            <a:r>
              <a:rPr lang="da-DK" sz="1600" dirty="0" smtClean="0">
                <a:solidFill>
                  <a:srgbClr val="FFFFFF"/>
                </a:solidFill>
                <a:latin typeface="Museo Sans For Dell"/>
              </a:rPr>
              <a:t>Redundancy</a:t>
            </a:r>
          </a:p>
          <a:p>
            <a:pPr marL="457200" indent="-457200"/>
            <a:endParaRPr lang="da-DK" sz="1600" dirty="0" smtClean="0">
              <a:solidFill>
                <a:srgbClr val="FFFFFF"/>
              </a:solidFill>
              <a:latin typeface="Museo Sans For Dell"/>
            </a:endParaRPr>
          </a:p>
          <a:p>
            <a:pPr marL="457200" indent="-457200"/>
            <a:endParaRPr lang="en-US" sz="1600" dirty="0" smtClean="0">
              <a:solidFill>
                <a:srgbClr val="FFFFFF"/>
              </a:solidFill>
              <a:latin typeface="Museo Sans For Dell"/>
            </a:endParaRPr>
          </a:p>
        </p:txBody>
      </p:sp>
      <p:sp>
        <p:nvSpPr>
          <p:cNvPr id="45" name="PPTShape_3"/>
          <p:cNvSpPr>
            <a:spLocks noChangeShapeType="1"/>
          </p:cNvSpPr>
          <p:nvPr/>
        </p:nvSpPr>
        <p:spPr bwMode="auto">
          <a:xfrm rot="10800000">
            <a:off x="7315200" y="3265305"/>
            <a:ext cx="1524000" cy="11295"/>
          </a:xfrm>
          <a:prstGeom prst="line">
            <a:avLst/>
          </a:prstGeom>
          <a:noFill/>
          <a:ln w="19050">
            <a:solidFill>
              <a:schemeClr val="tx2"/>
            </a:solidFill>
            <a:prstDash val="sysDot"/>
            <a:round/>
            <a:headEnd/>
            <a:tailEnd/>
          </a:ln>
          <a:effectLst/>
        </p:spPr>
        <p:txBody>
          <a:bodyPr/>
          <a:lstStyle/>
          <a:p>
            <a:pPr fontAlgn="auto">
              <a:spcBef>
                <a:spcPts val="0"/>
              </a:spcBef>
              <a:spcAft>
                <a:spcPts val="0"/>
              </a:spcAft>
              <a:defRPr/>
            </a:pPr>
            <a:endParaRPr lang="da-DK" kern="0">
              <a:ln w="76200">
                <a:solidFill>
                  <a:srgbClr val="444444"/>
                </a:solidFill>
              </a:ln>
              <a:solidFill>
                <a:sysClr val="windowText" lastClr="000000"/>
              </a:solidFill>
              <a:ea typeface="ＭＳ Ｐゴシック" pitchFamily="-65" charset="-128"/>
              <a:cs typeface="ＭＳ Ｐゴシック" pitchFamily="-65" charset="-128"/>
            </a:endParaRPr>
          </a:p>
        </p:txBody>
      </p:sp>
      <p:sp>
        <p:nvSpPr>
          <p:cNvPr id="46" name="TextBox 45"/>
          <p:cNvSpPr txBox="1"/>
          <p:nvPr/>
        </p:nvSpPr>
        <p:spPr>
          <a:xfrm>
            <a:off x="7314098" y="352961"/>
            <a:ext cx="2058502" cy="1323439"/>
          </a:xfrm>
          <a:prstGeom prst="rect">
            <a:avLst/>
          </a:prstGeom>
          <a:noFill/>
        </p:spPr>
        <p:txBody>
          <a:bodyPr wrap="square" rtlCol="0">
            <a:spAutoFit/>
          </a:bodyPr>
          <a:lstStyle/>
          <a:p>
            <a:pPr indent="-457200"/>
            <a:r>
              <a:rPr lang="en-US" sz="1600" dirty="0" smtClean="0">
                <a:solidFill>
                  <a:schemeClr val="tx2"/>
                </a:solidFill>
              </a:rPr>
              <a:t>Simple to deploy </a:t>
            </a:r>
          </a:p>
          <a:p>
            <a:pPr indent="-457200"/>
            <a:r>
              <a:rPr lang="en-US" sz="1600" dirty="0" smtClean="0">
                <a:solidFill>
                  <a:schemeClr val="tx2"/>
                </a:solidFill>
              </a:rPr>
              <a:t>&amp; manage</a:t>
            </a:r>
          </a:p>
          <a:p>
            <a:pPr indent="-457200"/>
            <a:r>
              <a:rPr lang="en-US" sz="1600" dirty="0" smtClean="0">
                <a:solidFill>
                  <a:schemeClr val="tx2"/>
                </a:solidFill>
              </a:rPr>
              <a:t>Supports standards</a:t>
            </a:r>
          </a:p>
          <a:p>
            <a:pPr marL="457200" indent="-457200"/>
            <a:endParaRPr lang="da-DK" sz="1600" dirty="0" smtClean="0">
              <a:solidFill>
                <a:srgbClr val="FFFFFF"/>
              </a:solidFill>
              <a:latin typeface="Museo Sans For Dell"/>
            </a:endParaRPr>
          </a:p>
          <a:p>
            <a:pPr marL="457200" indent="-457200"/>
            <a:endParaRPr lang="en-US" sz="1600" dirty="0" smtClean="0">
              <a:solidFill>
                <a:srgbClr val="FFFFFF"/>
              </a:solidFill>
              <a:latin typeface="Museo Sans For Dell"/>
            </a:endParaRPr>
          </a:p>
        </p:txBody>
      </p:sp>
      <p:sp>
        <p:nvSpPr>
          <p:cNvPr id="47" name="PPTShape_3"/>
          <p:cNvSpPr>
            <a:spLocks noChangeShapeType="1"/>
          </p:cNvSpPr>
          <p:nvPr/>
        </p:nvSpPr>
        <p:spPr bwMode="auto">
          <a:xfrm rot="10800000">
            <a:off x="7314098" y="1799883"/>
            <a:ext cx="1524000" cy="11295"/>
          </a:xfrm>
          <a:prstGeom prst="line">
            <a:avLst/>
          </a:prstGeom>
          <a:noFill/>
          <a:ln w="19050">
            <a:solidFill>
              <a:schemeClr val="tx2"/>
            </a:solidFill>
            <a:prstDash val="sysDot"/>
            <a:round/>
            <a:headEnd/>
            <a:tailEnd/>
          </a:ln>
          <a:effectLst/>
        </p:spPr>
        <p:txBody>
          <a:bodyPr/>
          <a:lstStyle/>
          <a:p>
            <a:pPr fontAlgn="auto">
              <a:spcBef>
                <a:spcPts val="0"/>
              </a:spcBef>
              <a:spcAft>
                <a:spcPts val="0"/>
              </a:spcAft>
              <a:defRPr/>
            </a:pPr>
            <a:endParaRPr lang="da-DK" kern="0">
              <a:ln w="76200">
                <a:solidFill>
                  <a:srgbClr val="444444"/>
                </a:solidFill>
              </a:ln>
              <a:solidFill>
                <a:sysClr val="windowText" lastClr="000000"/>
              </a:solidFill>
              <a:ea typeface="ＭＳ Ｐゴシック" pitchFamily="-65" charset="-128"/>
              <a:cs typeface="ＭＳ Ｐゴシック" pitchFamily="-65" charset="-128"/>
            </a:endParaRPr>
          </a:p>
        </p:txBody>
      </p:sp>
      <p:pic>
        <p:nvPicPr>
          <p:cNvPr id="22" name="Picture 21" descr="dell_gray_logo.png"/>
          <p:cNvPicPr>
            <a:picLocks noChangeAspect="1"/>
          </p:cNvPicPr>
          <p:nvPr>
            <p:custDataLst>
              <p:tags r:id="rId3"/>
            </p:custDataLst>
          </p:nvPr>
        </p:nvPicPr>
        <p:blipFill>
          <a:blip r:embed="rId7" cstate="screen"/>
          <a:stretch>
            <a:fillRect/>
          </a:stretch>
        </p:blipFill>
        <p:spPr>
          <a:xfrm>
            <a:off x="6665975" y="6248400"/>
            <a:ext cx="573025" cy="573025"/>
          </a:xfrm>
          <a:prstGeom prst="rect">
            <a:avLst/>
          </a:prstGeom>
        </p:spPr>
      </p:pic>
    </p:spTree>
    <p:custDataLst>
      <p:tags r:id="rId1"/>
    </p:custDataLst>
    <p:extLst>
      <p:ext uri="{BB962C8B-B14F-4D97-AF65-F5344CB8AC3E}">
        <p14:creationId xmlns:p14="http://schemas.microsoft.com/office/powerpoint/2010/main" val="3049243952"/>
      </p:ext>
    </p:extLst>
  </p:cSld>
  <p:clrMapOvr>
    <a:masterClrMapping/>
  </p:clrMapOvr>
  <p:transition spd="med">
    <p:wipe dir="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Rounded Rectangle 67"/>
          <p:cNvSpPr/>
          <p:nvPr/>
        </p:nvSpPr>
        <p:spPr>
          <a:xfrm>
            <a:off x="474663" y="1157289"/>
            <a:ext cx="8231187" cy="4915708"/>
          </a:xfrm>
          <a:prstGeom prst="roundRect">
            <a:avLst>
              <a:gd name="adj" fmla="val 2151"/>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en-US" dirty="0">
              <a:solidFill>
                <a:srgbClr val="444444"/>
              </a:solidFill>
            </a:endParaRPr>
          </a:p>
        </p:txBody>
      </p:sp>
      <p:sp>
        <p:nvSpPr>
          <p:cNvPr id="136" name="Rounded Rectangle 135"/>
          <p:cNvSpPr/>
          <p:nvPr/>
        </p:nvSpPr>
        <p:spPr>
          <a:xfrm>
            <a:off x="638565" y="2454523"/>
            <a:ext cx="7901586" cy="1544635"/>
          </a:xfrm>
          <a:prstGeom prst="roundRect">
            <a:avLst>
              <a:gd name="adj" fmla="val 2942"/>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en-US" dirty="0">
              <a:solidFill>
                <a:srgbClr val="444444"/>
              </a:solidFill>
            </a:endParaRPr>
          </a:p>
        </p:txBody>
      </p:sp>
      <p:sp>
        <p:nvSpPr>
          <p:cNvPr id="148" name="Rounded Rectangle 147"/>
          <p:cNvSpPr/>
          <p:nvPr/>
        </p:nvSpPr>
        <p:spPr>
          <a:xfrm>
            <a:off x="638565" y="1278058"/>
            <a:ext cx="7901586" cy="1111459"/>
          </a:xfrm>
          <a:prstGeom prst="roundRect">
            <a:avLst>
              <a:gd name="adj" fmla="val 2942"/>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en-US" dirty="0">
              <a:solidFill>
                <a:srgbClr val="444444"/>
              </a:solidFill>
            </a:endParaRPr>
          </a:p>
        </p:txBody>
      </p:sp>
      <p:sp>
        <p:nvSpPr>
          <p:cNvPr id="142" name="Left Arrow Callout 141"/>
          <p:cNvSpPr/>
          <p:nvPr/>
        </p:nvSpPr>
        <p:spPr>
          <a:xfrm rot="5400000">
            <a:off x="5565717" y="1320695"/>
            <a:ext cx="228273" cy="3056033"/>
          </a:xfrm>
          <a:prstGeom prst="leftArrowCallout">
            <a:avLst>
              <a:gd name="adj1" fmla="val 137592"/>
              <a:gd name="adj2" fmla="val 65017"/>
              <a:gd name="adj3" fmla="val 35975"/>
              <a:gd name="adj4" fmla="val 19503"/>
            </a:avLst>
          </a:prstGeom>
          <a:solidFill>
            <a:schemeClr val="bg2">
              <a:lumMod val="50000"/>
              <a:lumOff val="50000"/>
            </a:schemeClr>
          </a:solidFill>
          <a:effectLst/>
        </p:spPr>
        <p:txBody>
          <a:bodyPr wrap="square" rtlCol="0" anchor="t">
            <a:normAutofit/>
          </a:bodyPr>
          <a:lstStyle/>
          <a:p>
            <a:pPr algn="ctr">
              <a:lnSpc>
                <a:spcPct val="90000"/>
              </a:lnSpc>
              <a:spcBef>
                <a:spcPts val="100"/>
              </a:spcBef>
              <a:spcAft>
                <a:spcPts val="100"/>
              </a:spcAft>
            </a:pPr>
            <a:endParaRPr lang="en-US" sz="2000" dirty="0" smtClean="0">
              <a:solidFill>
                <a:srgbClr val="FFFFFF"/>
              </a:solidFill>
              <a:latin typeface="Museo Sans For Dell"/>
            </a:endParaRPr>
          </a:p>
        </p:txBody>
      </p:sp>
      <p:sp>
        <p:nvSpPr>
          <p:cNvPr id="147" name="Left Arrow Callout 146"/>
          <p:cNvSpPr/>
          <p:nvPr/>
        </p:nvSpPr>
        <p:spPr>
          <a:xfrm rot="5400000">
            <a:off x="3002234" y="1885724"/>
            <a:ext cx="228273" cy="1920222"/>
          </a:xfrm>
          <a:prstGeom prst="leftArrowCallout">
            <a:avLst>
              <a:gd name="adj1" fmla="val 137592"/>
              <a:gd name="adj2" fmla="val 65017"/>
              <a:gd name="adj3" fmla="val 35975"/>
              <a:gd name="adj4" fmla="val 19503"/>
            </a:avLst>
          </a:prstGeom>
          <a:solidFill>
            <a:schemeClr val="bg2">
              <a:lumMod val="50000"/>
              <a:lumOff val="50000"/>
            </a:schemeClr>
          </a:solidFill>
          <a:effectLst/>
        </p:spPr>
        <p:txBody>
          <a:bodyPr wrap="square" rtlCol="0" anchor="t">
            <a:normAutofit/>
          </a:bodyPr>
          <a:lstStyle/>
          <a:p>
            <a:pPr algn="ctr">
              <a:lnSpc>
                <a:spcPct val="90000"/>
              </a:lnSpc>
              <a:spcBef>
                <a:spcPts val="100"/>
              </a:spcBef>
              <a:spcAft>
                <a:spcPts val="100"/>
              </a:spcAft>
            </a:pPr>
            <a:endParaRPr lang="en-US" sz="2000" dirty="0" smtClean="0">
              <a:solidFill>
                <a:srgbClr val="FFFFFF"/>
              </a:solidFill>
              <a:latin typeface="Museo Sans For Dell"/>
            </a:endParaRPr>
          </a:p>
        </p:txBody>
      </p:sp>
      <p:sp>
        <p:nvSpPr>
          <p:cNvPr id="126" name="Rounded Rectangle 125"/>
          <p:cNvSpPr/>
          <p:nvPr/>
        </p:nvSpPr>
        <p:spPr>
          <a:xfrm>
            <a:off x="4396806" y="4062799"/>
            <a:ext cx="4143345" cy="1898053"/>
          </a:xfrm>
          <a:prstGeom prst="roundRect">
            <a:avLst>
              <a:gd name="adj" fmla="val 2942"/>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en-US" dirty="0">
              <a:solidFill>
                <a:srgbClr val="444444"/>
              </a:solidFill>
            </a:endParaRPr>
          </a:p>
        </p:txBody>
      </p:sp>
      <p:sp>
        <p:nvSpPr>
          <p:cNvPr id="138" name="Left Arrow Callout 137"/>
          <p:cNvSpPr/>
          <p:nvPr/>
        </p:nvSpPr>
        <p:spPr>
          <a:xfrm>
            <a:off x="7410655" y="4129705"/>
            <a:ext cx="238669" cy="131673"/>
          </a:xfrm>
          <a:prstGeom prst="leftArrowCallout">
            <a:avLst>
              <a:gd name="adj1" fmla="val 50000"/>
              <a:gd name="adj2" fmla="val 25000"/>
              <a:gd name="adj3" fmla="val 25000"/>
              <a:gd name="adj4" fmla="val 64977"/>
            </a:avLst>
          </a:prstGeom>
          <a:solidFill>
            <a:schemeClr val="bg2">
              <a:lumMod val="50000"/>
              <a:lumOff val="50000"/>
            </a:schemeClr>
          </a:solidFill>
          <a:effectLst/>
        </p:spPr>
        <p:txBody>
          <a:bodyPr wrap="square" rtlCol="0" anchor="t">
            <a:normAutofit fontScale="25000" lnSpcReduction="20000"/>
          </a:bodyPr>
          <a:lstStyle/>
          <a:p>
            <a:pPr algn="ctr">
              <a:lnSpc>
                <a:spcPct val="90000"/>
              </a:lnSpc>
              <a:spcBef>
                <a:spcPts val="100"/>
              </a:spcBef>
              <a:spcAft>
                <a:spcPts val="100"/>
              </a:spcAft>
            </a:pPr>
            <a:endParaRPr lang="en-US" sz="2000" dirty="0" smtClean="0">
              <a:solidFill>
                <a:srgbClr val="FFFFFF"/>
              </a:solidFill>
              <a:latin typeface="Museo Sans For Dell"/>
            </a:endParaRPr>
          </a:p>
        </p:txBody>
      </p:sp>
      <p:sp>
        <p:nvSpPr>
          <p:cNvPr id="139" name="Left Arrow Callout 138"/>
          <p:cNvSpPr/>
          <p:nvPr/>
        </p:nvSpPr>
        <p:spPr>
          <a:xfrm>
            <a:off x="7410655" y="4290640"/>
            <a:ext cx="253742" cy="702259"/>
          </a:xfrm>
          <a:prstGeom prst="leftArrowCallout">
            <a:avLst>
              <a:gd name="adj1" fmla="val 36814"/>
              <a:gd name="adj2" fmla="val 18407"/>
              <a:gd name="adj3" fmla="val 17080"/>
              <a:gd name="adj4" fmla="val 64977"/>
            </a:avLst>
          </a:prstGeom>
          <a:solidFill>
            <a:schemeClr val="bg2">
              <a:lumMod val="50000"/>
              <a:lumOff val="50000"/>
            </a:schemeClr>
          </a:solidFill>
          <a:effectLst/>
        </p:spPr>
        <p:txBody>
          <a:bodyPr wrap="square" rtlCol="0" anchor="t">
            <a:normAutofit/>
          </a:bodyPr>
          <a:lstStyle/>
          <a:p>
            <a:pPr algn="ctr">
              <a:lnSpc>
                <a:spcPct val="90000"/>
              </a:lnSpc>
              <a:spcBef>
                <a:spcPts val="100"/>
              </a:spcBef>
              <a:spcAft>
                <a:spcPts val="100"/>
              </a:spcAft>
            </a:pPr>
            <a:endParaRPr lang="en-US" sz="2000" dirty="0" smtClean="0">
              <a:solidFill>
                <a:srgbClr val="FFFFFF"/>
              </a:solidFill>
              <a:latin typeface="Museo Sans For Dell"/>
            </a:endParaRPr>
          </a:p>
        </p:txBody>
      </p:sp>
      <p:sp>
        <p:nvSpPr>
          <p:cNvPr id="140" name="Left Arrow Callout 139"/>
          <p:cNvSpPr/>
          <p:nvPr/>
        </p:nvSpPr>
        <p:spPr>
          <a:xfrm>
            <a:off x="7410655" y="5030869"/>
            <a:ext cx="253742" cy="863246"/>
          </a:xfrm>
          <a:prstGeom prst="leftArrowCallout">
            <a:avLst>
              <a:gd name="adj1" fmla="val 36814"/>
              <a:gd name="adj2" fmla="val 18407"/>
              <a:gd name="adj3" fmla="val 17080"/>
              <a:gd name="adj4" fmla="val 64977"/>
            </a:avLst>
          </a:prstGeom>
          <a:solidFill>
            <a:schemeClr val="bg2">
              <a:lumMod val="50000"/>
              <a:lumOff val="50000"/>
            </a:schemeClr>
          </a:solidFill>
          <a:effectLst/>
        </p:spPr>
        <p:txBody>
          <a:bodyPr wrap="square" rtlCol="0" anchor="t">
            <a:normAutofit/>
          </a:bodyPr>
          <a:lstStyle/>
          <a:p>
            <a:pPr algn="ctr">
              <a:lnSpc>
                <a:spcPct val="90000"/>
              </a:lnSpc>
              <a:spcBef>
                <a:spcPts val="100"/>
              </a:spcBef>
              <a:spcAft>
                <a:spcPts val="100"/>
              </a:spcAft>
            </a:pPr>
            <a:endParaRPr lang="en-US" sz="2000" dirty="0" smtClean="0">
              <a:solidFill>
                <a:srgbClr val="FFFFFF"/>
              </a:solidFill>
              <a:latin typeface="Museo Sans For Dell"/>
            </a:endParaRPr>
          </a:p>
        </p:txBody>
      </p:sp>
      <p:sp>
        <p:nvSpPr>
          <p:cNvPr id="131" name="Rounded Rectangle 130"/>
          <p:cNvSpPr/>
          <p:nvPr/>
        </p:nvSpPr>
        <p:spPr>
          <a:xfrm>
            <a:off x="4532483" y="4796286"/>
            <a:ext cx="1809034" cy="1081753"/>
          </a:xfrm>
          <a:prstGeom prst="roundRect">
            <a:avLst>
              <a:gd name="adj" fmla="val 0"/>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en-US" dirty="0">
              <a:solidFill>
                <a:srgbClr val="444444"/>
              </a:solidFill>
            </a:endParaRPr>
          </a:p>
        </p:txBody>
      </p:sp>
      <p:sp>
        <p:nvSpPr>
          <p:cNvPr id="127" name="Rectangle 126"/>
          <p:cNvSpPr/>
          <p:nvPr/>
        </p:nvSpPr>
        <p:spPr>
          <a:xfrm>
            <a:off x="7527341" y="4129705"/>
            <a:ext cx="885139" cy="1762963"/>
          </a:xfrm>
          <a:prstGeom prst="rect">
            <a:avLst/>
          </a:prstGeom>
          <a:solidFill>
            <a:schemeClr val="tx2"/>
          </a:solidFill>
          <a:effectLst/>
        </p:spPr>
        <p:txBody>
          <a:bodyPr wrap="square" rtlCol="0" anchor="t">
            <a:normAutofit/>
          </a:bodyPr>
          <a:lstStyle/>
          <a:p>
            <a:pPr algn="ctr">
              <a:lnSpc>
                <a:spcPct val="90000"/>
              </a:lnSpc>
              <a:spcBef>
                <a:spcPts val="100"/>
              </a:spcBef>
              <a:spcAft>
                <a:spcPts val="100"/>
              </a:spcAft>
            </a:pPr>
            <a:endParaRPr lang="en-US" sz="2000" dirty="0" smtClean="0">
              <a:solidFill>
                <a:srgbClr val="FFFFFF"/>
              </a:solidFill>
              <a:latin typeface="Museo Sans For Dell"/>
            </a:endParaRPr>
          </a:p>
        </p:txBody>
      </p:sp>
      <p:sp>
        <p:nvSpPr>
          <p:cNvPr id="15" name="Rectangle 20"/>
          <p:cNvSpPr>
            <a:spLocks noChangeArrowheads="1"/>
          </p:cNvSpPr>
          <p:nvPr/>
        </p:nvSpPr>
        <p:spPr bwMode="auto">
          <a:xfrm>
            <a:off x="6342275" y="4137824"/>
            <a:ext cx="1006145" cy="153888"/>
          </a:xfrm>
          <a:prstGeom prst="rect">
            <a:avLst/>
          </a:prstGeom>
          <a:noFill/>
          <a:ln w="9525">
            <a:noFill/>
            <a:miter lim="800000"/>
            <a:headEnd/>
            <a:tailEnd/>
          </a:ln>
        </p:spPr>
        <p:txBody>
          <a:bodyPr vert="horz" wrap="square" lIns="0" tIns="0" rIns="0" bIns="0" numCol="1" anchor="t" anchorCtr="0" compatLnSpc="1">
            <a:prstTxWarp prst="textNoShape">
              <a:avLst/>
            </a:prstTxWarp>
            <a:spAutoFit/>
          </a:bodyPr>
          <a:lstStyle/>
          <a:p>
            <a:pPr algn="r"/>
            <a:r>
              <a:rPr lang="en-US" sz="1000" b="1" dirty="0" smtClean="0">
                <a:solidFill>
                  <a:srgbClr val="0085C3"/>
                </a:solidFill>
                <a:latin typeface="Museo Sans For Dell"/>
              </a:rPr>
              <a:t>Dell Networking</a:t>
            </a:r>
            <a:endParaRPr lang="en-US" sz="1000" b="1" dirty="0">
              <a:solidFill>
                <a:srgbClr val="0085C3"/>
              </a:solidFill>
              <a:latin typeface="Museo Sans For Dell"/>
            </a:endParaRPr>
          </a:p>
        </p:txBody>
      </p:sp>
      <p:pic>
        <p:nvPicPr>
          <p:cNvPr id="2057" name="Picture 9" descr="http://i.dell.com/resize.aspx/storage_emc_cx4-960_right_500/295"/>
          <p:cNvPicPr>
            <a:picLocks noChangeAspect="1" noChangeArrowheads="1"/>
          </p:cNvPicPr>
          <p:nvPr/>
        </p:nvPicPr>
        <p:blipFill>
          <a:blip r:embed="rId3" cstate="email">
            <a:clrChange>
              <a:clrFrom>
                <a:srgbClr val="FFFFFF"/>
              </a:clrFrom>
              <a:clrTo>
                <a:srgbClr val="FFFFFF">
                  <a:alpha val="0"/>
                </a:srgbClr>
              </a:clrTo>
            </a:clrChange>
          </a:blip>
          <a:srcRect/>
          <a:stretch>
            <a:fillRect/>
          </a:stretch>
        </p:blipFill>
        <p:spPr bwMode="auto">
          <a:xfrm>
            <a:off x="5365300" y="3014336"/>
            <a:ext cx="765436" cy="765437"/>
          </a:xfrm>
          <a:prstGeom prst="rect">
            <a:avLst/>
          </a:prstGeom>
          <a:noFill/>
        </p:spPr>
      </p:pic>
      <p:sp>
        <p:nvSpPr>
          <p:cNvPr id="6" name="Content Placeholder 1"/>
          <p:cNvSpPr txBox="1">
            <a:spLocks/>
          </p:cNvSpPr>
          <p:nvPr/>
        </p:nvSpPr>
        <p:spPr>
          <a:xfrm>
            <a:off x="4546916" y="4140889"/>
            <a:ext cx="1685634" cy="566746"/>
          </a:xfrm>
          <a:prstGeom prst="rect">
            <a:avLst/>
          </a:prstGeom>
        </p:spPr>
        <p:txBody>
          <a:bodyPr lIns="91436" tIns="45718" rIns="91436" bIns="45718"/>
          <a:lstStyle/>
          <a:p>
            <a:pPr algn="ctr">
              <a:spcBef>
                <a:spcPct val="20000"/>
              </a:spcBef>
              <a:buClr>
                <a:srgbClr val="FFFFFF"/>
              </a:buClr>
              <a:defRPr/>
            </a:pPr>
            <a:r>
              <a:rPr lang="en-US" sz="1400" b="1" dirty="0">
                <a:solidFill>
                  <a:srgbClr val="0085C3"/>
                </a:solidFill>
                <a:latin typeface="Museo Sans For Dell"/>
                <a:cs typeface="Arial" pitchFamily="34" charset="0"/>
              </a:rPr>
              <a:t>Business Ready Configurations</a:t>
            </a:r>
            <a:endParaRPr lang="en-US" sz="1400" dirty="0">
              <a:solidFill>
                <a:srgbClr val="0085C3"/>
              </a:solidFill>
              <a:latin typeface="Museo Sans For Dell"/>
              <a:cs typeface="Arial" pitchFamily="34" charset="0"/>
            </a:endParaRPr>
          </a:p>
        </p:txBody>
      </p:sp>
      <p:sp>
        <p:nvSpPr>
          <p:cNvPr id="3" name="Title 2"/>
          <p:cNvSpPr>
            <a:spLocks noGrp="1"/>
          </p:cNvSpPr>
          <p:nvPr>
            <p:ph type="title"/>
          </p:nvPr>
        </p:nvSpPr>
        <p:spPr/>
        <p:txBody>
          <a:bodyPr/>
          <a:lstStyle/>
          <a:p>
            <a:r>
              <a:rPr lang="en-US" sz="3200" dirty="0" smtClean="0"/>
              <a:t>Simple, Optimized, Strategic</a:t>
            </a:r>
            <a:r>
              <a:rPr lang="en-US" sz="3200" b="1" dirty="0"/>
              <a:t/>
            </a:r>
            <a:br>
              <a:rPr lang="en-US" sz="3200" b="1" dirty="0"/>
            </a:br>
            <a:r>
              <a:rPr lang="en-US" sz="2400" dirty="0">
                <a:solidFill>
                  <a:schemeClr val="bg1"/>
                </a:solidFill>
              </a:rPr>
              <a:t>An ecosystem </a:t>
            </a:r>
            <a:r>
              <a:rPr lang="en-US" sz="2400" dirty="0" smtClean="0">
                <a:solidFill>
                  <a:schemeClr val="bg1"/>
                </a:solidFill>
              </a:rPr>
              <a:t>of </a:t>
            </a:r>
            <a:r>
              <a:rPr lang="en-US" sz="2400" dirty="0">
                <a:solidFill>
                  <a:schemeClr val="bg1"/>
                </a:solidFill>
              </a:rPr>
              <a:t>network </a:t>
            </a:r>
            <a:r>
              <a:rPr lang="en-US" sz="2400" dirty="0" smtClean="0">
                <a:solidFill>
                  <a:schemeClr val="bg1"/>
                </a:solidFill>
              </a:rPr>
              <a:t>solutions for the business ahead</a:t>
            </a:r>
            <a:endParaRPr lang="en-US" sz="3200" dirty="0">
              <a:solidFill>
                <a:schemeClr val="bg1"/>
              </a:solidFill>
            </a:endParaRPr>
          </a:p>
        </p:txBody>
      </p:sp>
      <p:pic>
        <p:nvPicPr>
          <p:cNvPr id="10" name="Picture 10"/>
          <p:cNvPicPr>
            <a:picLocks noChangeAspect="1" noChangeArrowheads="1"/>
          </p:cNvPicPr>
          <p:nvPr/>
        </p:nvPicPr>
        <p:blipFill>
          <a:blip r:embed="rId4" cstate="email"/>
          <a:srcRect/>
          <a:stretch>
            <a:fillRect/>
          </a:stretch>
        </p:blipFill>
        <p:spPr bwMode="auto">
          <a:xfrm>
            <a:off x="7573656" y="4166591"/>
            <a:ext cx="804600" cy="81613"/>
          </a:xfrm>
          <a:prstGeom prst="rect">
            <a:avLst/>
          </a:prstGeom>
          <a:noFill/>
          <a:ln w="9525">
            <a:noFill/>
            <a:miter lim="800000"/>
            <a:headEnd/>
            <a:tailEnd/>
          </a:ln>
        </p:spPr>
      </p:pic>
      <p:sp>
        <p:nvSpPr>
          <p:cNvPr id="12" name="Rectangle 15"/>
          <p:cNvSpPr>
            <a:spLocks noChangeArrowheads="1"/>
          </p:cNvSpPr>
          <p:nvPr/>
        </p:nvSpPr>
        <p:spPr bwMode="auto">
          <a:xfrm>
            <a:off x="6684777" y="4563737"/>
            <a:ext cx="663643" cy="153888"/>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algn="r"/>
            <a:r>
              <a:rPr lang="en-US" sz="1000" b="1" dirty="0">
                <a:solidFill>
                  <a:srgbClr val="000000"/>
                </a:solidFill>
                <a:latin typeface="Museo Sans For Dell"/>
              </a:rPr>
              <a:t>Dell Blades</a:t>
            </a:r>
            <a:endParaRPr lang="en-US" sz="1000" dirty="0">
              <a:solidFill>
                <a:srgbClr val="000000"/>
              </a:solidFill>
              <a:latin typeface="Museo Sans For Dell"/>
            </a:endParaRPr>
          </a:p>
        </p:txBody>
      </p:sp>
      <p:pic>
        <p:nvPicPr>
          <p:cNvPr id="18" name="Picture 12"/>
          <p:cNvPicPr>
            <a:picLocks noChangeAspect="1" noChangeArrowheads="1"/>
          </p:cNvPicPr>
          <p:nvPr/>
        </p:nvPicPr>
        <p:blipFill>
          <a:blip r:embed="rId5" cstate="email">
            <a:clrChange>
              <a:clrFrom>
                <a:srgbClr val="F8F8F8"/>
              </a:clrFrom>
              <a:clrTo>
                <a:srgbClr val="F8F8F8">
                  <a:alpha val="0"/>
                </a:srgbClr>
              </a:clrTo>
            </a:clrChange>
          </a:blip>
          <a:srcRect/>
          <a:stretch>
            <a:fillRect/>
          </a:stretch>
        </p:blipFill>
        <p:spPr bwMode="auto">
          <a:xfrm>
            <a:off x="7550646" y="5195243"/>
            <a:ext cx="861998" cy="405003"/>
          </a:xfrm>
          <a:prstGeom prst="rect">
            <a:avLst/>
          </a:prstGeom>
          <a:noFill/>
          <a:ln w="9525">
            <a:noFill/>
            <a:miter lim="800000"/>
            <a:headEnd/>
            <a:tailEnd/>
          </a:ln>
        </p:spPr>
      </p:pic>
      <p:pic>
        <p:nvPicPr>
          <p:cNvPr id="19" name="Picture 13"/>
          <p:cNvPicPr>
            <a:picLocks noChangeAspect="1" noChangeArrowheads="1"/>
          </p:cNvPicPr>
          <p:nvPr/>
        </p:nvPicPr>
        <p:blipFill>
          <a:blip r:embed="rId6" cstate="email"/>
          <a:srcRect/>
          <a:stretch>
            <a:fillRect/>
          </a:stretch>
        </p:blipFill>
        <p:spPr bwMode="auto">
          <a:xfrm>
            <a:off x="7575006" y="5555555"/>
            <a:ext cx="804600" cy="290746"/>
          </a:xfrm>
          <a:prstGeom prst="rect">
            <a:avLst/>
          </a:prstGeom>
          <a:noFill/>
          <a:ln w="9525">
            <a:noFill/>
            <a:miter lim="800000"/>
            <a:headEnd/>
            <a:tailEnd/>
          </a:ln>
        </p:spPr>
      </p:pic>
      <p:sp>
        <p:nvSpPr>
          <p:cNvPr id="21" name="Rectangle 17"/>
          <p:cNvSpPr>
            <a:spLocks noChangeArrowheads="1"/>
          </p:cNvSpPr>
          <p:nvPr/>
        </p:nvSpPr>
        <p:spPr bwMode="auto">
          <a:xfrm>
            <a:off x="6681571" y="5310369"/>
            <a:ext cx="666849" cy="307777"/>
          </a:xfrm>
          <a:prstGeom prst="rect">
            <a:avLst/>
          </a:prstGeom>
          <a:noFill/>
          <a:ln w="9525">
            <a:noFill/>
            <a:miter lim="800000"/>
            <a:headEnd/>
            <a:tailEnd/>
          </a:ln>
        </p:spPr>
        <p:txBody>
          <a:bodyPr vert="horz" wrap="none" lIns="0" tIns="0" rIns="0" bIns="0" numCol="1" anchor="t" anchorCtr="0" compatLnSpc="1">
            <a:prstTxWarp prst="textNoShape">
              <a:avLst/>
            </a:prstTxWarp>
            <a:spAutoFit/>
          </a:bodyPr>
          <a:lstStyle/>
          <a:p>
            <a:pPr algn="r"/>
            <a:r>
              <a:rPr lang="en-US" sz="1000" b="1" dirty="0" smtClean="0">
                <a:solidFill>
                  <a:srgbClr val="000000"/>
                </a:solidFill>
                <a:latin typeface="Museo Sans For Dell"/>
              </a:rPr>
              <a:t>EqualLogic</a:t>
            </a:r>
            <a:endParaRPr lang="en-US" sz="1000" b="1" dirty="0">
              <a:solidFill>
                <a:srgbClr val="000000"/>
              </a:solidFill>
              <a:latin typeface="Museo Sans For Dell"/>
            </a:endParaRPr>
          </a:p>
          <a:p>
            <a:pPr algn="r"/>
            <a:r>
              <a:rPr lang="en-US" sz="1000" b="1" dirty="0">
                <a:solidFill>
                  <a:srgbClr val="000000"/>
                </a:solidFill>
                <a:latin typeface="Museo Sans For Dell"/>
              </a:rPr>
              <a:t>Storage</a:t>
            </a:r>
            <a:endParaRPr lang="en-US" sz="1000" dirty="0">
              <a:solidFill>
                <a:srgbClr val="000000"/>
              </a:solidFill>
              <a:latin typeface="Museo Sans For Dell"/>
            </a:endParaRPr>
          </a:p>
        </p:txBody>
      </p:sp>
      <p:pic>
        <p:nvPicPr>
          <p:cNvPr id="16" name="Picture 23"/>
          <p:cNvPicPr>
            <a:picLocks noChangeAspect="1" noChangeArrowheads="1"/>
          </p:cNvPicPr>
          <p:nvPr/>
        </p:nvPicPr>
        <p:blipFill>
          <a:blip r:embed="rId7" cstate="email"/>
          <a:srcRect/>
          <a:stretch>
            <a:fillRect/>
          </a:stretch>
        </p:blipFill>
        <p:spPr bwMode="auto">
          <a:xfrm>
            <a:off x="7573656" y="4276802"/>
            <a:ext cx="804600" cy="729415"/>
          </a:xfrm>
          <a:prstGeom prst="rect">
            <a:avLst/>
          </a:prstGeom>
          <a:noFill/>
          <a:ln w="9525">
            <a:noFill/>
            <a:miter lim="800000"/>
            <a:headEnd/>
            <a:tailEnd/>
          </a:ln>
        </p:spPr>
      </p:pic>
      <p:sp>
        <p:nvSpPr>
          <p:cNvPr id="30" name="TextBox 29"/>
          <p:cNvSpPr txBox="1"/>
          <p:nvPr/>
        </p:nvSpPr>
        <p:spPr>
          <a:xfrm>
            <a:off x="2451314" y="3632085"/>
            <a:ext cx="1372017" cy="275747"/>
          </a:xfrm>
          <a:prstGeom prst="rect">
            <a:avLst/>
          </a:prstGeom>
          <a:noFill/>
        </p:spPr>
        <p:txBody>
          <a:bodyPr wrap="none" lIns="91436" tIns="45718" rIns="91436" bIns="45718" rtlCol="0">
            <a:spAutoFit/>
          </a:bodyPr>
          <a:lstStyle/>
          <a:p>
            <a:pPr algn="ctr"/>
            <a:r>
              <a:rPr lang="en-US" sz="1200" b="1" dirty="0">
                <a:solidFill>
                  <a:srgbClr val="444444"/>
                </a:solidFill>
                <a:latin typeface="Museo Sans For Dell"/>
              </a:rPr>
              <a:t>Dell PowerEdge</a:t>
            </a:r>
          </a:p>
        </p:txBody>
      </p:sp>
      <p:pic>
        <p:nvPicPr>
          <p:cNvPr id="2055" name="Picture 7" descr="http://i.dell.com/das/dih.ashx/100x100/sites/content/business/solutions/virtualization/PublishingImages/01090022-029_ps6000_white_100x72.jpg"/>
          <p:cNvPicPr>
            <a:picLocks noChangeAspect="1" noChangeArrowheads="1"/>
          </p:cNvPicPr>
          <p:nvPr/>
        </p:nvPicPr>
        <p:blipFill>
          <a:blip r:embed="rId8" cstate="email"/>
          <a:srcRect/>
          <a:stretch>
            <a:fillRect/>
          </a:stretch>
        </p:blipFill>
        <p:spPr bwMode="auto">
          <a:xfrm>
            <a:off x="4358541" y="3015718"/>
            <a:ext cx="705915" cy="508260"/>
          </a:xfrm>
          <a:prstGeom prst="rect">
            <a:avLst/>
          </a:prstGeom>
          <a:noFill/>
        </p:spPr>
      </p:pic>
      <p:sp>
        <p:nvSpPr>
          <p:cNvPr id="32" name="TextBox 31"/>
          <p:cNvSpPr txBox="1"/>
          <p:nvPr/>
        </p:nvSpPr>
        <p:spPr>
          <a:xfrm>
            <a:off x="4198363" y="3483104"/>
            <a:ext cx="982953" cy="424728"/>
          </a:xfrm>
          <a:prstGeom prst="rect">
            <a:avLst/>
          </a:prstGeom>
          <a:noFill/>
        </p:spPr>
        <p:txBody>
          <a:bodyPr wrap="none" lIns="91436" tIns="45718" rIns="91436" bIns="45718" rtlCol="0">
            <a:spAutoFit/>
          </a:bodyPr>
          <a:lstStyle/>
          <a:p>
            <a:pPr algn="ctr">
              <a:lnSpc>
                <a:spcPct val="90000"/>
              </a:lnSpc>
            </a:pPr>
            <a:r>
              <a:rPr lang="en-US" sz="1200" b="1" dirty="0" smtClean="0">
                <a:solidFill>
                  <a:srgbClr val="444444"/>
                </a:solidFill>
                <a:latin typeface="Museo Sans For Dell"/>
              </a:rPr>
              <a:t>Dell</a:t>
            </a:r>
            <a:br>
              <a:rPr lang="en-US" sz="1200" b="1" dirty="0" smtClean="0">
                <a:solidFill>
                  <a:srgbClr val="444444"/>
                </a:solidFill>
                <a:latin typeface="Museo Sans For Dell"/>
              </a:rPr>
            </a:br>
            <a:r>
              <a:rPr lang="en-US" sz="1200" b="1" dirty="0" smtClean="0">
                <a:solidFill>
                  <a:srgbClr val="444444"/>
                </a:solidFill>
                <a:latin typeface="Museo Sans For Dell"/>
              </a:rPr>
              <a:t>EqualLogic</a:t>
            </a:r>
            <a:endParaRPr lang="en-US" sz="1200" b="1" dirty="0">
              <a:solidFill>
                <a:srgbClr val="444444"/>
              </a:solidFill>
              <a:latin typeface="Museo Sans For Dell"/>
            </a:endParaRPr>
          </a:p>
        </p:txBody>
      </p:sp>
      <p:sp>
        <p:nvSpPr>
          <p:cNvPr id="34" name="TextBox 33"/>
          <p:cNvSpPr txBox="1"/>
          <p:nvPr/>
        </p:nvSpPr>
        <p:spPr>
          <a:xfrm>
            <a:off x="5247018" y="3646999"/>
            <a:ext cx="1077582" cy="424728"/>
          </a:xfrm>
          <a:prstGeom prst="rect">
            <a:avLst/>
          </a:prstGeom>
          <a:noFill/>
        </p:spPr>
        <p:txBody>
          <a:bodyPr wrap="square" lIns="91436" tIns="45718" rIns="91436" bIns="45718" rtlCol="0">
            <a:spAutoFit/>
          </a:bodyPr>
          <a:lstStyle/>
          <a:p>
            <a:pPr algn="ctr">
              <a:lnSpc>
                <a:spcPct val="90000"/>
              </a:lnSpc>
            </a:pPr>
            <a:r>
              <a:rPr lang="en-US" sz="1200" b="1" dirty="0" smtClean="0">
                <a:solidFill>
                  <a:srgbClr val="444444"/>
                </a:solidFill>
                <a:latin typeface="Museo Sans For Dell"/>
              </a:rPr>
              <a:t>Dell </a:t>
            </a:r>
            <a:r>
              <a:rPr lang="en-US" sz="1200" b="1" dirty="0" err="1" smtClean="0">
                <a:solidFill>
                  <a:srgbClr val="444444"/>
                </a:solidFill>
                <a:latin typeface="Museo Sans For Dell"/>
              </a:rPr>
              <a:t>Compellent</a:t>
            </a:r>
            <a:endParaRPr lang="en-US" sz="1200" b="1" dirty="0">
              <a:solidFill>
                <a:srgbClr val="444444"/>
              </a:solidFill>
              <a:latin typeface="Museo Sans For Dell"/>
            </a:endParaRPr>
          </a:p>
        </p:txBody>
      </p:sp>
      <p:sp>
        <p:nvSpPr>
          <p:cNvPr id="51" name="TextBox 50"/>
          <p:cNvSpPr txBox="1"/>
          <p:nvPr/>
        </p:nvSpPr>
        <p:spPr>
          <a:xfrm>
            <a:off x="2720926" y="2497860"/>
            <a:ext cx="800980" cy="307773"/>
          </a:xfrm>
          <a:prstGeom prst="rect">
            <a:avLst/>
          </a:prstGeom>
          <a:noFill/>
          <a:ln>
            <a:noFill/>
          </a:ln>
        </p:spPr>
        <p:txBody>
          <a:bodyPr wrap="none" lIns="91436" tIns="45718" rIns="91436" bIns="45718" rtlCol="0">
            <a:spAutoFit/>
          </a:bodyPr>
          <a:lstStyle/>
          <a:p>
            <a:r>
              <a:rPr lang="en-US" sz="1400" b="1" dirty="0">
                <a:solidFill>
                  <a:srgbClr val="0085C3"/>
                </a:solidFill>
                <a:latin typeface="Museo Sans For Dell"/>
              </a:rPr>
              <a:t>Servers</a:t>
            </a:r>
          </a:p>
        </p:txBody>
      </p:sp>
      <p:sp>
        <p:nvSpPr>
          <p:cNvPr id="52" name="TextBox 51"/>
          <p:cNvSpPr txBox="1"/>
          <p:nvPr/>
        </p:nvSpPr>
        <p:spPr>
          <a:xfrm>
            <a:off x="5268378" y="2497860"/>
            <a:ext cx="838683" cy="307773"/>
          </a:xfrm>
          <a:prstGeom prst="rect">
            <a:avLst/>
          </a:prstGeom>
          <a:noFill/>
          <a:ln>
            <a:noFill/>
          </a:ln>
        </p:spPr>
        <p:txBody>
          <a:bodyPr wrap="none" lIns="91436" tIns="45718" rIns="91436" bIns="45718" rtlCol="0">
            <a:spAutoFit/>
          </a:bodyPr>
          <a:lstStyle/>
          <a:p>
            <a:r>
              <a:rPr lang="en-US" sz="1400" b="1" dirty="0">
                <a:solidFill>
                  <a:srgbClr val="0085C3"/>
                </a:solidFill>
                <a:latin typeface="Museo Sans For Dell"/>
              </a:rPr>
              <a:t>Storage</a:t>
            </a:r>
          </a:p>
        </p:txBody>
      </p:sp>
      <p:pic>
        <p:nvPicPr>
          <p:cNvPr id="54" name="Picture 2"/>
          <p:cNvPicPr>
            <a:picLocks noChangeAspect="1" noChangeArrowheads="1"/>
          </p:cNvPicPr>
          <p:nvPr/>
        </p:nvPicPr>
        <p:blipFill>
          <a:blip r:embed="rId9" cstate="email"/>
          <a:srcRect/>
          <a:stretch>
            <a:fillRect/>
          </a:stretch>
        </p:blipFill>
        <p:spPr bwMode="auto">
          <a:xfrm>
            <a:off x="3072959" y="3237735"/>
            <a:ext cx="894519" cy="212717"/>
          </a:xfrm>
          <a:prstGeom prst="rect">
            <a:avLst/>
          </a:prstGeom>
          <a:noFill/>
          <a:ln w="9525">
            <a:noFill/>
            <a:miter lim="800000"/>
            <a:headEnd/>
            <a:tailEnd/>
          </a:ln>
          <a:effectLst/>
        </p:spPr>
      </p:pic>
      <p:pic>
        <p:nvPicPr>
          <p:cNvPr id="58" name="Picture 2" descr="C:\Documents and Settings\Richard_Deck\My Documents\Work Files\PowerEdge\NDA\Images\M1000e.png"/>
          <p:cNvPicPr>
            <a:picLocks noChangeAspect="1" noChangeArrowheads="1"/>
          </p:cNvPicPr>
          <p:nvPr/>
        </p:nvPicPr>
        <p:blipFill>
          <a:blip r:embed="rId10" cstate="email"/>
          <a:srcRect/>
          <a:stretch>
            <a:fillRect/>
          </a:stretch>
        </p:blipFill>
        <p:spPr bwMode="auto">
          <a:xfrm>
            <a:off x="2340654" y="3033814"/>
            <a:ext cx="527706" cy="542875"/>
          </a:xfrm>
          <a:prstGeom prst="rect">
            <a:avLst/>
          </a:prstGeom>
          <a:noFill/>
          <a:ln w="9525">
            <a:noFill/>
            <a:miter lim="800000"/>
            <a:headEnd/>
            <a:tailEnd/>
          </a:ln>
        </p:spPr>
      </p:pic>
      <p:pic>
        <p:nvPicPr>
          <p:cNvPr id="64" name="Picture 3"/>
          <p:cNvPicPr>
            <a:picLocks noChangeAspect="1" noChangeArrowheads="1"/>
          </p:cNvPicPr>
          <p:nvPr/>
        </p:nvPicPr>
        <p:blipFill>
          <a:blip r:embed="rId11" cstate="email"/>
          <a:srcRect/>
          <a:stretch>
            <a:fillRect/>
          </a:stretch>
        </p:blipFill>
        <p:spPr bwMode="auto">
          <a:xfrm>
            <a:off x="6273727" y="3121779"/>
            <a:ext cx="837070" cy="325016"/>
          </a:xfrm>
          <a:prstGeom prst="rect">
            <a:avLst/>
          </a:prstGeom>
          <a:noFill/>
          <a:ln w="9525">
            <a:noFill/>
            <a:miter lim="800000"/>
            <a:headEnd/>
            <a:tailEnd/>
          </a:ln>
        </p:spPr>
      </p:pic>
      <p:sp>
        <p:nvSpPr>
          <p:cNvPr id="67" name="TextBox 66"/>
          <p:cNvSpPr txBox="1"/>
          <p:nvPr/>
        </p:nvSpPr>
        <p:spPr>
          <a:xfrm>
            <a:off x="6148852" y="3483104"/>
            <a:ext cx="1030953" cy="424728"/>
          </a:xfrm>
          <a:prstGeom prst="rect">
            <a:avLst/>
          </a:prstGeom>
          <a:noFill/>
        </p:spPr>
        <p:txBody>
          <a:bodyPr wrap="square" lIns="91436" tIns="45718" rIns="91436" bIns="45718" rtlCol="0">
            <a:spAutoFit/>
          </a:bodyPr>
          <a:lstStyle/>
          <a:p>
            <a:pPr algn="ctr">
              <a:lnSpc>
                <a:spcPct val="90000"/>
              </a:lnSpc>
            </a:pPr>
            <a:r>
              <a:rPr lang="en-US" sz="1200" b="1" dirty="0" smtClean="0">
                <a:solidFill>
                  <a:srgbClr val="444444"/>
                </a:solidFill>
                <a:latin typeface="Museo Sans For Dell"/>
              </a:rPr>
              <a:t>Dell</a:t>
            </a:r>
            <a:br>
              <a:rPr lang="en-US" sz="1200" b="1" dirty="0" smtClean="0">
                <a:solidFill>
                  <a:srgbClr val="444444"/>
                </a:solidFill>
                <a:latin typeface="Museo Sans For Dell"/>
              </a:rPr>
            </a:br>
            <a:r>
              <a:rPr lang="en-US" sz="1200" b="1" dirty="0" smtClean="0">
                <a:solidFill>
                  <a:srgbClr val="444444"/>
                </a:solidFill>
                <a:latin typeface="Museo Sans For Dell"/>
              </a:rPr>
              <a:t>PowerVault</a:t>
            </a:r>
            <a:endParaRPr lang="en-US" sz="1200" b="1" dirty="0">
              <a:solidFill>
                <a:srgbClr val="444444"/>
              </a:solidFill>
              <a:latin typeface="Museo Sans For Dell"/>
            </a:endParaRPr>
          </a:p>
        </p:txBody>
      </p:sp>
      <p:pic>
        <p:nvPicPr>
          <p:cNvPr id="83" name="Picture 82" descr="Old-M5424Brocade.jpg"/>
          <p:cNvPicPr>
            <a:picLocks noChangeAspect="1"/>
          </p:cNvPicPr>
          <p:nvPr/>
        </p:nvPicPr>
        <p:blipFill>
          <a:blip r:embed="rId12" cstate="email"/>
          <a:stretch>
            <a:fillRect/>
          </a:stretch>
        </p:blipFill>
        <p:spPr>
          <a:xfrm>
            <a:off x="1757434" y="1478830"/>
            <a:ext cx="198411" cy="628651"/>
          </a:xfrm>
          <a:prstGeom prst="rect">
            <a:avLst/>
          </a:prstGeom>
        </p:spPr>
      </p:pic>
      <p:sp>
        <p:nvSpPr>
          <p:cNvPr id="88" name="TextBox 87"/>
          <p:cNvSpPr txBox="1"/>
          <p:nvPr/>
        </p:nvSpPr>
        <p:spPr>
          <a:xfrm>
            <a:off x="798400" y="2114280"/>
            <a:ext cx="1425750" cy="276999"/>
          </a:xfrm>
          <a:prstGeom prst="rect">
            <a:avLst/>
          </a:prstGeom>
          <a:noFill/>
        </p:spPr>
        <p:txBody>
          <a:bodyPr wrap="square" lIns="91436" tIns="45718" rIns="91436" bIns="45718" rtlCol="0">
            <a:spAutoFit/>
          </a:bodyPr>
          <a:lstStyle/>
          <a:p>
            <a:r>
              <a:rPr lang="en-US" sz="1200" b="1" dirty="0">
                <a:solidFill>
                  <a:srgbClr val="444444"/>
                </a:solidFill>
                <a:latin typeface="Museo Sans For Dell"/>
              </a:rPr>
              <a:t>PowerConnect</a:t>
            </a:r>
          </a:p>
        </p:txBody>
      </p:sp>
      <p:pic>
        <p:nvPicPr>
          <p:cNvPr id="98" name="Picture 97" descr="powerconnect_8024-8024f_05100023_1530rf00_wh.jpg"/>
          <p:cNvPicPr>
            <a:picLocks noChangeAspect="1"/>
          </p:cNvPicPr>
          <p:nvPr/>
        </p:nvPicPr>
        <p:blipFill>
          <a:blip r:embed="rId13" cstate="email"/>
          <a:stretch>
            <a:fillRect/>
          </a:stretch>
        </p:blipFill>
        <p:spPr>
          <a:xfrm>
            <a:off x="861987" y="1854679"/>
            <a:ext cx="747211" cy="317064"/>
          </a:xfrm>
          <a:prstGeom prst="rect">
            <a:avLst/>
          </a:prstGeom>
        </p:spPr>
      </p:pic>
      <p:pic>
        <p:nvPicPr>
          <p:cNvPr id="99" name="Picture 2" descr="C:\data\PowerConnect\Models\62xx Kinnick\Marcom Images\10060023-002_small.jpg"/>
          <p:cNvPicPr>
            <a:picLocks noChangeAspect="1" noChangeArrowheads="1"/>
          </p:cNvPicPr>
          <p:nvPr/>
        </p:nvPicPr>
        <p:blipFill>
          <a:blip r:embed="rId14" cstate="email">
            <a:lum bright="10000"/>
          </a:blip>
          <a:srcRect/>
          <a:stretch>
            <a:fillRect/>
          </a:stretch>
        </p:blipFill>
        <p:spPr bwMode="auto">
          <a:xfrm>
            <a:off x="867498" y="1621706"/>
            <a:ext cx="750448" cy="174611"/>
          </a:xfrm>
          <a:prstGeom prst="rect">
            <a:avLst/>
          </a:prstGeom>
          <a:noFill/>
        </p:spPr>
      </p:pic>
      <p:sp>
        <p:nvSpPr>
          <p:cNvPr id="69" name="Rounded Rectangle 68"/>
          <p:cNvSpPr/>
          <p:nvPr/>
        </p:nvSpPr>
        <p:spPr>
          <a:xfrm>
            <a:off x="638565" y="4062799"/>
            <a:ext cx="3683269" cy="1898053"/>
          </a:xfrm>
          <a:prstGeom prst="roundRect">
            <a:avLst>
              <a:gd name="adj" fmla="val 2942"/>
            </a:avLst>
          </a:prstGeom>
          <a:solidFill>
            <a:schemeClr val="tx2"/>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36" tIns="45718" rIns="91436" bIns="45718" rtlCol="0" anchor="ctr"/>
          <a:lstStyle/>
          <a:p>
            <a:pPr algn="ctr"/>
            <a:endParaRPr lang="en-US" dirty="0">
              <a:solidFill>
                <a:srgbClr val="444444"/>
              </a:solidFill>
            </a:endParaRPr>
          </a:p>
        </p:txBody>
      </p:sp>
      <p:sp>
        <p:nvSpPr>
          <p:cNvPr id="72" name="Content Placeholder 1"/>
          <p:cNvSpPr txBox="1">
            <a:spLocks/>
          </p:cNvSpPr>
          <p:nvPr/>
        </p:nvSpPr>
        <p:spPr>
          <a:xfrm>
            <a:off x="1326578" y="4140889"/>
            <a:ext cx="2365526" cy="293087"/>
          </a:xfrm>
          <a:prstGeom prst="rect">
            <a:avLst/>
          </a:prstGeom>
        </p:spPr>
        <p:txBody>
          <a:bodyPr lIns="91436" tIns="45718" rIns="91436" bIns="45718"/>
          <a:lstStyle/>
          <a:p>
            <a:pPr algn="ctr">
              <a:spcBef>
                <a:spcPct val="20000"/>
              </a:spcBef>
              <a:buClr>
                <a:srgbClr val="FFFFFF"/>
              </a:buClr>
              <a:defRPr/>
            </a:pPr>
            <a:r>
              <a:rPr lang="en-US" sz="1400" b="1" dirty="0" smtClean="0">
                <a:solidFill>
                  <a:srgbClr val="0085C3"/>
                </a:solidFill>
                <a:latin typeface="Museo Sans For Dell"/>
                <a:cs typeface="Arial" pitchFamily="34" charset="0"/>
              </a:rPr>
              <a:t>Dell Services</a:t>
            </a:r>
            <a:endParaRPr lang="en-US" sz="1400" dirty="0">
              <a:solidFill>
                <a:srgbClr val="0085C3"/>
              </a:solidFill>
              <a:latin typeface="Museo Sans For Dell"/>
              <a:cs typeface="Arial" pitchFamily="34" charset="0"/>
            </a:endParaRPr>
          </a:p>
        </p:txBody>
      </p:sp>
      <p:cxnSp>
        <p:nvCxnSpPr>
          <p:cNvPr id="92" name="Straight Connector 91"/>
          <p:cNvCxnSpPr/>
          <p:nvPr/>
        </p:nvCxnSpPr>
        <p:spPr>
          <a:xfrm>
            <a:off x="2667000" y="5102042"/>
            <a:ext cx="4754880" cy="0"/>
          </a:xfrm>
          <a:prstGeom prst="line">
            <a:avLst/>
          </a:prstGeom>
          <a:ln w="25400">
            <a:noFill/>
            <a:prstDash val="dash"/>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1"/>
          </a:lnRef>
          <a:fillRef idx="0">
            <a:schemeClr val="accent1"/>
          </a:fillRef>
          <a:effectRef idx="0">
            <a:schemeClr val="accent1"/>
          </a:effectRef>
          <a:fontRef idx="minor">
            <a:schemeClr val="tx1"/>
          </a:fontRef>
        </p:style>
      </p:cxnSp>
      <p:sp>
        <p:nvSpPr>
          <p:cNvPr id="109" name="TextBox 108"/>
          <p:cNvSpPr txBox="1"/>
          <p:nvPr/>
        </p:nvSpPr>
        <p:spPr bwMode="white">
          <a:xfrm>
            <a:off x="4570270" y="5039495"/>
            <a:ext cx="1468221" cy="830993"/>
          </a:xfrm>
          <a:prstGeom prst="rect">
            <a:avLst/>
          </a:prstGeom>
          <a:noFill/>
        </p:spPr>
        <p:txBody>
          <a:bodyPr wrap="square" lIns="91436" tIns="45718" rIns="91436" bIns="45718" rtlCol="0">
            <a:spAutoFit/>
          </a:bodyPr>
          <a:lstStyle/>
          <a:p>
            <a:pPr marL="117475" indent="-117475">
              <a:buFont typeface="Arial" pitchFamily="34" charset="0"/>
              <a:buChar char="•"/>
            </a:pPr>
            <a:r>
              <a:rPr lang="en-US" sz="1600" b="1" dirty="0">
                <a:solidFill>
                  <a:srgbClr val="FFFFFF"/>
                </a:solidFill>
                <a:latin typeface="Museo Sans For Dell"/>
              </a:rPr>
              <a:t> </a:t>
            </a:r>
            <a:r>
              <a:rPr lang="en-US" sz="1600" b="1" dirty="0" smtClean="0">
                <a:solidFill>
                  <a:srgbClr val="FFFFFF"/>
                </a:solidFill>
                <a:latin typeface="Museo Sans For Dell"/>
              </a:rPr>
              <a:t>Dell Networking Solutions</a:t>
            </a:r>
            <a:endParaRPr lang="en-US" sz="1600" b="1" dirty="0">
              <a:solidFill>
                <a:srgbClr val="FFFFFF"/>
              </a:solidFill>
              <a:latin typeface="Museo Sans For Dell"/>
            </a:endParaRPr>
          </a:p>
        </p:txBody>
      </p:sp>
      <p:sp>
        <p:nvSpPr>
          <p:cNvPr id="116" name="Slide Number Placeholder 115"/>
          <p:cNvSpPr>
            <a:spLocks noGrp="1"/>
          </p:cNvSpPr>
          <p:nvPr>
            <p:ph type="sldNum" sz="quarter" idx="4"/>
          </p:nvPr>
        </p:nvSpPr>
        <p:spPr/>
        <p:txBody>
          <a:bodyPr/>
          <a:lstStyle/>
          <a:p>
            <a:fld id="{DBD5246C-868F-410A-AE52-FE248EDADC46}" type="slidenum">
              <a:rPr lang="en-US" smtClean="0">
                <a:solidFill>
                  <a:srgbClr val="000000">
                    <a:lumMod val="60000"/>
                    <a:lumOff val="40000"/>
                  </a:srgbClr>
                </a:solidFill>
              </a:rPr>
              <a:pPr/>
              <a:t>36</a:t>
            </a:fld>
            <a:endParaRPr lang="en-US" dirty="0">
              <a:solidFill>
                <a:srgbClr val="000000">
                  <a:lumMod val="60000"/>
                  <a:lumOff val="40000"/>
                </a:srgbClr>
              </a:solidFill>
            </a:endParaRPr>
          </a:p>
        </p:txBody>
      </p:sp>
      <p:grpSp>
        <p:nvGrpSpPr>
          <p:cNvPr id="2" name="Group 124"/>
          <p:cNvGrpSpPr/>
          <p:nvPr/>
        </p:nvGrpSpPr>
        <p:grpSpPr bwMode="gray">
          <a:xfrm>
            <a:off x="767749" y="4475679"/>
            <a:ext cx="3416062" cy="1394756"/>
            <a:chOff x="1292844" y="2052449"/>
            <a:chExt cx="6624768" cy="3654086"/>
          </a:xfrm>
        </p:grpSpPr>
        <p:sp>
          <p:nvSpPr>
            <p:cNvPr id="87" name="Rectangle 86"/>
            <p:cNvSpPr/>
            <p:nvPr/>
          </p:nvSpPr>
          <p:spPr bwMode="gray">
            <a:xfrm>
              <a:off x="2396706" y="2052449"/>
              <a:ext cx="5520905" cy="854015"/>
            </a:xfrm>
            <a:prstGeom prst="rect">
              <a:avLst/>
            </a:prstGeom>
            <a:solidFill>
              <a:schemeClr val="accent1"/>
            </a:solidFill>
            <a:effectLst/>
          </p:spPr>
          <p:txBody>
            <a:bodyPr wrap="square" rtlCol="0" anchor="ctr" anchorCtr="0">
              <a:normAutofit/>
            </a:bodyPr>
            <a:lstStyle/>
            <a:p>
              <a:pPr algn="ctr">
                <a:lnSpc>
                  <a:spcPct val="90000"/>
                </a:lnSpc>
                <a:spcBef>
                  <a:spcPts val="100"/>
                </a:spcBef>
                <a:spcAft>
                  <a:spcPts val="100"/>
                </a:spcAft>
              </a:pPr>
              <a:r>
                <a:rPr lang="en-US" sz="1100" b="1" dirty="0" smtClean="0">
                  <a:solidFill>
                    <a:srgbClr val="FFFFFF"/>
                  </a:solidFill>
                  <a:latin typeface="Museo Sans For Dell"/>
                </a:rPr>
                <a:t>Business Process Services</a:t>
              </a:r>
            </a:p>
          </p:txBody>
        </p:sp>
        <p:sp>
          <p:nvSpPr>
            <p:cNvPr id="97" name="Rectangle 96"/>
            <p:cNvSpPr/>
            <p:nvPr/>
          </p:nvSpPr>
          <p:spPr bwMode="gray">
            <a:xfrm>
              <a:off x="1292844" y="2052449"/>
              <a:ext cx="1017916" cy="3654086"/>
            </a:xfrm>
            <a:prstGeom prst="rect">
              <a:avLst/>
            </a:prstGeom>
            <a:solidFill>
              <a:schemeClr val="tx1"/>
            </a:solidFill>
            <a:effectLst/>
          </p:spPr>
          <p:txBody>
            <a:bodyPr wrap="square" rtlCol="0" anchor="t">
              <a:normAutofit/>
            </a:bodyPr>
            <a:lstStyle/>
            <a:p>
              <a:pPr algn="ctr">
                <a:lnSpc>
                  <a:spcPct val="90000"/>
                </a:lnSpc>
                <a:spcBef>
                  <a:spcPts val="100"/>
                </a:spcBef>
                <a:spcAft>
                  <a:spcPts val="100"/>
                </a:spcAft>
              </a:pPr>
              <a:endParaRPr lang="en-US" sz="1100" dirty="0" smtClean="0">
                <a:solidFill>
                  <a:srgbClr val="FFFFFF"/>
                </a:solidFill>
                <a:latin typeface="Museo Sans For Dell"/>
              </a:endParaRPr>
            </a:p>
          </p:txBody>
        </p:sp>
        <p:sp>
          <p:nvSpPr>
            <p:cNvPr id="101" name="TextBox 100"/>
            <p:cNvSpPr txBox="1"/>
            <p:nvPr/>
          </p:nvSpPr>
          <p:spPr bwMode="gray">
            <a:xfrm rot="16200000">
              <a:off x="446922" y="3443525"/>
              <a:ext cx="2690030" cy="819354"/>
            </a:xfrm>
            <a:prstGeom prst="rect">
              <a:avLst/>
            </a:prstGeom>
            <a:noFill/>
          </p:spPr>
          <p:txBody>
            <a:bodyPr wrap="square" rtlCol="0">
              <a:spAutoFit/>
            </a:bodyPr>
            <a:lstStyle/>
            <a:p>
              <a:pPr algn="ctr">
                <a:lnSpc>
                  <a:spcPct val="90000"/>
                </a:lnSpc>
                <a:spcBef>
                  <a:spcPts val="0"/>
                </a:spcBef>
                <a:spcAft>
                  <a:spcPts val="0"/>
                </a:spcAft>
                <a:buClr>
                  <a:srgbClr val="0085C3"/>
                </a:buClr>
              </a:pPr>
              <a:r>
                <a:rPr lang="en-US" sz="1100" b="1" dirty="0" smtClean="0">
                  <a:solidFill>
                    <a:srgbClr val="FFFFFF"/>
                  </a:solidFill>
                  <a:latin typeface="Museo Sans For Dell"/>
                </a:rPr>
                <a:t>Consulting</a:t>
              </a:r>
              <a:br>
                <a:rPr lang="en-US" sz="1100" b="1" dirty="0" smtClean="0">
                  <a:solidFill>
                    <a:srgbClr val="FFFFFF"/>
                  </a:solidFill>
                  <a:latin typeface="Museo Sans For Dell"/>
                </a:rPr>
              </a:br>
              <a:r>
                <a:rPr lang="en-US" sz="1100" b="1" dirty="0" smtClean="0">
                  <a:solidFill>
                    <a:srgbClr val="FFFFFF"/>
                  </a:solidFill>
                  <a:latin typeface="Museo Sans For Dell"/>
                </a:rPr>
                <a:t>Services</a:t>
              </a:r>
            </a:p>
          </p:txBody>
        </p:sp>
        <p:sp>
          <p:nvSpPr>
            <p:cNvPr id="107" name="Rectangle 106"/>
            <p:cNvSpPr/>
            <p:nvPr/>
          </p:nvSpPr>
          <p:spPr bwMode="gray">
            <a:xfrm>
              <a:off x="2396706" y="2985806"/>
              <a:ext cx="5520905" cy="854015"/>
            </a:xfrm>
            <a:prstGeom prst="rect">
              <a:avLst/>
            </a:prstGeom>
            <a:solidFill>
              <a:schemeClr val="accent2"/>
            </a:solidFill>
            <a:effectLst/>
          </p:spPr>
          <p:txBody>
            <a:bodyPr wrap="square" rtlCol="0" anchor="ctr" anchorCtr="0">
              <a:normAutofit/>
            </a:bodyPr>
            <a:lstStyle/>
            <a:p>
              <a:pPr algn="ctr">
                <a:lnSpc>
                  <a:spcPct val="90000"/>
                </a:lnSpc>
                <a:spcBef>
                  <a:spcPts val="100"/>
                </a:spcBef>
                <a:spcAft>
                  <a:spcPts val="100"/>
                </a:spcAft>
              </a:pPr>
              <a:r>
                <a:rPr lang="en-US" sz="1100" b="1" dirty="0" smtClean="0">
                  <a:solidFill>
                    <a:srgbClr val="FFFFFF"/>
                  </a:solidFill>
                  <a:latin typeface="Museo Sans For Dell"/>
                </a:rPr>
                <a:t>Application Services</a:t>
              </a:r>
            </a:p>
          </p:txBody>
        </p:sp>
        <p:sp>
          <p:nvSpPr>
            <p:cNvPr id="114" name="Rectangle 113"/>
            <p:cNvSpPr/>
            <p:nvPr/>
          </p:nvSpPr>
          <p:spPr bwMode="gray">
            <a:xfrm>
              <a:off x="2396707" y="3919163"/>
              <a:ext cx="2717320" cy="854015"/>
            </a:xfrm>
            <a:prstGeom prst="rect">
              <a:avLst/>
            </a:prstGeom>
            <a:solidFill>
              <a:schemeClr val="accent3"/>
            </a:solidFill>
            <a:effectLst/>
          </p:spPr>
          <p:txBody>
            <a:bodyPr wrap="square" rtlCol="0" anchor="ctr" anchorCtr="0">
              <a:normAutofit/>
            </a:bodyPr>
            <a:lstStyle/>
            <a:p>
              <a:pPr algn="ctr">
                <a:lnSpc>
                  <a:spcPct val="90000"/>
                </a:lnSpc>
                <a:spcBef>
                  <a:spcPts val="100"/>
                </a:spcBef>
                <a:spcAft>
                  <a:spcPts val="100"/>
                </a:spcAft>
              </a:pPr>
              <a:r>
                <a:rPr lang="en-US" sz="1100" b="1" dirty="0" smtClean="0">
                  <a:solidFill>
                    <a:srgbClr val="FFFFFF"/>
                  </a:solidFill>
                  <a:latin typeface="Museo Sans For Dell"/>
                </a:rPr>
                <a:t>Support Services</a:t>
              </a:r>
            </a:p>
          </p:txBody>
        </p:sp>
        <p:sp>
          <p:nvSpPr>
            <p:cNvPr id="118" name="Rectangle 117"/>
            <p:cNvSpPr/>
            <p:nvPr/>
          </p:nvSpPr>
          <p:spPr bwMode="gray">
            <a:xfrm>
              <a:off x="5200291" y="3919163"/>
              <a:ext cx="2717320" cy="854015"/>
            </a:xfrm>
            <a:prstGeom prst="rect">
              <a:avLst/>
            </a:prstGeom>
            <a:solidFill>
              <a:schemeClr val="accent4"/>
            </a:solidFill>
            <a:effectLst/>
          </p:spPr>
          <p:txBody>
            <a:bodyPr wrap="square" rtlCol="0" anchor="ctr" anchorCtr="0">
              <a:normAutofit fontScale="92500" lnSpcReduction="20000"/>
            </a:bodyPr>
            <a:lstStyle/>
            <a:p>
              <a:pPr algn="ctr">
                <a:lnSpc>
                  <a:spcPct val="90000"/>
                </a:lnSpc>
                <a:spcBef>
                  <a:spcPts val="100"/>
                </a:spcBef>
                <a:spcAft>
                  <a:spcPts val="100"/>
                </a:spcAft>
              </a:pPr>
              <a:r>
                <a:rPr lang="en-US" sz="1100" b="1" dirty="0" smtClean="0">
                  <a:solidFill>
                    <a:srgbClr val="FFFFFF"/>
                  </a:solidFill>
                  <a:latin typeface="Museo Sans For Dell"/>
                </a:rPr>
                <a:t>Infrastructure Services</a:t>
              </a:r>
            </a:p>
          </p:txBody>
        </p:sp>
        <p:sp>
          <p:nvSpPr>
            <p:cNvPr id="124" name="Rectangle 123"/>
            <p:cNvSpPr/>
            <p:nvPr/>
          </p:nvSpPr>
          <p:spPr bwMode="gray">
            <a:xfrm>
              <a:off x="2396707" y="4852520"/>
              <a:ext cx="5520905" cy="854015"/>
            </a:xfrm>
            <a:prstGeom prst="rect">
              <a:avLst/>
            </a:prstGeom>
            <a:solidFill>
              <a:schemeClr val="accent6"/>
            </a:solidFill>
            <a:effectLst/>
          </p:spPr>
          <p:txBody>
            <a:bodyPr wrap="square" rtlCol="0" anchor="ctr" anchorCtr="0">
              <a:normAutofit/>
            </a:bodyPr>
            <a:lstStyle/>
            <a:p>
              <a:pPr algn="ctr">
                <a:lnSpc>
                  <a:spcPct val="90000"/>
                </a:lnSpc>
                <a:spcBef>
                  <a:spcPts val="100"/>
                </a:spcBef>
                <a:spcAft>
                  <a:spcPts val="100"/>
                </a:spcAft>
              </a:pPr>
              <a:r>
                <a:rPr lang="en-US" sz="1100" b="1" dirty="0" smtClean="0">
                  <a:solidFill>
                    <a:srgbClr val="FFFFFF"/>
                  </a:solidFill>
                  <a:latin typeface="Museo Sans For Dell"/>
                </a:rPr>
                <a:t>IT Hardware Infrastructure</a:t>
              </a:r>
            </a:p>
          </p:txBody>
        </p:sp>
      </p:grpSp>
      <p:pic>
        <p:nvPicPr>
          <p:cNvPr id="17" name="Picture 5"/>
          <p:cNvPicPr>
            <a:picLocks noChangeAspect="1" noChangeArrowheads="1"/>
          </p:cNvPicPr>
          <p:nvPr/>
        </p:nvPicPr>
        <p:blipFill>
          <a:blip r:embed="rId15" cstate="email"/>
          <a:srcRect t="21818" b="22885"/>
          <a:stretch>
            <a:fillRect/>
          </a:stretch>
        </p:blipFill>
        <p:spPr bwMode="auto">
          <a:xfrm>
            <a:off x="7550646" y="5044105"/>
            <a:ext cx="861998" cy="226773"/>
          </a:xfrm>
          <a:prstGeom prst="rect">
            <a:avLst/>
          </a:prstGeom>
          <a:noFill/>
          <a:ln w="9525">
            <a:noFill/>
            <a:miter lim="800000"/>
            <a:headEnd/>
            <a:tailEnd/>
          </a:ln>
        </p:spPr>
      </p:pic>
      <p:pic>
        <p:nvPicPr>
          <p:cNvPr id="59" name="Picture 58" descr="C_Group_bw_sm.png"/>
          <p:cNvPicPr>
            <a:picLocks noChangeAspect="1"/>
          </p:cNvPicPr>
          <p:nvPr/>
        </p:nvPicPr>
        <p:blipFill>
          <a:blip r:embed="rId16" cstate="print"/>
          <a:stretch>
            <a:fillRect/>
          </a:stretch>
        </p:blipFill>
        <p:spPr>
          <a:xfrm>
            <a:off x="6556054" y="1457557"/>
            <a:ext cx="983606" cy="752459"/>
          </a:xfrm>
          <a:prstGeom prst="rect">
            <a:avLst/>
          </a:prstGeom>
          <a:noFill/>
          <a:ln>
            <a:noFill/>
          </a:ln>
        </p:spPr>
      </p:pic>
      <p:pic>
        <p:nvPicPr>
          <p:cNvPr id="60" name="Picture 59" descr="S_Group_bw_sm.png"/>
          <p:cNvPicPr>
            <a:picLocks noChangeAspect="1"/>
          </p:cNvPicPr>
          <p:nvPr/>
        </p:nvPicPr>
        <p:blipFill>
          <a:blip r:embed="rId17" cstate="print"/>
          <a:stretch>
            <a:fillRect/>
          </a:stretch>
        </p:blipFill>
        <p:spPr>
          <a:xfrm>
            <a:off x="3861977" y="1453170"/>
            <a:ext cx="1084275" cy="756281"/>
          </a:xfrm>
          <a:prstGeom prst="rect">
            <a:avLst/>
          </a:prstGeom>
          <a:effectLst>
            <a:outerShdw blurRad="101600" dist="76200" dir="2700000" algn="tl" rotWithShape="0">
              <a:srgbClr val="000000">
                <a:alpha val="55000"/>
              </a:srgbClr>
            </a:outerShdw>
          </a:effectLst>
        </p:spPr>
      </p:pic>
      <p:pic>
        <p:nvPicPr>
          <p:cNvPr id="61" name="Picture 60" descr="untitled3.png"/>
          <p:cNvPicPr>
            <a:picLocks noChangeAspect="1"/>
          </p:cNvPicPr>
          <p:nvPr/>
        </p:nvPicPr>
        <p:blipFill>
          <a:blip r:embed="rId18" cstate="screen"/>
          <a:stretch>
            <a:fillRect/>
          </a:stretch>
        </p:blipFill>
        <p:spPr>
          <a:xfrm>
            <a:off x="6037879" y="1478830"/>
            <a:ext cx="303638" cy="607275"/>
          </a:xfrm>
          <a:prstGeom prst="rect">
            <a:avLst/>
          </a:prstGeom>
          <a:noFill/>
          <a:ln>
            <a:noFill/>
          </a:ln>
        </p:spPr>
      </p:pic>
      <p:pic>
        <p:nvPicPr>
          <p:cNvPr id="62" name="Picture 61" descr="OriginalPng.png"/>
          <p:cNvPicPr>
            <a:picLocks noChangeAspect="1"/>
          </p:cNvPicPr>
          <p:nvPr/>
        </p:nvPicPr>
        <p:blipFill>
          <a:blip r:embed="rId19" cstate="screen"/>
          <a:stretch>
            <a:fillRect/>
          </a:stretch>
        </p:blipFill>
        <p:spPr>
          <a:xfrm>
            <a:off x="5291338" y="1441118"/>
            <a:ext cx="291324" cy="612638"/>
          </a:xfrm>
          <a:prstGeom prst="rect">
            <a:avLst/>
          </a:prstGeom>
          <a:noFill/>
          <a:ln>
            <a:noFill/>
          </a:ln>
        </p:spPr>
      </p:pic>
      <p:pic>
        <p:nvPicPr>
          <p:cNvPr id="63" name="Picture 2"/>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2286003" y="1478830"/>
            <a:ext cx="1443133" cy="62784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71091954"/>
      </p:ext>
    </p:extLst>
  </p:cSld>
  <p:clrMapOvr>
    <a:masterClrMapping/>
  </p:clrMapOvr>
  <p:transition spd="med">
    <p:wipe dir="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ounded Rectangle 9"/>
          <p:cNvSpPr>
            <a:spLocks noChangeAspect="1"/>
          </p:cNvSpPr>
          <p:nvPr/>
        </p:nvSpPr>
        <p:spPr>
          <a:xfrm>
            <a:off x="501650" y="541338"/>
            <a:ext cx="1692275" cy="1690687"/>
          </a:xfrm>
          <a:prstGeom prst="roundRect">
            <a:avLst>
              <a:gd name="adj" fmla="val 4491"/>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defTabSz="914354" fontAlgn="auto">
              <a:spcBef>
                <a:spcPts val="600"/>
              </a:spcBef>
              <a:spcAft>
                <a:spcPts val="0"/>
              </a:spcAft>
              <a:buClr>
                <a:schemeClr val="accent1"/>
              </a:buClr>
              <a:defRPr/>
            </a:pPr>
            <a:r>
              <a:rPr lang="da-DK" sz="2600" dirty="0" smtClean="0">
                <a:solidFill>
                  <a:schemeClr val="tx2"/>
                </a:solidFill>
                <a:latin typeface="Museo For Dell" pitchFamily="2" charset="0"/>
              </a:rPr>
              <a:t>Next steps</a:t>
            </a:r>
            <a:endParaRPr lang="en-US" sz="2600" dirty="0">
              <a:solidFill>
                <a:schemeClr val="tx2"/>
              </a:solidFill>
              <a:latin typeface="Museo For Dell" pitchFamily="2" charset="0"/>
            </a:endParaRPr>
          </a:p>
        </p:txBody>
      </p:sp>
      <p:sp>
        <p:nvSpPr>
          <p:cNvPr id="9" name="TextBox 8"/>
          <p:cNvSpPr txBox="1">
            <a:spLocks noChangeArrowheads="1"/>
          </p:cNvSpPr>
          <p:nvPr/>
        </p:nvSpPr>
        <p:spPr bwMode="auto">
          <a:xfrm>
            <a:off x="2438400" y="762000"/>
            <a:ext cx="6459537" cy="3385542"/>
          </a:xfrm>
          <a:prstGeom prst="rect">
            <a:avLst/>
          </a:prstGeom>
          <a:noFill/>
          <a:ln w="9525">
            <a:noFill/>
            <a:miter lim="800000"/>
            <a:headEnd/>
            <a:tailEnd/>
          </a:ln>
        </p:spPr>
        <p:txBody>
          <a:bodyPr wrap="square" lIns="0" tIns="0" rIns="0" bIns="0">
            <a:prstTxWarp prst="textNoShape">
              <a:avLst/>
            </a:prstTxWarp>
            <a:spAutoFit/>
          </a:bodyPr>
          <a:lstStyle/>
          <a:p>
            <a:pPr marL="457200" indent="-457200">
              <a:buFont typeface="+mj-lt"/>
              <a:buAutoNum type="arabicPeriod"/>
            </a:pPr>
            <a:r>
              <a:rPr lang="da-DK" sz="2000" dirty="0" smtClean="0">
                <a:latin typeface="+mj-lt"/>
              </a:rPr>
              <a:t>Talk to us today about your challenges and needs!</a:t>
            </a:r>
          </a:p>
          <a:p>
            <a:pPr marL="457200" indent="-457200">
              <a:buFont typeface="+mj-lt"/>
              <a:buAutoNum type="arabicPeriod"/>
            </a:pPr>
            <a:endParaRPr lang="da-DK" sz="2000" dirty="0" smtClean="0">
              <a:latin typeface="+mj-lt"/>
            </a:endParaRPr>
          </a:p>
          <a:p>
            <a:pPr marL="457200" indent="-457200">
              <a:buFont typeface="+mj-lt"/>
              <a:buAutoNum type="arabicPeriod"/>
            </a:pPr>
            <a:r>
              <a:rPr lang="da-DK" sz="2000" dirty="0" smtClean="0">
                <a:latin typeface="+mj-lt"/>
              </a:rPr>
              <a:t>Request product evaluations </a:t>
            </a:r>
          </a:p>
          <a:p>
            <a:pPr marL="457200" indent="-457200">
              <a:buFont typeface="+mj-lt"/>
              <a:buAutoNum type="arabicPeriod"/>
            </a:pPr>
            <a:endParaRPr lang="da-DK" sz="2000" dirty="0" smtClean="0">
              <a:latin typeface="+mj-lt"/>
            </a:endParaRPr>
          </a:p>
          <a:p>
            <a:pPr marL="457200" indent="-457200">
              <a:buFont typeface="+mj-lt"/>
              <a:buAutoNum type="arabicPeriod"/>
            </a:pPr>
            <a:r>
              <a:rPr lang="da-DK" sz="2000" smtClean="0">
                <a:latin typeface="+mj-lt"/>
              </a:rPr>
              <a:t>Request </a:t>
            </a:r>
            <a:r>
              <a:rPr lang="da-DK" sz="2000" smtClean="0">
                <a:latin typeface="+mj-lt"/>
              </a:rPr>
              <a:t>Customer </a:t>
            </a:r>
            <a:r>
              <a:rPr lang="da-DK" sz="2000" dirty="0" smtClean="0">
                <a:latin typeface="+mj-lt"/>
              </a:rPr>
              <a:t>References</a:t>
            </a:r>
          </a:p>
          <a:p>
            <a:pPr marL="914400" lvl="1" indent="-457200"/>
            <a:r>
              <a:rPr lang="da-DK" sz="2000" dirty="0" smtClean="0">
                <a:latin typeface="+mj-lt"/>
              </a:rPr>
              <a:t>	</a:t>
            </a:r>
          </a:p>
          <a:p>
            <a:pPr marL="457200" indent="-457200"/>
            <a:r>
              <a:rPr lang="da-DK" sz="2000" dirty="0" smtClean="0">
                <a:latin typeface="+mj-lt"/>
              </a:rPr>
              <a:t>3.    Attend more events and workshops. </a:t>
            </a:r>
            <a:r>
              <a:rPr lang="en-US" sz="2000" dirty="0" smtClean="0">
                <a:latin typeface="+mj-lt"/>
                <a:hlinkClick r:id="rId2"/>
              </a:rPr>
              <a:t>www.dell.com/smb/webcasts</a:t>
            </a:r>
            <a:r>
              <a:rPr lang="en-US" sz="2000" dirty="0" smtClean="0">
                <a:latin typeface="+mj-lt"/>
              </a:rPr>
              <a:t> </a:t>
            </a:r>
          </a:p>
          <a:p>
            <a:pPr marL="457200" indent="-457200">
              <a:buFont typeface="+mj-lt"/>
              <a:buAutoNum type="arabicPeriod"/>
            </a:pPr>
            <a:endParaRPr lang="en-US" sz="2000" dirty="0" smtClean="0">
              <a:latin typeface="+mj-lt"/>
            </a:endParaRPr>
          </a:p>
          <a:p>
            <a:pPr marL="457200" indent="-457200"/>
            <a:r>
              <a:rPr lang="en-US" sz="2000" dirty="0" smtClean="0">
                <a:latin typeface="+mj-lt"/>
              </a:rPr>
              <a:t>4.    Visit our online solutions center:  </a:t>
            </a:r>
          </a:p>
          <a:p>
            <a:r>
              <a:rPr lang="da-DK" sz="2000" b="1" dirty="0" smtClean="0"/>
              <a:t>         </a:t>
            </a:r>
            <a:r>
              <a:rPr lang="en-US" sz="2000" u="sng" dirty="0" smtClean="0">
                <a:latin typeface="Museo Sans For Dell" pitchFamily="2" charset="0"/>
                <a:hlinkClick r:id="rId3"/>
              </a:rPr>
              <a:t>www.dell.com/business/solutions</a:t>
            </a:r>
            <a:endParaRPr lang="en-US" sz="2000" dirty="0" smtClean="0">
              <a:latin typeface="Museo Sans For Dell" pitchFamily="2" charset="0"/>
            </a:endParaRPr>
          </a:p>
        </p:txBody>
      </p:sp>
      <p:pic>
        <p:nvPicPr>
          <p:cNvPr id="22531" name="Picture 12"/>
          <p:cNvPicPr>
            <a:picLocks noChangeAspect="1" noChangeArrowheads="1"/>
          </p:cNvPicPr>
          <p:nvPr/>
        </p:nvPicPr>
        <p:blipFill>
          <a:blip r:embed="rId4" cstate="print"/>
          <a:srcRect/>
          <a:stretch>
            <a:fillRect/>
          </a:stretch>
        </p:blipFill>
        <p:spPr bwMode="auto">
          <a:xfrm>
            <a:off x="2265363" y="4560888"/>
            <a:ext cx="2163762" cy="1371600"/>
          </a:xfrm>
          <a:prstGeom prst="rect">
            <a:avLst/>
          </a:prstGeom>
          <a:noFill/>
          <a:ln w="9525">
            <a:noFill/>
            <a:miter lim="800000"/>
            <a:headEnd/>
            <a:tailEnd/>
          </a:ln>
        </p:spPr>
      </p:pic>
      <p:pic>
        <p:nvPicPr>
          <p:cNvPr id="22532" name="Picture 2"/>
          <p:cNvPicPr>
            <a:picLocks noChangeAspect="1" noChangeArrowheads="1"/>
          </p:cNvPicPr>
          <p:nvPr/>
        </p:nvPicPr>
        <p:blipFill>
          <a:blip r:embed="rId5" cstate="print"/>
          <a:srcRect/>
          <a:stretch>
            <a:fillRect/>
          </a:stretch>
        </p:blipFill>
        <p:spPr bwMode="auto">
          <a:xfrm>
            <a:off x="501650" y="4560888"/>
            <a:ext cx="1697038" cy="1371600"/>
          </a:xfrm>
          <a:prstGeom prst="rect">
            <a:avLst/>
          </a:prstGeom>
          <a:noFill/>
          <a:ln w="9525">
            <a:noFill/>
            <a:miter lim="800000"/>
            <a:headEnd/>
            <a:tailEnd/>
          </a:ln>
        </p:spPr>
      </p:pic>
      <p:pic>
        <p:nvPicPr>
          <p:cNvPr id="22533" name="Picture 2"/>
          <p:cNvPicPr>
            <a:picLocks noChangeAspect="1" noChangeArrowheads="1"/>
          </p:cNvPicPr>
          <p:nvPr/>
        </p:nvPicPr>
        <p:blipFill>
          <a:blip r:embed="rId6" cstate="print"/>
          <a:srcRect/>
          <a:stretch>
            <a:fillRect/>
          </a:stretch>
        </p:blipFill>
        <p:spPr bwMode="auto">
          <a:xfrm>
            <a:off x="4495800" y="4560888"/>
            <a:ext cx="2395538" cy="1371600"/>
          </a:xfrm>
          <a:prstGeom prst="rect">
            <a:avLst/>
          </a:prstGeom>
          <a:noFill/>
          <a:ln w="9525">
            <a:noFill/>
            <a:miter lim="800000"/>
            <a:headEnd/>
            <a:tailEnd/>
          </a:ln>
        </p:spPr>
      </p:pic>
      <p:pic>
        <p:nvPicPr>
          <p:cNvPr id="22534" name="Picture 3"/>
          <p:cNvPicPr>
            <a:picLocks noChangeAspect="1" noChangeArrowheads="1"/>
          </p:cNvPicPr>
          <p:nvPr/>
        </p:nvPicPr>
        <p:blipFill>
          <a:blip r:embed="rId7" cstate="print"/>
          <a:srcRect t="4366"/>
          <a:stretch>
            <a:fillRect/>
          </a:stretch>
        </p:blipFill>
        <p:spPr bwMode="auto">
          <a:xfrm>
            <a:off x="501650" y="2297113"/>
            <a:ext cx="1700213" cy="2209800"/>
          </a:xfrm>
          <a:prstGeom prst="rect">
            <a:avLst/>
          </a:prstGeom>
          <a:noFill/>
          <a:ln w="9525">
            <a:noFill/>
            <a:miter lim="800000"/>
            <a:headEnd/>
            <a:tailEnd/>
          </a:ln>
        </p:spPr>
      </p:pic>
      <p:pic>
        <p:nvPicPr>
          <p:cNvPr id="22535" name="Picture 4"/>
          <p:cNvPicPr>
            <a:picLocks noChangeAspect="1" noChangeArrowheads="1"/>
          </p:cNvPicPr>
          <p:nvPr/>
        </p:nvPicPr>
        <p:blipFill>
          <a:blip r:embed="rId8" cstate="print"/>
          <a:srcRect/>
          <a:stretch>
            <a:fillRect/>
          </a:stretch>
        </p:blipFill>
        <p:spPr bwMode="auto">
          <a:xfrm>
            <a:off x="6958013" y="4560888"/>
            <a:ext cx="1387475" cy="1371600"/>
          </a:xfrm>
          <a:prstGeom prst="rect">
            <a:avLst/>
          </a:prstGeom>
          <a:noFill/>
          <a:ln w="9525">
            <a:noFill/>
            <a:miter lim="800000"/>
            <a:headEnd/>
            <a:tailEnd/>
          </a:ln>
        </p:spPr>
      </p:pic>
    </p:spTree>
    <p:extLst>
      <p:ext uri="{BB962C8B-B14F-4D97-AF65-F5344CB8AC3E}">
        <p14:creationId xmlns:p14="http://schemas.microsoft.com/office/powerpoint/2010/main" val="302288985"/>
      </p:ext>
    </p:extLst>
  </p:cSld>
  <p:clrMapOvr>
    <a:masterClrMapping/>
  </p:clrMapOvr>
  <p:transition spd="med">
    <p:wipe dir="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Thank You!</a:t>
            </a:r>
            <a:endParaRPr lang="en-US" dirty="0"/>
          </a:p>
        </p:txBody>
      </p:sp>
    </p:spTree>
    <p:extLst>
      <p:ext uri="{BB962C8B-B14F-4D97-AF65-F5344CB8AC3E}">
        <p14:creationId xmlns:p14="http://schemas.microsoft.com/office/powerpoint/2010/main" val="3631384639"/>
      </p:ext>
    </p:extLst>
  </p:cSld>
  <p:clrMapOvr>
    <a:masterClrMapping/>
  </p:clrMapOvr>
  <p:transition spd="med">
    <p:wipe dir="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24"/>
          <p:cNvSpPr>
            <a:spLocks noGrp="1"/>
          </p:cNvSpPr>
          <p:nvPr>
            <p:ph type="title"/>
          </p:nvPr>
        </p:nvSpPr>
        <p:spPr/>
        <p:txBody>
          <a:bodyPr/>
          <a:lstStyle/>
          <a:p>
            <a:r>
              <a:rPr lang="en-US" dirty="0" smtClean="0">
                <a:latin typeface="+mn-lt"/>
              </a:rPr>
              <a:t>IT Trends and Challenges</a:t>
            </a:r>
            <a:br>
              <a:rPr lang="en-US" dirty="0" smtClean="0">
                <a:latin typeface="+mn-lt"/>
              </a:rPr>
            </a:br>
            <a:r>
              <a:rPr lang="en-US" sz="2400" spc="-150" dirty="0" smtClean="0">
                <a:solidFill>
                  <a:schemeClr val="tx1"/>
                </a:solidFill>
                <a:latin typeface="+mn-lt"/>
                <a:cs typeface="MV Boli" pitchFamily="2" charset="0"/>
              </a:rPr>
              <a:t>Changing </a:t>
            </a:r>
            <a:r>
              <a:rPr lang="en-US" sz="2400" spc="-150" dirty="0">
                <a:solidFill>
                  <a:schemeClr val="tx1"/>
                </a:solidFill>
                <a:latin typeface="+mn-lt"/>
                <a:cs typeface="MV Boli" pitchFamily="2" charset="0"/>
              </a:rPr>
              <a:t>network paradigm</a:t>
            </a:r>
            <a:r>
              <a:rPr lang="en-US" spc="-150" dirty="0">
                <a:solidFill>
                  <a:srgbClr val="444444"/>
                </a:solidFill>
                <a:latin typeface="+mn-lt"/>
                <a:cs typeface="MV Boli" pitchFamily="2" charset="0"/>
              </a:rPr>
              <a:t/>
            </a:r>
            <a:br>
              <a:rPr lang="en-US" spc="-150" dirty="0">
                <a:solidFill>
                  <a:srgbClr val="444444"/>
                </a:solidFill>
                <a:latin typeface="+mn-lt"/>
                <a:cs typeface="MV Boli" pitchFamily="2" charset="0"/>
              </a:rPr>
            </a:br>
            <a:endParaRPr lang="en-US" dirty="0">
              <a:latin typeface="+mn-lt"/>
            </a:endParaRPr>
          </a:p>
        </p:txBody>
      </p:sp>
      <p:sp>
        <p:nvSpPr>
          <p:cNvPr id="4" name="Round Same Side Corner Rectangle 3"/>
          <p:cNvSpPr/>
          <p:nvPr/>
        </p:nvSpPr>
        <p:spPr>
          <a:xfrm>
            <a:off x="329719" y="3617258"/>
            <a:ext cx="2010610" cy="2104243"/>
          </a:xfrm>
          <a:prstGeom prst="round2SameRect">
            <a:avLst>
              <a:gd name="adj1" fmla="val 0"/>
              <a:gd name="adj2" fmla="val 3617"/>
            </a:avLst>
          </a:prstGeom>
          <a:gradFill flip="none" rotWithShape="1">
            <a:gsLst>
              <a:gs pos="0">
                <a:schemeClr val="tx1">
                  <a:lumMod val="40000"/>
                  <a:lumOff val="60000"/>
                </a:schemeClr>
              </a:gs>
              <a:gs pos="50000">
                <a:schemeClr val="tx2">
                  <a:lumMod val="95000"/>
                  <a:shade val="67500"/>
                  <a:satMod val="115000"/>
                </a:schemeClr>
              </a:gs>
              <a:gs pos="100000">
                <a:schemeClr val="tx2">
                  <a:lumMod val="95000"/>
                  <a:shade val="100000"/>
                  <a:satMod val="115000"/>
                </a:schemeClr>
              </a:gs>
            </a:gsLst>
            <a:lin ang="16200000" scaled="1"/>
            <a:tileRect/>
          </a:gradFill>
          <a:effectLst/>
        </p:spPr>
        <p:txBody>
          <a:bodyPr wrap="square" lIns="45720" tIns="457200" rIns="45720" rtlCol="0" anchor="t">
            <a:normAutofit/>
          </a:bodyPr>
          <a:lstStyle/>
          <a:p>
            <a:pPr algn="ctr">
              <a:lnSpc>
                <a:spcPct val="90000"/>
              </a:lnSpc>
              <a:spcBef>
                <a:spcPts val="0"/>
              </a:spcBef>
              <a:spcAft>
                <a:spcPts val="600"/>
              </a:spcAft>
              <a:buClr>
                <a:srgbClr val="0085C3"/>
              </a:buClr>
              <a:buSzPct val="75000"/>
            </a:pPr>
            <a:r>
              <a:rPr lang="en-US" sz="1700" dirty="0" smtClean="0">
                <a:solidFill>
                  <a:srgbClr val="000000">
                    <a:lumMod val="75000"/>
                    <a:lumOff val="25000"/>
                  </a:srgbClr>
                </a:solidFill>
                <a:latin typeface="+mn-lt"/>
              </a:rPr>
              <a:t>Employees</a:t>
            </a:r>
          </a:p>
          <a:p>
            <a:pPr algn="ctr">
              <a:lnSpc>
                <a:spcPct val="90000"/>
              </a:lnSpc>
              <a:spcBef>
                <a:spcPts val="0"/>
              </a:spcBef>
              <a:spcAft>
                <a:spcPts val="600"/>
              </a:spcAft>
              <a:buClr>
                <a:srgbClr val="0085C3"/>
              </a:buClr>
              <a:buSzPct val="75000"/>
            </a:pPr>
            <a:r>
              <a:rPr lang="en-US" sz="1700" dirty="0" smtClean="0">
                <a:solidFill>
                  <a:srgbClr val="000000">
                    <a:lumMod val="75000"/>
                    <a:lumOff val="25000"/>
                  </a:srgbClr>
                </a:solidFill>
                <a:latin typeface="+mn-lt"/>
              </a:rPr>
              <a:t>Partners</a:t>
            </a:r>
          </a:p>
          <a:p>
            <a:pPr algn="ctr">
              <a:lnSpc>
                <a:spcPct val="90000"/>
              </a:lnSpc>
              <a:spcBef>
                <a:spcPts val="0"/>
              </a:spcBef>
              <a:spcAft>
                <a:spcPts val="600"/>
              </a:spcAft>
              <a:buClr>
                <a:srgbClr val="0085C3"/>
              </a:buClr>
              <a:buSzPct val="75000"/>
            </a:pPr>
            <a:r>
              <a:rPr lang="en-US" sz="1700" dirty="0" smtClean="0">
                <a:solidFill>
                  <a:srgbClr val="000000">
                    <a:lumMod val="75000"/>
                    <a:lumOff val="25000"/>
                  </a:srgbClr>
                </a:solidFill>
                <a:latin typeface="+mn-lt"/>
              </a:rPr>
              <a:t>Outsourcers</a:t>
            </a:r>
          </a:p>
          <a:p>
            <a:pPr algn="ctr">
              <a:lnSpc>
                <a:spcPct val="90000"/>
              </a:lnSpc>
              <a:spcBef>
                <a:spcPts val="0"/>
              </a:spcBef>
              <a:spcAft>
                <a:spcPts val="600"/>
              </a:spcAft>
              <a:buClr>
                <a:srgbClr val="0085C3"/>
              </a:buClr>
              <a:buSzPct val="75000"/>
            </a:pPr>
            <a:r>
              <a:rPr lang="en-US" sz="1700" dirty="0" smtClean="0">
                <a:solidFill>
                  <a:srgbClr val="000000">
                    <a:lumMod val="75000"/>
                    <a:lumOff val="25000"/>
                  </a:srgbClr>
                </a:solidFill>
                <a:latin typeface="+mn-lt"/>
              </a:rPr>
              <a:t>Guests</a:t>
            </a:r>
          </a:p>
        </p:txBody>
      </p:sp>
      <p:sp>
        <p:nvSpPr>
          <p:cNvPr id="5" name="Round Same Side Corner Rectangle 4"/>
          <p:cNvSpPr/>
          <p:nvPr/>
        </p:nvSpPr>
        <p:spPr>
          <a:xfrm>
            <a:off x="2483153" y="3617258"/>
            <a:ext cx="2010610" cy="2104243"/>
          </a:xfrm>
          <a:prstGeom prst="round2SameRect">
            <a:avLst>
              <a:gd name="adj1" fmla="val 0"/>
              <a:gd name="adj2" fmla="val 3617"/>
            </a:avLst>
          </a:prstGeom>
          <a:gradFill flip="none" rotWithShape="1">
            <a:gsLst>
              <a:gs pos="0">
                <a:schemeClr val="tx1">
                  <a:lumMod val="40000"/>
                  <a:lumOff val="60000"/>
                </a:schemeClr>
              </a:gs>
              <a:gs pos="50000">
                <a:schemeClr val="tx2">
                  <a:lumMod val="95000"/>
                  <a:shade val="67500"/>
                  <a:satMod val="115000"/>
                </a:schemeClr>
              </a:gs>
              <a:gs pos="100000">
                <a:schemeClr val="tx2">
                  <a:lumMod val="95000"/>
                  <a:shade val="100000"/>
                  <a:satMod val="115000"/>
                </a:schemeClr>
              </a:gs>
            </a:gsLst>
            <a:lin ang="16200000" scaled="1"/>
            <a:tileRect/>
          </a:gradFill>
          <a:effectLst/>
        </p:spPr>
        <p:txBody>
          <a:bodyPr wrap="square" lIns="45720" tIns="457200" rIns="45720" rtlCol="0" anchor="t">
            <a:normAutofit/>
          </a:bodyPr>
          <a:lstStyle/>
          <a:p>
            <a:pPr algn="ctr">
              <a:lnSpc>
                <a:spcPct val="90000"/>
              </a:lnSpc>
              <a:spcBef>
                <a:spcPts val="0"/>
              </a:spcBef>
              <a:spcAft>
                <a:spcPts val="600"/>
              </a:spcAft>
              <a:buClr>
                <a:srgbClr val="0085C3"/>
              </a:buClr>
              <a:buSzPct val="75000"/>
            </a:pPr>
            <a:r>
              <a:rPr lang="en-US" sz="1700" dirty="0" smtClean="0">
                <a:solidFill>
                  <a:srgbClr val="000000">
                    <a:lumMod val="75000"/>
                    <a:lumOff val="25000"/>
                  </a:srgbClr>
                </a:solidFill>
                <a:latin typeface="+mn-lt"/>
              </a:rPr>
              <a:t>Datacenter</a:t>
            </a:r>
          </a:p>
          <a:p>
            <a:pPr algn="ctr">
              <a:lnSpc>
                <a:spcPct val="90000"/>
              </a:lnSpc>
              <a:spcBef>
                <a:spcPts val="0"/>
              </a:spcBef>
              <a:spcAft>
                <a:spcPts val="600"/>
              </a:spcAft>
              <a:buClr>
                <a:srgbClr val="0085C3"/>
              </a:buClr>
              <a:buSzPct val="75000"/>
            </a:pPr>
            <a:r>
              <a:rPr lang="en-US" sz="1700" dirty="0" smtClean="0">
                <a:solidFill>
                  <a:srgbClr val="000000">
                    <a:lumMod val="75000"/>
                    <a:lumOff val="25000"/>
                  </a:srgbClr>
                </a:solidFill>
                <a:latin typeface="+mn-lt"/>
              </a:rPr>
              <a:t>Campus</a:t>
            </a:r>
          </a:p>
          <a:p>
            <a:pPr algn="ctr">
              <a:lnSpc>
                <a:spcPct val="90000"/>
              </a:lnSpc>
              <a:spcBef>
                <a:spcPts val="0"/>
              </a:spcBef>
              <a:spcAft>
                <a:spcPts val="600"/>
              </a:spcAft>
              <a:buClr>
                <a:srgbClr val="0085C3"/>
              </a:buClr>
              <a:buSzPct val="75000"/>
            </a:pPr>
            <a:r>
              <a:rPr lang="en-US" sz="1700" dirty="0" smtClean="0">
                <a:solidFill>
                  <a:srgbClr val="000000">
                    <a:lumMod val="75000"/>
                    <a:lumOff val="25000"/>
                  </a:srgbClr>
                </a:solidFill>
                <a:latin typeface="+mn-lt"/>
              </a:rPr>
              <a:t>Branch </a:t>
            </a:r>
          </a:p>
          <a:p>
            <a:pPr algn="ctr">
              <a:lnSpc>
                <a:spcPct val="90000"/>
              </a:lnSpc>
              <a:spcBef>
                <a:spcPts val="0"/>
              </a:spcBef>
              <a:spcAft>
                <a:spcPts val="600"/>
              </a:spcAft>
              <a:buClr>
                <a:srgbClr val="0085C3"/>
              </a:buClr>
              <a:buSzPct val="75000"/>
            </a:pPr>
            <a:r>
              <a:rPr lang="en-US" sz="1700" dirty="0" smtClean="0">
                <a:solidFill>
                  <a:srgbClr val="000000">
                    <a:lumMod val="75000"/>
                    <a:lumOff val="25000"/>
                  </a:srgbClr>
                </a:solidFill>
                <a:latin typeface="+mn-lt"/>
              </a:rPr>
              <a:t>Remote</a:t>
            </a:r>
          </a:p>
        </p:txBody>
      </p:sp>
      <p:sp>
        <p:nvSpPr>
          <p:cNvPr id="6" name="Round Same Side Corner Rectangle 5"/>
          <p:cNvSpPr/>
          <p:nvPr/>
        </p:nvSpPr>
        <p:spPr>
          <a:xfrm>
            <a:off x="4636587" y="3617258"/>
            <a:ext cx="2010610" cy="2104243"/>
          </a:xfrm>
          <a:prstGeom prst="round2SameRect">
            <a:avLst>
              <a:gd name="adj1" fmla="val 0"/>
              <a:gd name="adj2" fmla="val 3617"/>
            </a:avLst>
          </a:prstGeom>
          <a:gradFill flip="none" rotWithShape="1">
            <a:gsLst>
              <a:gs pos="0">
                <a:schemeClr val="tx1">
                  <a:lumMod val="40000"/>
                  <a:lumOff val="60000"/>
                </a:schemeClr>
              </a:gs>
              <a:gs pos="50000">
                <a:schemeClr val="tx2">
                  <a:lumMod val="95000"/>
                  <a:shade val="67500"/>
                  <a:satMod val="115000"/>
                </a:schemeClr>
              </a:gs>
              <a:gs pos="100000">
                <a:schemeClr val="tx2">
                  <a:lumMod val="95000"/>
                  <a:shade val="100000"/>
                  <a:satMod val="115000"/>
                </a:schemeClr>
              </a:gs>
            </a:gsLst>
            <a:lin ang="16200000" scaled="1"/>
            <a:tileRect/>
          </a:gradFill>
          <a:effectLst/>
        </p:spPr>
        <p:txBody>
          <a:bodyPr wrap="square" lIns="45720" tIns="457200" rIns="45720" rtlCol="0" anchor="t">
            <a:normAutofit/>
          </a:bodyPr>
          <a:lstStyle/>
          <a:p>
            <a:pPr algn="ctr">
              <a:lnSpc>
                <a:spcPct val="90000"/>
              </a:lnSpc>
              <a:spcBef>
                <a:spcPts val="0"/>
              </a:spcBef>
              <a:spcAft>
                <a:spcPts val="600"/>
              </a:spcAft>
              <a:buClr>
                <a:srgbClr val="0085C3"/>
              </a:buClr>
              <a:buSzPct val="75000"/>
            </a:pPr>
            <a:r>
              <a:rPr lang="en-US" sz="1700" dirty="0" smtClean="0">
                <a:solidFill>
                  <a:srgbClr val="000000">
                    <a:lumMod val="75000"/>
                    <a:lumOff val="25000"/>
                  </a:srgbClr>
                </a:solidFill>
                <a:latin typeface="+mn-lt"/>
              </a:rPr>
              <a:t>PCs &amp; Laptops</a:t>
            </a:r>
          </a:p>
          <a:p>
            <a:pPr algn="ctr">
              <a:lnSpc>
                <a:spcPct val="90000"/>
              </a:lnSpc>
              <a:spcBef>
                <a:spcPts val="0"/>
              </a:spcBef>
              <a:spcAft>
                <a:spcPts val="600"/>
              </a:spcAft>
              <a:buClr>
                <a:srgbClr val="0085C3"/>
              </a:buClr>
              <a:buSzPct val="75000"/>
            </a:pPr>
            <a:r>
              <a:rPr lang="en-US" sz="1700" dirty="0" smtClean="0">
                <a:solidFill>
                  <a:srgbClr val="000000">
                    <a:lumMod val="75000"/>
                    <a:lumOff val="25000"/>
                  </a:srgbClr>
                </a:solidFill>
                <a:latin typeface="+mn-lt"/>
              </a:rPr>
              <a:t>Tablets</a:t>
            </a:r>
          </a:p>
          <a:p>
            <a:pPr algn="ctr">
              <a:lnSpc>
                <a:spcPct val="90000"/>
              </a:lnSpc>
              <a:spcBef>
                <a:spcPts val="0"/>
              </a:spcBef>
              <a:spcAft>
                <a:spcPts val="600"/>
              </a:spcAft>
              <a:buClr>
                <a:srgbClr val="0085C3"/>
              </a:buClr>
              <a:buSzPct val="75000"/>
            </a:pPr>
            <a:r>
              <a:rPr lang="en-US" sz="1700" dirty="0" smtClean="0">
                <a:solidFill>
                  <a:srgbClr val="000000">
                    <a:lumMod val="75000"/>
                    <a:lumOff val="25000"/>
                  </a:srgbClr>
                </a:solidFill>
                <a:latin typeface="+mn-lt"/>
              </a:rPr>
              <a:t>3</a:t>
            </a:r>
            <a:r>
              <a:rPr lang="en-US" sz="1700" baseline="30000" dirty="0" smtClean="0">
                <a:solidFill>
                  <a:srgbClr val="000000">
                    <a:lumMod val="75000"/>
                    <a:lumOff val="25000"/>
                  </a:srgbClr>
                </a:solidFill>
                <a:latin typeface="+mn-lt"/>
              </a:rPr>
              <a:t>rd</a:t>
            </a:r>
            <a:r>
              <a:rPr lang="en-US" sz="1700" dirty="0" smtClean="0">
                <a:solidFill>
                  <a:srgbClr val="000000">
                    <a:lumMod val="75000"/>
                    <a:lumOff val="25000"/>
                  </a:srgbClr>
                </a:solidFill>
                <a:latin typeface="+mn-lt"/>
              </a:rPr>
              <a:t> Party</a:t>
            </a:r>
          </a:p>
          <a:p>
            <a:pPr algn="ctr">
              <a:lnSpc>
                <a:spcPct val="90000"/>
              </a:lnSpc>
              <a:spcBef>
                <a:spcPts val="0"/>
              </a:spcBef>
              <a:spcAft>
                <a:spcPts val="600"/>
              </a:spcAft>
              <a:buClr>
                <a:srgbClr val="0085C3"/>
              </a:buClr>
              <a:buSzPct val="75000"/>
            </a:pPr>
            <a:r>
              <a:rPr lang="en-US" sz="1700" dirty="0" smtClean="0">
                <a:solidFill>
                  <a:srgbClr val="000000">
                    <a:lumMod val="75000"/>
                    <a:lumOff val="25000"/>
                  </a:srgbClr>
                </a:solidFill>
                <a:latin typeface="+mn-lt"/>
              </a:rPr>
              <a:t>Smartphones</a:t>
            </a:r>
          </a:p>
          <a:p>
            <a:pPr algn="ctr">
              <a:lnSpc>
                <a:spcPct val="90000"/>
              </a:lnSpc>
              <a:spcBef>
                <a:spcPts val="0"/>
              </a:spcBef>
              <a:spcAft>
                <a:spcPts val="600"/>
              </a:spcAft>
              <a:buClr>
                <a:srgbClr val="0085C3"/>
              </a:buClr>
              <a:buSzPct val="75000"/>
            </a:pPr>
            <a:r>
              <a:rPr lang="en-US" sz="1700" dirty="0" smtClean="0">
                <a:solidFill>
                  <a:srgbClr val="000000">
                    <a:lumMod val="75000"/>
                    <a:lumOff val="25000"/>
                  </a:srgbClr>
                </a:solidFill>
                <a:latin typeface="+mn-lt"/>
              </a:rPr>
              <a:t>Peripherals</a:t>
            </a:r>
          </a:p>
          <a:p>
            <a:pPr marL="174625" indent="-174625">
              <a:lnSpc>
                <a:spcPct val="90000"/>
              </a:lnSpc>
              <a:spcBef>
                <a:spcPts val="0"/>
              </a:spcBef>
              <a:spcAft>
                <a:spcPts val="600"/>
              </a:spcAft>
              <a:buClr>
                <a:srgbClr val="0085C3"/>
              </a:buClr>
              <a:buSzPct val="75000"/>
              <a:buFont typeface="Arial" pitchFamily="34" charset="0"/>
              <a:buChar char="•"/>
            </a:pPr>
            <a:endParaRPr lang="en-US" sz="1700" dirty="0" smtClean="0">
              <a:solidFill>
                <a:srgbClr val="000000">
                  <a:lumMod val="75000"/>
                  <a:lumOff val="25000"/>
                </a:srgbClr>
              </a:solidFill>
              <a:latin typeface="+mn-lt"/>
            </a:endParaRPr>
          </a:p>
        </p:txBody>
      </p:sp>
      <p:sp>
        <p:nvSpPr>
          <p:cNvPr id="7" name="Round Same Side Corner Rectangle 6"/>
          <p:cNvSpPr/>
          <p:nvPr/>
        </p:nvSpPr>
        <p:spPr>
          <a:xfrm>
            <a:off x="6790022" y="3617258"/>
            <a:ext cx="2010610" cy="2104243"/>
          </a:xfrm>
          <a:prstGeom prst="round2SameRect">
            <a:avLst>
              <a:gd name="adj1" fmla="val 0"/>
              <a:gd name="adj2" fmla="val 3617"/>
            </a:avLst>
          </a:prstGeom>
          <a:gradFill flip="none" rotWithShape="1">
            <a:gsLst>
              <a:gs pos="0">
                <a:schemeClr val="tx1">
                  <a:lumMod val="40000"/>
                  <a:lumOff val="60000"/>
                </a:schemeClr>
              </a:gs>
              <a:gs pos="50000">
                <a:schemeClr val="tx2">
                  <a:lumMod val="95000"/>
                  <a:shade val="67500"/>
                  <a:satMod val="115000"/>
                </a:schemeClr>
              </a:gs>
              <a:gs pos="100000">
                <a:schemeClr val="tx2">
                  <a:lumMod val="95000"/>
                  <a:shade val="100000"/>
                  <a:satMod val="115000"/>
                </a:schemeClr>
              </a:gs>
            </a:gsLst>
            <a:lin ang="16200000" scaled="1"/>
            <a:tileRect/>
          </a:gradFill>
          <a:effectLst/>
        </p:spPr>
        <p:txBody>
          <a:bodyPr wrap="square" lIns="45720" tIns="457200" rIns="45720" rtlCol="0" anchor="t">
            <a:normAutofit/>
          </a:bodyPr>
          <a:lstStyle/>
          <a:p>
            <a:pPr algn="ctr">
              <a:lnSpc>
                <a:spcPct val="90000"/>
              </a:lnSpc>
              <a:spcBef>
                <a:spcPts val="0"/>
              </a:spcBef>
              <a:spcAft>
                <a:spcPts val="600"/>
              </a:spcAft>
              <a:buClr>
                <a:srgbClr val="0085C3"/>
              </a:buClr>
              <a:buSzPct val="75000"/>
            </a:pPr>
            <a:r>
              <a:rPr lang="en-US" sz="1700" dirty="0" smtClean="0">
                <a:solidFill>
                  <a:srgbClr val="000000">
                    <a:lumMod val="75000"/>
                    <a:lumOff val="25000"/>
                  </a:srgbClr>
                </a:solidFill>
                <a:latin typeface="+mn-lt"/>
              </a:rPr>
              <a:t>Mission critical</a:t>
            </a:r>
          </a:p>
          <a:p>
            <a:pPr algn="ctr">
              <a:lnSpc>
                <a:spcPct val="90000"/>
              </a:lnSpc>
              <a:spcBef>
                <a:spcPts val="0"/>
              </a:spcBef>
              <a:spcAft>
                <a:spcPts val="600"/>
              </a:spcAft>
              <a:buClr>
                <a:srgbClr val="0085C3"/>
              </a:buClr>
              <a:buSzPct val="75000"/>
            </a:pPr>
            <a:r>
              <a:rPr lang="en-US" sz="1700" dirty="0" smtClean="0">
                <a:solidFill>
                  <a:srgbClr val="000000">
                    <a:lumMod val="75000"/>
                    <a:lumOff val="25000"/>
                  </a:srgbClr>
                </a:solidFill>
                <a:latin typeface="+mn-lt"/>
              </a:rPr>
              <a:t>Converged</a:t>
            </a:r>
          </a:p>
          <a:p>
            <a:pPr algn="ctr">
              <a:lnSpc>
                <a:spcPct val="90000"/>
              </a:lnSpc>
              <a:spcBef>
                <a:spcPts val="0"/>
              </a:spcBef>
              <a:spcAft>
                <a:spcPts val="600"/>
              </a:spcAft>
              <a:buClr>
                <a:srgbClr val="0085C3"/>
              </a:buClr>
              <a:buSzPct val="75000"/>
            </a:pPr>
            <a:r>
              <a:rPr lang="en-US" sz="1700" dirty="0" smtClean="0">
                <a:solidFill>
                  <a:srgbClr val="000000">
                    <a:lumMod val="75000"/>
                    <a:lumOff val="25000"/>
                  </a:srgbClr>
                </a:solidFill>
                <a:latin typeface="+mn-lt"/>
              </a:rPr>
              <a:t>Cloud-based</a:t>
            </a:r>
          </a:p>
          <a:p>
            <a:pPr algn="ctr">
              <a:lnSpc>
                <a:spcPct val="90000"/>
              </a:lnSpc>
              <a:spcBef>
                <a:spcPts val="0"/>
              </a:spcBef>
              <a:spcAft>
                <a:spcPts val="600"/>
              </a:spcAft>
              <a:buClr>
                <a:srgbClr val="0085C3"/>
              </a:buClr>
              <a:buSzPct val="75000"/>
            </a:pPr>
            <a:r>
              <a:rPr lang="en-US" sz="1700" dirty="0" smtClean="0">
                <a:solidFill>
                  <a:srgbClr val="000000">
                    <a:lumMod val="75000"/>
                    <a:lumOff val="25000"/>
                  </a:srgbClr>
                </a:solidFill>
                <a:latin typeface="+mn-lt"/>
              </a:rPr>
              <a:t>Storage</a:t>
            </a:r>
          </a:p>
        </p:txBody>
      </p:sp>
      <p:sp>
        <p:nvSpPr>
          <p:cNvPr id="8" name="Rounded Rectangle 7"/>
          <p:cNvSpPr/>
          <p:nvPr/>
        </p:nvSpPr>
        <p:spPr>
          <a:xfrm>
            <a:off x="251732" y="1504437"/>
            <a:ext cx="8640536" cy="2394857"/>
          </a:xfrm>
          <a:prstGeom prst="roundRect">
            <a:avLst>
              <a:gd name="adj" fmla="val 6006"/>
            </a:avLst>
          </a:prstGeom>
          <a:solidFill>
            <a:schemeClr val="accent1"/>
          </a:solidFill>
          <a:effectLst/>
        </p:spPr>
        <p:txBody>
          <a:bodyPr wrap="square" rtlCol="0" anchor="ctr">
            <a:normAutofit/>
          </a:bodyPr>
          <a:lstStyle/>
          <a:p>
            <a:pPr algn="ctr">
              <a:lnSpc>
                <a:spcPct val="90000"/>
              </a:lnSpc>
              <a:spcBef>
                <a:spcPts val="100"/>
              </a:spcBef>
              <a:spcAft>
                <a:spcPts val="100"/>
              </a:spcAft>
            </a:pPr>
            <a:endParaRPr lang="en-US" sz="2000" dirty="0" smtClean="0">
              <a:solidFill>
                <a:srgbClr val="FFFFFF"/>
              </a:solidFill>
              <a:latin typeface="+mn-lt"/>
            </a:endParaRPr>
          </a:p>
        </p:txBody>
      </p:sp>
      <p:pic>
        <p:nvPicPr>
          <p:cNvPr id="9" name="Picture 8" descr="cloud.png"/>
          <p:cNvPicPr>
            <a:picLocks noChangeAspect="1"/>
          </p:cNvPicPr>
          <p:nvPr>
            <p:custDataLst>
              <p:tags r:id="rId2"/>
            </p:custDataLst>
          </p:nvPr>
        </p:nvPicPr>
        <p:blipFill>
          <a:blip r:embed="rId8" cstate="email">
            <a:extLst>
              <a:ext uri="{28A0092B-C50C-407E-A947-70E740481C1C}">
                <a14:useLocalDpi xmlns:a14="http://schemas.microsoft.com/office/drawing/2010/main"/>
              </a:ext>
            </a:extLst>
          </a:blip>
          <a:stretch>
            <a:fillRect/>
          </a:stretch>
        </p:blipFill>
        <p:spPr bwMode="gray">
          <a:xfrm>
            <a:off x="7276606" y="2639352"/>
            <a:ext cx="1032524" cy="782545"/>
          </a:xfrm>
          <a:prstGeom prst="rect">
            <a:avLst/>
          </a:prstGeom>
        </p:spPr>
      </p:pic>
      <p:pic>
        <p:nvPicPr>
          <p:cNvPr id="10" name="Picture 9" descr="Fundation.png"/>
          <p:cNvPicPr>
            <a:picLocks noChangeAspect="1"/>
          </p:cNvPicPr>
          <p:nvPr>
            <p:custDataLst>
              <p:tags r:id="rId3"/>
            </p:custDataLst>
          </p:nvPr>
        </p:nvPicPr>
        <p:blipFill>
          <a:blip r:embed="rId9" cstate="email">
            <a:extLst>
              <a:ext uri="{28A0092B-C50C-407E-A947-70E740481C1C}">
                <a14:useLocalDpi xmlns:a14="http://schemas.microsoft.com/office/drawing/2010/main"/>
              </a:ext>
            </a:extLst>
          </a:blip>
          <a:stretch>
            <a:fillRect/>
          </a:stretch>
        </p:blipFill>
        <p:spPr>
          <a:xfrm>
            <a:off x="859173" y="2550714"/>
            <a:ext cx="988962" cy="977395"/>
          </a:xfrm>
          <a:prstGeom prst="rect">
            <a:avLst/>
          </a:prstGeom>
        </p:spPr>
      </p:pic>
      <p:pic>
        <p:nvPicPr>
          <p:cNvPr id="11" name="Picture 10" descr="Abstract.png"/>
          <p:cNvPicPr>
            <a:picLocks noChangeAspect="1"/>
          </p:cNvPicPr>
          <p:nvPr>
            <p:custDataLst>
              <p:tags r:id="rId4"/>
            </p:custDataLst>
          </p:nvPr>
        </p:nvPicPr>
        <p:blipFill>
          <a:blip r:embed="rId10" cstate="email">
            <a:extLst>
              <a:ext uri="{28A0092B-C50C-407E-A947-70E740481C1C}">
                <a14:useLocalDpi xmlns:a14="http://schemas.microsoft.com/office/drawing/2010/main"/>
              </a:ext>
            </a:extLst>
          </a:blip>
          <a:stretch>
            <a:fillRect/>
          </a:stretch>
        </p:blipFill>
        <p:spPr bwMode="gray">
          <a:xfrm>
            <a:off x="2863964" y="2510353"/>
            <a:ext cx="1232512" cy="1088117"/>
          </a:xfrm>
          <a:prstGeom prst="rect">
            <a:avLst/>
          </a:prstGeom>
        </p:spPr>
      </p:pic>
      <p:sp>
        <p:nvSpPr>
          <p:cNvPr id="13" name="TextBox 12"/>
          <p:cNvSpPr txBox="1"/>
          <p:nvPr/>
        </p:nvSpPr>
        <p:spPr>
          <a:xfrm>
            <a:off x="348833" y="1624426"/>
            <a:ext cx="1998318" cy="646331"/>
          </a:xfrm>
          <a:prstGeom prst="rect">
            <a:avLst/>
          </a:prstGeom>
          <a:noFill/>
        </p:spPr>
        <p:txBody>
          <a:bodyPr wrap="square" lIns="91440" rIns="91440" rtlCol="0">
            <a:spAutoFit/>
          </a:bodyPr>
          <a:lstStyle/>
          <a:p>
            <a:pPr algn="ctr" defTabSz="913492">
              <a:lnSpc>
                <a:spcPct val="90000"/>
              </a:lnSpc>
              <a:spcBef>
                <a:spcPts val="100"/>
              </a:spcBef>
              <a:spcAft>
                <a:spcPts val="100"/>
              </a:spcAft>
              <a:buClr>
                <a:srgbClr val="0085C3"/>
              </a:buClr>
            </a:pPr>
            <a:r>
              <a:rPr lang="en-US" sz="2000" dirty="0" smtClean="0">
                <a:solidFill>
                  <a:srgbClr val="FFFFFF"/>
                </a:solidFill>
                <a:latin typeface="+mn-lt"/>
              </a:rPr>
              <a:t>Diverse audience</a:t>
            </a:r>
          </a:p>
        </p:txBody>
      </p:sp>
      <p:sp>
        <p:nvSpPr>
          <p:cNvPr id="14" name="TextBox 13"/>
          <p:cNvSpPr txBox="1"/>
          <p:nvPr/>
        </p:nvSpPr>
        <p:spPr>
          <a:xfrm>
            <a:off x="2370031" y="1624426"/>
            <a:ext cx="2242912" cy="646331"/>
          </a:xfrm>
          <a:prstGeom prst="rect">
            <a:avLst/>
          </a:prstGeom>
          <a:noFill/>
        </p:spPr>
        <p:txBody>
          <a:bodyPr wrap="square" lIns="91440" rIns="91440" rtlCol="0">
            <a:spAutoFit/>
          </a:bodyPr>
          <a:lstStyle/>
          <a:p>
            <a:pPr algn="ctr" defTabSz="913492">
              <a:lnSpc>
                <a:spcPct val="90000"/>
              </a:lnSpc>
              <a:spcBef>
                <a:spcPts val="100"/>
              </a:spcBef>
              <a:spcAft>
                <a:spcPts val="100"/>
              </a:spcAft>
              <a:buClr>
                <a:srgbClr val="0085C3"/>
              </a:buClr>
            </a:pPr>
            <a:r>
              <a:rPr lang="en-US" sz="2000" dirty="0" smtClean="0">
                <a:solidFill>
                  <a:srgbClr val="FFFFFF"/>
                </a:solidFill>
                <a:latin typeface="+mn-lt"/>
              </a:rPr>
              <a:t>Unclear network perimeter</a:t>
            </a:r>
          </a:p>
        </p:txBody>
      </p:sp>
      <p:sp>
        <p:nvSpPr>
          <p:cNvPr id="15" name="TextBox 14"/>
          <p:cNvSpPr txBox="1"/>
          <p:nvPr/>
        </p:nvSpPr>
        <p:spPr>
          <a:xfrm>
            <a:off x="4637636" y="1609912"/>
            <a:ext cx="1998318" cy="646331"/>
          </a:xfrm>
          <a:prstGeom prst="rect">
            <a:avLst/>
          </a:prstGeom>
          <a:noFill/>
        </p:spPr>
        <p:txBody>
          <a:bodyPr wrap="square" lIns="91440" rIns="91440" rtlCol="0">
            <a:spAutoFit/>
          </a:bodyPr>
          <a:lstStyle/>
          <a:p>
            <a:pPr algn="ctr" defTabSz="913492">
              <a:lnSpc>
                <a:spcPct val="90000"/>
              </a:lnSpc>
              <a:spcBef>
                <a:spcPts val="100"/>
              </a:spcBef>
              <a:spcAft>
                <a:spcPts val="100"/>
              </a:spcAft>
              <a:buClr>
                <a:srgbClr val="0085C3"/>
              </a:buClr>
            </a:pPr>
            <a:r>
              <a:rPr lang="en-US" sz="2000" dirty="0" smtClean="0">
                <a:solidFill>
                  <a:srgbClr val="FFFFFF"/>
                </a:solidFill>
                <a:latin typeface="+mn-lt"/>
              </a:rPr>
              <a:t>Multiple devices</a:t>
            </a:r>
          </a:p>
        </p:txBody>
      </p:sp>
      <p:sp>
        <p:nvSpPr>
          <p:cNvPr id="16" name="TextBox 15"/>
          <p:cNvSpPr txBox="1"/>
          <p:nvPr/>
        </p:nvSpPr>
        <p:spPr>
          <a:xfrm>
            <a:off x="6783441" y="1609912"/>
            <a:ext cx="1998318" cy="646331"/>
          </a:xfrm>
          <a:prstGeom prst="rect">
            <a:avLst/>
          </a:prstGeom>
          <a:noFill/>
        </p:spPr>
        <p:txBody>
          <a:bodyPr wrap="square" lIns="91440" rIns="91440" rtlCol="0">
            <a:spAutoFit/>
          </a:bodyPr>
          <a:lstStyle/>
          <a:p>
            <a:pPr algn="ctr" defTabSz="913492">
              <a:lnSpc>
                <a:spcPct val="90000"/>
              </a:lnSpc>
              <a:spcBef>
                <a:spcPts val="100"/>
              </a:spcBef>
              <a:spcAft>
                <a:spcPts val="100"/>
              </a:spcAft>
              <a:buClr>
                <a:srgbClr val="0085C3"/>
              </a:buClr>
            </a:pPr>
            <a:r>
              <a:rPr lang="en-US" sz="2000" dirty="0" smtClean="0">
                <a:solidFill>
                  <a:srgbClr val="FFFFFF"/>
                </a:solidFill>
                <a:latin typeface="+mn-lt"/>
              </a:rPr>
              <a:t>Blending of applications</a:t>
            </a:r>
          </a:p>
        </p:txBody>
      </p:sp>
      <p:sp>
        <p:nvSpPr>
          <p:cNvPr id="17" name="Oval 16"/>
          <p:cNvSpPr/>
          <p:nvPr/>
        </p:nvSpPr>
        <p:spPr>
          <a:xfrm>
            <a:off x="622278" y="2304910"/>
            <a:ext cx="1451429" cy="1451429"/>
          </a:xfrm>
          <a:prstGeom prst="ellipse">
            <a:avLst/>
          </a:prstGeom>
          <a:no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srgbClr val="FFFFFF"/>
              </a:solidFill>
            </a:endParaRPr>
          </a:p>
        </p:txBody>
      </p:sp>
      <p:sp>
        <p:nvSpPr>
          <p:cNvPr id="18" name="Oval 17"/>
          <p:cNvSpPr/>
          <p:nvPr/>
        </p:nvSpPr>
        <p:spPr>
          <a:xfrm>
            <a:off x="2770927" y="2304910"/>
            <a:ext cx="1451429" cy="1451429"/>
          </a:xfrm>
          <a:prstGeom prst="ellipse">
            <a:avLst/>
          </a:prstGeom>
          <a:no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srgbClr val="FFFFFF"/>
              </a:solidFill>
            </a:endParaRPr>
          </a:p>
        </p:txBody>
      </p:sp>
      <p:sp>
        <p:nvSpPr>
          <p:cNvPr id="19" name="Oval 18"/>
          <p:cNvSpPr/>
          <p:nvPr/>
        </p:nvSpPr>
        <p:spPr>
          <a:xfrm>
            <a:off x="4919041" y="2304910"/>
            <a:ext cx="1451429" cy="1451429"/>
          </a:xfrm>
          <a:prstGeom prst="ellipse">
            <a:avLst/>
          </a:prstGeom>
          <a:no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srgbClr val="FFFFFF"/>
              </a:solidFill>
            </a:endParaRPr>
          </a:p>
        </p:txBody>
      </p:sp>
      <p:sp>
        <p:nvSpPr>
          <p:cNvPr id="20" name="Oval 19"/>
          <p:cNvSpPr/>
          <p:nvPr/>
        </p:nvSpPr>
        <p:spPr>
          <a:xfrm>
            <a:off x="7067154" y="2304910"/>
            <a:ext cx="1451429" cy="1451429"/>
          </a:xfrm>
          <a:prstGeom prst="ellipse">
            <a:avLst/>
          </a:prstGeom>
          <a:noFill/>
          <a:ln w="38100">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srgbClr val="FFFFFF"/>
              </a:solidFill>
            </a:endParaRPr>
          </a:p>
        </p:txBody>
      </p:sp>
      <p:sp>
        <p:nvSpPr>
          <p:cNvPr id="21" name="PPTShape_1"/>
          <p:cNvSpPr/>
          <p:nvPr/>
        </p:nvSpPr>
        <p:spPr bwMode="auto">
          <a:xfrm>
            <a:off x="243840" y="5807033"/>
            <a:ext cx="2182368" cy="311255"/>
          </a:xfrm>
          <a:prstGeom prst="ellipse">
            <a:avLst/>
          </a:prstGeom>
          <a:gradFill flip="none" rotWithShape="1">
            <a:gsLst>
              <a:gs pos="24000">
                <a:schemeClr val="tx1">
                  <a:lumMod val="20000"/>
                  <a:lumOff val="80000"/>
                </a:schemeClr>
              </a:gs>
              <a:gs pos="100000">
                <a:sysClr val="window" lastClr="FFFFFF">
                  <a:alpha val="0"/>
                </a:sysClr>
              </a:gs>
            </a:gsLst>
            <a:path path="shape">
              <a:fillToRect l="50000" t="50000" r="50000" b="50000"/>
            </a:path>
            <a:tileRect/>
          </a:gradFill>
          <a:ln w="9525" cap="flat" cmpd="sng" algn="ctr">
            <a:noFill/>
            <a:prstDash val="solid"/>
          </a:ln>
          <a:effectLst/>
        </p:spPr>
        <p:txBody>
          <a:bodyPr anchor="ctr"/>
          <a:lstStyle/>
          <a:p>
            <a:pPr algn="ctr">
              <a:defRPr/>
            </a:pPr>
            <a:endParaRPr lang="da-DK" kern="0" dirty="0" err="1">
              <a:solidFill>
                <a:sysClr val="window" lastClr="FFFFFF"/>
              </a:solidFill>
              <a:latin typeface="+mn-lt"/>
            </a:endParaRPr>
          </a:p>
        </p:txBody>
      </p:sp>
      <p:sp>
        <p:nvSpPr>
          <p:cNvPr id="22" name="PPTShape_0"/>
          <p:cNvSpPr/>
          <p:nvPr/>
        </p:nvSpPr>
        <p:spPr bwMode="auto">
          <a:xfrm>
            <a:off x="2397274" y="5807033"/>
            <a:ext cx="2182368" cy="311255"/>
          </a:xfrm>
          <a:prstGeom prst="ellipse">
            <a:avLst/>
          </a:prstGeom>
          <a:gradFill flip="none" rotWithShape="1">
            <a:gsLst>
              <a:gs pos="24000">
                <a:schemeClr val="tx1">
                  <a:lumMod val="20000"/>
                  <a:lumOff val="80000"/>
                </a:schemeClr>
              </a:gs>
              <a:gs pos="100000">
                <a:sysClr val="window" lastClr="FFFFFF">
                  <a:alpha val="0"/>
                </a:sysClr>
              </a:gs>
            </a:gsLst>
            <a:path path="shape">
              <a:fillToRect l="50000" t="50000" r="50000" b="50000"/>
            </a:path>
            <a:tileRect/>
          </a:gradFill>
          <a:ln w="9525" cap="flat" cmpd="sng" algn="ctr">
            <a:noFill/>
            <a:prstDash val="solid"/>
          </a:ln>
          <a:effectLst/>
        </p:spPr>
        <p:txBody>
          <a:bodyPr anchor="ctr"/>
          <a:lstStyle/>
          <a:p>
            <a:pPr algn="ctr">
              <a:defRPr/>
            </a:pPr>
            <a:endParaRPr lang="da-DK" kern="0" dirty="0" err="1">
              <a:solidFill>
                <a:sysClr val="window" lastClr="FFFFFF"/>
              </a:solidFill>
              <a:latin typeface="+mn-lt"/>
            </a:endParaRPr>
          </a:p>
        </p:txBody>
      </p:sp>
      <p:sp>
        <p:nvSpPr>
          <p:cNvPr id="23" name="PPTShape_2"/>
          <p:cNvSpPr/>
          <p:nvPr/>
        </p:nvSpPr>
        <p:spPr bwMode="auto">
          <a:xfrm>
            <a:off x="4550708" y="5807033"/>
            <a:ext cx="2182368" cy="311255"/>
          </a:xfrm>
          <a:prstGeom prst="ellipse">
            <a:avLst/>
          </a:prstGeom>
          <a:gradFill flip="none" rotWithShape="1">
            <a:gsLst>
              <a:gs pos="24000">
                <a:schemeClr val="tx1">
                  <a:lumMod val="20000"/>
                  <a:lumOff val="80000"/>
                </a:schemeClr>
              </a:gs>
              <a:gs pos="100000">
                <a:sysClr val="window" lastClr="FFFFFF">
                  <a:alpha val="0"/>
                </a:sysClr>
              </a:gs>
            </a:gsLst>
            <a:path path="shape">
              <a:fillToRect l="50000" t="50000" r="50000" b="50000"/>
            </a:path>
            <a:tileRect/>
          </a:gradFill>
          <a:ln w="9525" cap="flat" cmpd="sng" algn="ctr">
            <a:noFill/>
            <a:prstDash val="solid"/>
          </a:ln>
          <a:effectLst/>
        </p:spPr>
        <p:txBody>
          <a:bodyPr anchor="ctr"/>
          <a:lstStyle/>
          <a:p>
            <a:pPr algn="ctr">
              <a:defRPr/>
            </a:pPr>
            <a:endParaRPr lang="da-DK" kern="0" dirty="0" err="1">
              <a:solidFill>
                <a:sysClr val="window" lastClr="FFFFFF"/>
              </a:solidFill>
              <a:latin typeface="+mn-lt"/>
            </a:endParaRPr>
          </a:p>
        </p:txBody>
      </p:sp>
      <p:sp>
        <p:nvSpPr>
          <p:cNvPr id="24" name="PPTShape_3"/>
          <p:cNvSpPr/>
          <p:nvPr/>
        </p:nvSpPr>
        <p:spPr bwMode="auto">
          <a:xfrm>
            <a:off x="6704143" y="5807033"/>
            <a:ext cx="2182368" cy="311255"/>
          </a:xfrm>
          <a:prstGeom prst="ellipse">
            <a:avLst/>
          </a:prstGeom>
          <a:gradFill flip="none" rotWithShape="1">
            <a:gsLst>
              <a:gs pos="24000">
                <a:schemeClr val="tx1">
                  <a:lumMod val="20000"/>
                  <a:lumOff val="80000"/>
                </a:schemeClr>
              </a:gs>
              <a:gs pos="100000">
                <a:sysClr val="window" lastClr="FFFFFF">
                  <a:alpha val="0"/>
                </a:sysClr>
              </a:gs>
            </a:gsLst>
            <a:path path="shape">
              <a:fillToRect l="50000" t="50000" r="50000" b="50000"/>
            </a:path>
            <a:tileRect/>
          </a:gradFill>
          <a:ln w="9525" cap="flat" cmpd="sng" algn="ctr">
            <a:noFill/>
            <a:prstDash val="solid"/>
          </a:ln>
          <a:effectLst/>
        </p:spPr>
        <p:txBody>
          <a:bodyPr anchor="ctr"/>
          <a:lstStyle/>
          <a:p>
            <a:pPr algn="ctr">
              <a:defRPr/>
            </a:pPr>
            <a:endParaRPr lang="da-DK" kern="0" dirty="0" err="1">
              <a:solidFill>
                <a:sysClr val="window" lastClr="FFFFFF"/>
              </a:solidFill>
              <a:latin typeface="+mn-lt"/>
            </a:endParaRPr>
          </a:p>
        </p:txBody>
      </p:sp>
      <p:grpSp>
        <p:nvGrpSpPr>
          <p:cNvPr id="2" name="Group 32"/>
          <p:cNvGrpSpPr/>
          <p:nvPr>
            <p:custDataLst>
              <p:tags r:id="rId5"/>
            </p:custDataLst>
          </p:nvPr>
        </p:nvGrpSpPr>
        <p:grpSpPr>
          <a:xfrm>
            <a:off x="5019802" y="2435968"/>
            <a:ext cx="1329385" cy="1244261"/>
            <a:chOff x="5019802" y="2450256"/>
            <a:chExt cx="1329385" cy="1244261"/>
          </a:xfrm>
        </p:grpSpPr>
        <p:pic>
          <p:nvPicPr>
            <p:cNvPr id="26" name="Picture 25"/>
            <p:cNvPicPr>
              <a:picLocks noChangeAspect="1"/>
            </p:cNvPicPr>
            <p:nvPr/>
          </p:nvPicPr>
          <p:blipFill>
            <a:blip r:embed="rId11" cstate="email">
              <a:extLst>
                <a:ext uri="{28A0092B-C50C-407E-A947-70E740481C1C}">
                  <a14:useLocalDpi xmlns:a14="http://schemas.microsoft.com/office/drawing/2010/main"/>
                </a:ext>
              </a:extLst>
            </a:blip>
            <a:stretch>
              <a:fillRect/>
            </a:stretch>
          </p:blipFill>
          <p:spPr>
            <a:xfrm>
              <a:off x="5818879" y="2615828"/>
              <a:ext cx="530308" cy="719269"/>
            </a:xfrm>
            <a:prstGeom prst="rect">
              <a:avLst/>
            </a:prstGeom>
            <a:noFill/>
            <a:ln>
              <a:noFill/>
            </a:ln>
          </p:spPr>
        </p:pic>
        <p:pic>
          <p:nvPicPr>
            <p:cNvPr id="27" name="Picture 26"/>
            <p:cNvPicPr>
              <a:picLocks noChangeAspect="1"/>
            </p:cNvPicPr>
            <p:nvPr/>
          </p:nvPicPr>
          <p:blipFill>
            <a:blip r:embed="rId12" cstate="email">
              <a:extLst>
                <a:ext uri="{28A0092B-C50C-407E-A947-70E740481C1C}">
                  <a14:useLocalDpi xmlns:a14="http://schemas.microsoft.com/office/drawing/2010/main"/>
                </a:ext>
              </a:extLst>
            </a:blip>
            <a:stretch>
              <a:fillRect/>
            </a:stretch>
          </p:blipFill>
          <p:spPr>
            <a:xfrm>
              <a:off x="5437268" y="2730042"/>
              <a:ext cx="414974" cy="629741"/>
            </a:xfrm>
            <a:prstGeom prst="rect">
              <a:avLst/>
            </a:prstGeom>
          </p:spPr>
        </p:pic>
        <p:pic>
          <p:nvPicPr>
            <p:cNvPr id="28" name="Picture 27"/>
            <p:cNvPicPr>
              <a:picLocks noChangeAspect="1"/>
            </p:cNvPicPr>
            <p:nvPr/>
          </p:nvPicPr>
          <p:blipFill>
            <a:blip r:embed="rId13" cstate="email">
              <a:extLst>
                <a:ext uri="{28A0092B-C50C-407E-A947-70E740481C1C}">
                  <a14:useLocalDpi xmlns:a14="http://schemas.microsoft.com/office/drawing/2010/main"/>
                </a:ext>
              </a:extLst>
            </a:blip>
            <a:stretch>
              <a:fillRect/>
            </a:stretch>
          </p:blipFill>
          <p:spPr>
            <a:xfrm>
              <a:off x="5490976" y="3402880"/>
              <a:ext cx="334949" cy="291637"/>
            </a:xfrm>
            <a:prstGeom prst="rect">
              <a:avLst/>
            </a:prstGeom>
            <a:noFill/>
            <a:ln>
              <a:noFill/>
            </a:ln>
          </p:spPr>
        </p:pic>
        <p:pic>
          <p:nvPicPr>
            <p:cNvPr id="29" name="Picture 28" descr="icon-moden.png"/>
            <p:cNvPicPr>
              <a:picLocks noChangeAspect="1"/>
            </p:cNvPicPr>
            <p:nvPr/>
          </p:nvPicPr>
          <p:blipFill>
            <a:blip r:embed="rId14" cstate="email">
              <a:extLst>
                <a:ext uri="{28A0092B-C50C-407E-A947-70E740481C1C}">
                  <a14:useLocalDpi xmlns:a14="http://schemas.microsoft.com/office/drawing/2010/main"/>
                </a:ext>
              </a:extLst>
            </a:blip>
            <a:stretch>
              <a:fillRect/>
            </a:stretch>
          </p:blipFill>
          <p:spPr>
            <a:xfrm>
              <a:off x="5261327" y="2450256"/>
              <a:ext cx="766857" cy="214269"/>
            </a:xfrm>
            <a:prstGeom prst="rect">
              <a:avLst/>
            </a:prstGeom>
          </p:spPr>
        </p:pic>
        <p:pic>
          <p:nvPicPr>
            <p:cNvPr id="30" name="Picture 29" descr="smart-phone.png"/>
            <p:cNvPicPr>
              <a:picLocks noChangeAspect="1"/>
            </p:cNvPicPr>
            <p:nvPr/>
          </p:nvPicPr>
          <p:blipFill>
            <a:blip r:embed="rId15" cstate="email">
              <a:extLst>
                <a:ext uri="{28A0092B-C50C-407E-A947-70E740481C1C}">
                  <a14:useLocalDpi xmlns:a14="http://schemas.microsoft.com/office/drawing/2010/main"/>
                </a:ext>
              </a:extLst>
            </a:blip>
            <a:stretch>
              <a:fillRect/>
            </a:stretch>
          </p:blipFill>
          <p:spPr>
            <a:xfrm>
              <a:off x="5019802" y="2783890"/>
              <a:ext cx="328028" cy="522044"/>
            </a:xfrm>
            <a:prstGeom prst="rect">
              <a:avLst/>
            </a:prstGeom>
          </p:spPr>
        </p:pic>
      </p:grpSp>
      <p:sp>
        <p:nvSpPr>
          <p:cNvPr id="31" name="Slide Number Placeholder 81"/>
          <p:cNvSpPr>
            <a:spLocks noGrp="1"/>
          </p:cNvSpPr>
          <p:nvPr>
            <p:ph type="sldNum" sz="quarter" idx="4294967295"/>
          </p:nvPr>
        </p:nvSpPr>
        <p:spPr>
          <a:xfrm>
            <a:off x="464108" y="6438670"/>
            <a:ext cx="387947" cy="159557"/>
          </a:xfrm>
          <a:prstGeom prst="rect">
            <a:avLst/>
          </a:prstGeom>
        </p:spPr>
        <p:txBody>
          <a:bodyPr/>
          <a:lstStyle/>
          <a:p>
            <a:fld id="{DBD5246C-868F-410A-AE52-FE248EDADC46}" type="slidenum">
              <a:rPr lang="en-US" sz="1100" smtClean="0">
                <a:solidFill>
                  <a:srgbClr val="000000">
                    <a:lumMod val="60000"/>
                    <a:lumOff val="40000"/>
                  </a:srgbClr>
                </a:solidFill>
                <a:latin typeface="+mn-lt"/>
              </a:rPr>
              <a:pPr/>
              <a:t>4</a:t>
            </a:fld>
            <a:endParaRPr lang="en-US" sz="1100" dirty="0">
              <a:solidFill>
                <a:srgbClr val="000000">
                  <a:lumMod val="60000"/>
                  <a:lumOff val="40000"/>
                </a:srgbClr>
              </a:solidFill>
              <a:latin typeface="+mn-lt"/>
            </a:endParaRPr>
          </a:p>
        </p:txBody>
      </p:sp>
    </p:spTree>
    <p:custDataLst>
      <p:tags r:id="rId1"/>
    </p:custDataLst>
    <p:extLst>
      <p:ext uri="{BB962C8B-B14F-4D97-AF65-F5344CB8AC3E}">
        <p14:creationId xmlns:p14="http://schemas.microsoft.com/office/powerpoint/2010/main" val="1953687342"/>
      </p:ext>
    </p:extLst>
  </p:cSld>
  <p:clrMapOvr>
    <a:masterClrMapping/>
  </p:clrMapOvr>
  <p:transition spd="med">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0"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1000" fill="hold"/>
                                        <p:tgtEl>
                                          <p:spTgt spid="8"/>
                                        </p:tgtEl>
                                        <p:attrNameLst>
                                          <p:attrName>ppt_w</p:attrName>
                                        </p:attrNameLst>
                                      </p:cBhvr>
                                      <p:tavLst>
                                        <p:tav tm="0">
                                          <p:val>
                                            <p:fltVal val="0"/>
                                          </p:val>
                                        </p:tav>
                                        <p:tav tm="100000">
                                          <p:val>
                                            <p:strVal val="#ppt_w"/>
                                          </p:val>
                                        </p:tav>
                                      </p:tavLst>
                                    </p:anim>
                                    <p:anim calcmode="lin" valueType="num">
                                      <p:cBhvr>
                                        <p:cTn id="8" dur="1000" fill="hold"/>
                                        <p:tgtEl>
                                          <p:spTgt spid="8"/>
                                        </p:tgtEl>
                                        <p:attrNameLst>
                                          <p:attrName>ppt_h</p:attrName>
                                        </p:attrNameLst>
                                      </p:cBhvr>
                                      <p:tavLst>
                                        <p:tav tm="0">
                                          <p:val>
                                            <p:fltVal val="0"/>
                                          </p:val>
                                        </p:tav>
                                        <p:tav tm="100000">
                                          <p:val>
                                            <p:strVal val="#ppt_h"/>
                                          </p:val>
                                        </p:tav>
                                      </p:tavLst>
                                    </p:anim>
                                    <p:animEffect transition="in" filter="fade">
                                      <p:cBhvr>
                                        <p:cTn id="9" dur="1000"/>
                                        <p:tgtEl>
                                          <p:spTgt spid="8"/>
                                        </p:tgtEl>
                                      </p:cBhvr>
                                    </p:animEffect>
                                  </p:childTnLst>
                                </p:cTn>
                              </p:par>
                            </p:childTnLst>
                          </p:cTn>
                        </p:par>
                        <p:par>
                          <p:cTn id="10" fill="hold">
                            <p:stCondLst>
                              <p:cond delay="1000"/>
                            </p:stCondLst>
                            <p:childTnLst>
                              <p:par>
                                <p:cTn id="11" presetID="10" presetClass="entr" presetSubtype="0" fill="hold" nodeType="after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1000"/>
                                        <p:tgtEl>
                                          <p:spTgt spid="9"/>
                                        </p:tgtEl>
                                      </p:cBhvr>
                                    </p:animEffect>
                                  </p:childTnLst>
                                </p:cTn>
                              </p:par>
                              <p:par>
                                <p:cTn id="14" presetID="10" presetClass="entr" presetSubtype="0" fill="hold" nodeType="withEffect">
                                  <p:stCondLst>
                                    <p:cond delay="0"/>
                                  </p:stCondLst>
                                  <p:childTnLst>
                                    <p:set>
                                      <p:cBhvr>
                                        <p:cTn id="15" dur="1" fill="hold">
                                          <p:stCondLst>
                                            <p:cond delay="0"/>
                                          </p:stCondLst>
                                        </p:cTn>
                                        <p:tgtEl>
                                          <p:spTgt spid="2"/>
                                        </p:tgtEl>
                                        <p:attrNameLst>
                                          <p:attrName>style.visibility</p:attrName>
                                        </p:attrNameLst>
                                      </p:cBhvr>
                                      <p:to>
                                        <p:strVal val="visible"/>
                                      </p:to>
                                    </p:set>
                                    <p:animEffect transition="in" filter="fade">
                                      <p:cBhvr>
                                        <p:cTn id="16" dur="1000"/>
                                        <p:tgtEl>
                                          <p:spTgt spid="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1000"/>
                                        <p:tgtEl>
                                          <p:spTgt spid="1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1000"/>
                                        <p:tgtEl>
                                          <p:spTgt spid="15"/>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fade">
                                      <p:cBhvr>
                                        <p:cTn id="25" dur="1000"/>
                                        <p:tgtEl>
                                          <p:spTgt spid="14"/>
                                        </p:tgtEl>
                                      </p:cBhvr>
                                    </p:animEffect>
                                  </p:childTnLst>
                                </p:cTn>
                              </p:par>
                              <p:par>
                                <p:cTn id="26" presetID="10" presetClass="entr" presetSubtype="0" fill="hold" nodeType="with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fade">
                                      <p:cBhvr>
                                        <p:cTn id="28" dur="1000"/>
                                        <p:tgtEl>
                                          <p:spTgt spid="11"/>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1000"/>
                                        <p:tgtEl>
                                          <p:spTgt spid="13"/>
                                        </p:tgtEl>
                                      </p:cBhvr>
                                    </p:animEffect>
                                  </p:childTnLst>
                                </p:cTn>
                              </p:par>
                              <p:par>
                                <p:cTn id="32" presetID="10" presetClass="entr" presetSubtype="0" fill="hold" nodeType="with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fade">
                                      <p:cBhvr>
                                        <p:cTn id="34" dur="1000"/>
                                        <p:tgtEl>
                                          <p:spTgt spid="10"/>
                                        </p:tgtEl>
                                      </p:cBhvr>
                                    </p:animEffect>
                                  </p:childTnLst>
                                </p:cTn>
                              </p:par>
                            </p:childTnLst>
                          </p:cTn>
                        </p:par>
                      </p:childTnLst>
                    </p:cTn>
                  </p:par>
                  <p:par>
                    <p:cTn id="35" fill="hold">
                      <p:stCondLst>
                        <p:cond delay="indefinite"/>
                      </p:stCondLst>
                      <p:childTnLst>
                        <p:par>
                          <p:cTn id="36" fill="hold">
                            <p:stCondLst>
                              <p:cond delay="0"/>
                            </p:stCondLst>
                            <p:childTnLst>
                              <p:par>
                                <p:cTn id="37" presetID="17" presetClass="entr" presetSubtype="10" fill="hold" nodeType="clickEffect">
                                  <p:stCondLst>
                                    <p:cond delay="0"/>
                                  </p:stCondLst>
                                  <p:childTnLst>
                                    <p:set>
                                      <p:cBhvr>
                                        <p:cTn id="38" dur="1" fill="hold">
                                          <p:stCondLst>
                                            <p:cond delay="0"/>
                                          </p:stCondLst>
                                        </p:cTn>
                                        <p:tgtEl>
                                          <p:spTgt spid="17"/>
                                        </p:tgtEl>
                                        <p:attrNameLst>
                                          <p:attrName>style.visibility</p:attrName>
                                        </p:attrNameLst>
                                      </p:cBhvr>
                                      <p:to>
                                        <p:strVal val="visible"/>
                                      </p:to>
                                    </p:set>
                                    <p:anim calcmode="lin" valueType="num">
                                      <p:cBhvr>
                                        <p:cTn id="39" dur="1000" fill="hold"/>
                                        <p:tgtEl>
                                          <p:spTgt spid="17"/>
                                        </p:tgtEl>
                                        <p:attrNameLst>
                                          <p:attrName>ppt_w</p:attrName>
                                        </p:attrNameLst>
                                      </p:cBhvr>
                                      <p:tavLst>
                                        <p:tav tm="0">
                                          <p:val>
                                            <p:fltVal val="0"/>
                                          </p:val>
                                        </p:tav>
                                        <p:tav tm="100000">
                                          <p:val>
                                            <p:strVal val="#ppt_w"/>
                                          </p:val>
                                        </p:tav>
                                      </p:tavLst>
                                    </p:anim>
                                    <p:anim calcmode="lin" valueType="num">
                                      <p:cBhvr>
                                        <p:cTn id="40" dur="1000" fill="hold"/>
                                        <p:tgtEl>
                                          <p:spTgt spid="17"/>
                                        </p:tgtEl>
                                        <p:attrNameLst>
                                          <p:attrName>ppt_h</p:attrName>
                                        </p:attrNameLst>
                                      </p:cBhvr>
                                      <p:tavLst>
                                        <p:tav tm="0">
                                          <p:val>
                                            <p:strVal val="#ppt_h"/>
                                          </p:val>
                                        </p:tav>
                                        <p:tav tm="100000">
                                          <p:val>
                                            <p:strVal val="#ppt_h"/>
                                          </p:val>
                                        </p:tav>
                                      </p:tavLst>
                                    </p:anim>
                                  </p:childTnLst>
                                </p:cTn>
                              </p:par>
                              <p:par>
                                <p:cTn id="41" presetID="10" presetClass="entr" presetSubtype="0" fill="hold" grpId="0" nodeType="withEffect">
                                  <p:stCondLst>
                                    <p:cond delay="0"/>
                                  </p:stCondLst>
                                  <p:childTnLst>
                                    <p:set>
                                      <p:cBhvr>
                                        <p:cTn id="42" dur="1" fill="hold">
                                          <p:stCondLst>
                                            <p:cond delay="0"/>
                                          </p:stCondLst>
                                        </p:cTn>
                                        <p:tgtEl>
                                          <p:spTgt spid="21"/>
                                        </p:tgtEl>
                                        <p:attrNameLst>
                                          <p:attrName>style.visibility</p:attrName>
                                        </p:attrNameLst>
                                      </p:cBhvr>
                                      <p:to>
                                        <p:strVal val="visible"/>
                                      </p:to>
                                    </p:set>
                                    <p:animEffect transition="in" filter="fade">
                                      <p:cBhvr>
                                        <p:cTn id="43" dur="1000"/>
                                        <p:tgtEl>
                                          <p:spTgt spid="21"/>
                                        </p:tgtEl>
                                      </p:cBhvr>
                                    </p:animEffect>
                                  </p:childTnLst>
                                </p:cTn>
                              </p:par>
                              <p:par>
                                <p:cTn id="44" presetID="47" presetClass="entr" presetSubtype="0" fill="hold" grpId="0" nodeType="withEffect">
                                  <p:stCondLst>
                                    <p:cond delay="0"/>
                                  </p:stCondLst>
                                  <p:childTnLst>
                                    <p:set>
                                      <p:cBhvr>
                                        <p:cTn id="45" dur="1" fill="hold">
                                          <p:stCondLst>
                                            <p:cond delay="0"/>
                                          </p:stCondLst>
                                        </p:cTn>
                                        <p:tgtEl>
                                          <p:spTgt spid="4"/>
                                        </p:tgtEl>
                                        <p:attrNameLst>
                                          <p:attrName>style.visibility</p:attrName>
                                        </p:attrNameLst>
                                      </p:cBhvr>
                                      <p:to>
                                        <p:strVal val="visible"/>
                                      </p:to>
                                    </p:set>
                                    <p:animEffect transition="in" filter="fade">
                                      <p:cBhvr>
                                        <p:cTn id="46" dur="1000"/>
                                        <p:tgtEl>
                                          <p:spTgt spid="4"/>
                                        </p:tgtEl>
                                      </p:cBhvr>
                                    </p:animEffect>
                                    <p:anim calcmode="lin" valueType="num">
                                      <p:cBhvr>
                                        <p:cTn id="47" dur="1000" fill="hold"/>
                                        <p:tgtEl>
                                          <p:spTgt spid="4"/>
                                        </p:tgtEl>
                                        <p:attrNameLst>
                                          <p:attrName>ppt_x</p:attrName>
                                        </p:attrNameLst>
                                      </p:cBhvr>
                                      <p:tavLst>
                                        <p:tav tm="0">
                                          <p:val>
                                            <p:strVal val="#ppt_x"/>
                                          </p:val>
                                        </p:tav>
                                        <p:tav tm="100000">
                                          <p:val>
                                            <p:strVal val="#ppt_x"/>
                                          </p:val>
                                        </p:tav>
                                      </p:tavLst>
                                    </p:anim>
                                    <p:anim calcmode="lin" valueType="num">
                                      <p:cBhvr>
                                        <p:cTn id="48"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17" presetClass="entr" presetSubtype="10" fill="hold" nodeType="clickEffect">
                                  <p:stCondLst>
                                    <p:cond delay="0"/>
                                  </p:stCondLst>
                                  <p:childTnLst>
                                    <p:set>
                                      <p:cBhvr>
                                        <p:cTn id="52" dur="1" fill="hold">
                                          <p:stCondLst>
                                            <p:cond delay="0"/>
                                          </p:stCondLst>
                                        </p:cTn>
                                        <p:tgtEl>
                                          <p:spTgt spid="18"/>
                                        </p:tgtEl>
                                        <p:attrNameLst>
                                          <p:attrName>style.visibility</p:attrName>
                                        </p:attrNameLst>
                                      </p:cBhvr>
                                      <p:to>
                                        <p:strVal val="visible"/>
                                      </p:to>
                                    </p:set>
                                    <p:anim calcmode="lin" valueType="num">
                                      <p:cBhvr>
                                        <p:cTn id="53" dur="1000" fill="hold"/>
                                        <p:tgtEl>
                                          <p:spTgt spid="18"/>
                                        </p:tgtEl>
                                        <p:attrNameLst>
                                          <p:attrName>ppt_w</p:attrName>
                                        </p:attrNameLst>
                                      </p:cBhvr>
                                      <p:tavLst>
                                        <p:tav tm="0">
                                          <p:val>
                                            <p:fltVal val="0"/>
                                          </p:val>
                                        </p:tav>
                                        <p:tav tm="100000">
                                          <p:val>
                                            <p:strVal val="#ppt_w"/>
                                          </p:val>
                                        </p:tav>
                                      </p:tavLst>
                                    </p:anim>
                                    <p:anim calcmode="lin" valueType="num">
                                      <p:cBhvr>
                                        <p:cTn id="54" dur="1000" fill="hold"/>
                                        <p:tgtEl>
                                          <p:spTgt spid="18"/>
                                        </p:tgtEl>
                                        <p:attrNameLst>
                                          <p:attrName>ppt_h</p:attrName>
                                        </p:attrNameLst>
                                      </p:cBhvr>
                                      <p:tavLst>
                                        <p:tav tm="0">
                                          <p:val>
                                            <p:strVal val="#ppt_h"/>
                                          </p:val>
                                        </p:tav>
                                        <p:tav tm="100000">
                                          <p:val>
                                            <p:strVal val="#ppt_h"/>
                                          </p:val>
                                        </p:tav>
                                      </p:tavLst>
                                    </p:anim>
                                  </p:childTnLst>
                                </p:cTn>
                              </p:par>
                              <p:par>
                                <p:cTn id="55" presetID="10" presetClass="entr" presetSubtype="0" fill="hold" grpId="0" nodeType="withEffect">
                                  <p:stCondLst>
                                    <p:cond delay="0"/>
                                  </p:stCondLst>
                                  <p:childTnLst>
                                    <p:set>
                                      <p:cBhvr>
                                        <p:cTn id="56" dur="1" fill="hold">
                                          <p:stCondLst>
                                            <p:cond delay="0"/>
                                          </p:stCondLst>
                                        </p:cTn>
                                        <p:tgtEl>
                                          <p:spTgt spid="22"/>
                                        </p:tgtEl>
                                        <p:attrNameLst>
                                          <p:attrName>style.visibility</p:attrName>
                                        </p:attrNameLst>
                                      </p:cBhvr>
                                      <p:to>
                                        <p:strVal val="visible"/>
                                      </p:to>
                                    </p:set>
                                    <p:animEffect transition="in" filter="fade">
                                      <p:cBhvr>
                                        <p:cTn id="57" dur="1000"/>
                                        <p:tgtEl>
                                          <p:spTgt spid="22"/>
                                        </p:tgtEl>
                                      </p:cBhvr>
                                    </p:animEffect>
                                  </p:childTnLst>
                                </p:cTn>
                              </p:par>
                              <p:par>
                                <p:cTn id="58" presetID="47" presetClass="entr" presetSubtype="0" fill="hold" grpId="0" nodeType="withEffect">
                                  <p:stCondLst>
                                    <p:cond delay="0"/>
                                  </p:stCondLst>
                                  <p:childTnLst>
                                    <p:set>
                                      <p:cBhvr>
                                        <p:cTn id="59" dur="1" fill="hold">
                                          <p:stCondLst>
                                            <p:cond delay="0"/>
                                          </p:stCondLst>
                                        </p:cTn>
                                        <p:tgtEl>
                                          <p:spTgt spid="5"/>
                                        </p:tgtEl>
                                        <p:attrNameLst>
                                          <p:attrName>style.visibility</p:attrName>
                                        </p:attrNameLst>
                                      </p:cBhvr>
                                      <p:to>
                                        <p:strVal val="visible"/>
                                      </p:to>
                                    </p:set>
                                    <p:animEffect transition="in" filter="fade">
                                      <p:cBhvr>
                                        <p:cTn id="60" dur="1000"/>
                                        <p:tgtEl>
                                          <p:spTgt spid="5"/>
                                        </p:tgtEl>
                                      </p:cBhvr>
                                    </p:animEffect>
                                    <p:anim calcmode="lin" valueType="num">
                                      <p:cBhvr>
                                        <p:cTn id="61" dur="1000" fill="hold"/>
                                        <p:tgtEl>
                                          <p:spTgt spid="5"/>
                                        </p:tgtEl>
                                        <p:attrNameLst>
                                          <p:attrName>ppt_x</p:attrName>
                                        </p:attrNameLst>
                                      </p:cBhvr>
                                      <p:tavLst>
                                        <p:tav tm="0">
                                          <p:val>
                                            <p:strVal val="#ppt_x"/>
                                          </p:val>
                                        </p:tav>
                                        <p:tav tm="100000">
                                          <p:val>
                                            <p:strVal val="#ppt_x"/>
                                          </p:val>
                                        </p:tav>
                                      </p:tavLst>
                                    </p:anim>
                                    <p:anim calcmode="lin" valueType="num">
                                      <p:cBhvr>
                                        <p:cTn id="62"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17" presetClass="entr" presetSubtype="10" fill="hold" nodeType="clickEffect">
                                  <p:stCondLst>
                                    <p:cond delay="0"/>
                                  </p:stCondLst>
                                  <p:childTnLst>
                                    <p:set>
                                      <p:cBhvr>
                                        <p:cTn id="66" dur="1" fill="hold">
                                          <p:stCondLst>
                                            <p:cond delay="0"/>
                                          </p:stCondLst>
                                        </p:cTn>
                                        <p:tgtEl>
                                          <p:spTgt spid="19"/>
                                        </p:tgtEl>
                                        <p:attrNameLst>
                                          <p:attrName>style.visibility</p:attrName>
                                        </p:attrNameLst>
                                      </p:cBhvr>
                                      <p:to>
                                        <p:strVal val="visible"/>
                                      </p:to>
                                    </p:set>
                                    <p:anim calcmode="lin" valueType="num">
                                      <p:cBhvr>
                                        <p:cTn id="67" dur="1000" fill="hold"/>
                                        <p:tgtEl>
                                          <p:spTgt spid="19"/>
                                        </p:tgtEl>
                                        <p:attrNameLst>
                                          <p:attrName>ppt_w</p:attrName>
                                        </p:attrNameLst>
                                      </p:cBhvr>
                                      <p:tavLst>
                                        <p:tav tm="0">
                                          <p:val>
                                            <p:fltVal val="0"/>
                                          </p:val>
                                        </p:tav>
                                        <p:tav tm="100000">
                                          <p:val>
                                            <p:strVal val="#ppt_w"/>
                                          </p:val>
                                        </p:tav>
                                      </p:tavLst>
                                    </p:anim>
                                    <p:anim calcmode="lin" valueType="num">
                                      <p:cBhvr>
                                        <p:cTn id="68" dur="1000" fill="hold"/>
                                        <p:tgtEl>
                                          <p:spTgt spid="19"/>
                                        </p:tgtEl>
                                        <p:attrNameLst>
                                          <p:attrName>ppt_h</p:attrName>
                                        </p:attrNameLst>
                                      </p:cBhvr>
                                      <p:tavLst>
                                        <p:tav tm="0">
                                          <p:val>
                                            <p:strVal val="#ppt_h"/>
                                          </p:val>
                                        </p:tav>
                                        <p:tav tm="100000">
                                          <p:val>
                                            <p:strVal val="#ppt_h"/>
                                          </p:val>
                                        </p:tav>
                                      </p:tavLst>
                                    </p:anim>
                                  </p:childTnLst>
                                </p:cTn>
                              </p:par>
                              <p:par>
                                <p:cTn id="69" presetID="10" presetClass="entr" presetSubtype="0" fill="hold" grpId="0" nodeType="withEffect">
                                  <p:stCondLst>
                                    <p:cond delay="0"/>
                                  </p:stCondLst>
                                  <p:childTnLst>
                                    <p:set>
                                      <p:cBhvr>
                                        <p:cTn id="70" dur="1" fill="hold">
                                          <p:stCondLst>
                                            <p:cond delay="0"/>
                                          </p:stCondLst>
                                        </p:cTn>
                                        <p:tgtEl>
                                          <p:spTgt spid="23"/>
                                        </p:tgtEl>
                                        <p:attrNameLst>
                                          <p:attrName>style.visibility</p:attrName>
                                        </p:attrNameLst>
                                      </p:cBhvr>
                                      <p:to>
                                        <p:strVal val="visible"/>
                                      </p:to>
                                    </p:set>
                                    <p:animEffect transition="in" filter="fade">
                                      <p:cBhvr>
                                        <p:cTn id="71" dur="1000"/>
                                        <p:tgtEl>
                                          <p:spTgt spid="23"/>
                                        </p:tgtEl>
                                      </p:cBhvr>
                                    </p:animEffect>
                                  </p:childTnLst>
                                </p:cTn>
                              </p:par>
                              <p:par>
                                <p:cTn id="72" presetID="47" presetClass="entr" presetSubtype="0" fill="hold" grpId="0" nodeType="withEffect">
                                  <p:stCondLst>
                                    <p:cond delay="0"/>
                                  </p:stCondLst>
                                  <p:childTnLst>
                                    <p:set>
                                      <p:cBhvr>
                                        <p:cTn id="73" dur="1" fill="hold">
                                          <p:stCondLst>
                                            <p:cond delay="0"/>
                                          </p:stCondLst>
                                        </p:cTn>
                                        <p:tgtEl>
                                          <p:spTgt spid="6"/>
                                        </p:tgtEl>
                                        <p:attrNameLst>
                                          <p:attrName>style.visibility</p:attrName>
                                        </p:attrNameLst>
                                      </p:cBhvr>
                                      <p:to>
                                        <p:strVal val="visible"/>
                                      </p:to>
                                    </p:set>
                                    <p:animEffect transition="in" filter="fade">
                                      <p:cBhvr>
                                        <p:cTn id="74" dur="1000"/>
                                        <p:tgtEl>
                                          <p:spTgt spid="6"/>
                                        </p:tgtEl>
                                      </p:cBhvr>
                                    </p:animEffect>
                                    <p:anim calcmode="lin" valueType="num">
                                      <p:cBhvr>
                                        <p:cTn id="75" dur="1000" fill="hold"/>
                                        <p:tgtEl>
                                          <p:spTgt spid="6"/>
                                        </p:tgtEl>
                                        <p:attrNameLst>
                                          <p:attrName>ppt_x</p:attrName>
                                        </p:attrNameLst>
                                      </p:cBhvr>
                                      <p:tavLst>
                                        <p:tav tm="0">
                                          <p:val>
                                            <p:strVal val="#ppt_x"/>
                                          </p:val>
                                        </p:tav>
                                        <p:tav tm="100000">
                                          <p:val>
                                            <p:strVal val="#ppt_x"/>
                                          </p:val>
                                        </p:tav>
                                      </p:tavLst>
                                    </p:anim>
                                    <p:anim calcmode="lin" valueType="num">
                                      <p:cBhvr>
                                        <p:cTn id="76"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77" fill="hold">
                      <p:stCondLst>
                        <p:cond delay="indefinite"/>
                      </p:stCondLst>
                      <p:childTnLst>
                        <p:par>
                          <p:cTn id="78" fill="hold">
                            <p:stCondLst>
                              <p:cond delay="0"/>
                            </p:stCondLst>
                            <p:childTnLst>
                              <p:par>
                                <p:cTn id="79" presetID="17" presetClass="entr" presetSubtype="10" fill="hold" nodeType="clickEffect">
                                  <p:stCondLst>
                                    <p:cond delay="0"/>
                                  </p:stCondLst>
                                  <p:childTnLst>
                                    <p:set>
                                      <p:cBhvr>
                                        <p:cTn id="80" dur="1" fill="hold">
                                          <p:stCondLst>
                                            <p:cond delay="0"/>
                                          </p:stCondLst>
                                        </p:cTn>
                                        <p:tgtEl>
                                          <p:spTgt spid="20"/>
                                        </p:tgtEl>
                                        <p:attrNameLst>
                                          <p:attrName>style.visibility</p:attrName>
                                        </p:attrNameLst>
                                      </p:cBhvr>
                                      <p:to>
                                        <p:strVal val="visible"/>
                                      </p:to>
                                    </p:set>
                                    <p:anim calcmode="lin" valueType="num">
                                      <p:cBhvr>
                                        <p:cTn id="81" dur="1000" fill="hold"/>
                                        <p:tgtEl>
                                          <p:spTgt spid="20"/>
                                        </p:tgtEl>
                                        <p:attrNameLst>
                                          <p:attrName>ppt_w</p:attrName>
                                        </p:attrNameLst>
                                      </p:cBhvr>
                                      <p:tavLst>
                                        <p:tav tm="0">
                                          <p:val>
                                            <p:fltVal val="0"/>
                                          </p:val>
                                        </p:tav>
                                        <p:tav tm="100000">
                                          <p:val>
                                            <p:strVal val="#ppt_w"/>
                                          </p:val>
                                        </p:tav>
                                      </p:tavLst>
                                    </p:anim>
                                    <p:anim calcmode="lin" valueType="num">
                                      <p:cBhvr>
                                        <p:cTn id="82" dur="1000" fill="hold"/>
                                        <p:tgtEl>
                                          <p:spTgt spid="20"/>
                                        </p:tgtEl>
                                        <p:attrNameLst>
                                          <p:attrName>ppt_h</p:attrName>
                                        </p:attrNameLst>
                                      </p:cBhvr>
                                      <p:tavLst>
                                        <p:tav tm="0">
                                          <p:val>
                                            <p:strVal val="#ppt_h"/>
                                          </p:val>
                                        </p:tav>
                                        <p:tav tm="100000">
                                          <p:val>
                                            <p:strVal val="#ppt_h"/>
                                          </p:val>
                                        </p:tav>
                                      </p:tavLst>
                                    </p:anim>
                                  </p:childTnLst>
                                </p:cTn>
                              </p:par>
                              <p:par>
                                <p:cTn id="83" presetID="10" presetClass="entr" presetSubtype="0" fill="hold" grpId="0" nodeType="withEffect">
                                  <p:stCondLst>
                                    <p:cond delay="0"/>
                                  </p:stCondLst>
                                  <p:childTnLst>
                                    <p:set>
                                      <p:cBhvr>
                                        <p:cTn id="84" dur="1" fill="hold">
                                          <p:stCondLst>
                                            <p:cond delay="0"/>
                                          </p:stCondLst>
                                        </p:cTn>
                                        <p:tgtEl>
                                          <p:spTgt spid="24"/>
                                        </p:tgtEl>
                                        <p:attrNameLst>
                                          <p:attrName>style.visibility</p:attrName>
                                        </p:attrNameLst>
                                      </p:cBhvr>
                                      <p:to>
                                        <p:strVal val="visible"/>
                                      </p:to>
                                    </p:set>
                                    <p:animEffect transition="in" filter="fade">
                                      <p:cBhvr>
                                        <p:cTn id="85" dur="1000"/>
                                        <p:tgtEl>
                                          <p:spTgt spid="24"/>
                                        </p:tgtEl>
                                      </p:cBhvr>
                                    </p:animEffect>
                                  </p:childTnLst>
                                </p:cTn>
                              </p:par>
                              <p:par>
                                <p:cTn id="86" presetID="47" presetClass="entr" presetSubtype="0" fill="hold" grpId="0" nodeType="withEffect">
                                  <p:stCondLst>
                                    <p:cond delay="0"/>
                                  </p:stCondLst>
                                  <p:childTnLst>
                                    <p:set>
                                      <p:cBhvr>
                                        <p:cTn id="87" dur="1" fill="hold">
                                          <p:stCondLst>
                                            <p:cond delay="0"/>
                                          </p:stCondLst>
                                        </p:cTn>
                                        <p:tgtEl>
                                          <p:spTgt spid="7"/>
                                        </p:tgtEl>
                                        <p:attrNameLst>
                                          <p:attrName>style.visibility</p:attrName>
                                        </p:attrNameLst>
                                      </p:cBhvr>
                                      <p:to>
                                        <p:strVal val="visible"/>
                                      </p:to>
                                    </p:set>
                                    <p:animEffect transition="in" filter="fade">
                                      <p:cBhvr>
                                        <p:cTn id="88" dur="1000"/>
                                        <p:tgtEl>
                                          <p:spTgt spid="7"/>
                                        </p:tgtEl>
                                      </p:cBhvr>
                                    </p:animEffect>
                                    <p:anim calcmode="lin" valueType="num">
                                      <p:cBhvr>
                                        <p:cTn id="89" dur="1000" fill="hold"/>
                                        <p:tgtEl>
                                          <p:spTgt spid="7"/>
                                        </p:tgtEl>
                                        <p:attrNameLst>
                                          <p:attrName>ppt_x</p:attrName>
                                        </p:attrNameLst>
                                      </p:cBhvr>
                                      <p:tavLst>
                                        <p:tav tm="0">
                                          <p:val>
                                            <p:strVal val="#ppt_x"/>
                                          </p:val>
                                        </p:tav>
                                        <p:tav tm="100000">
                                          <p:val>
                                            <p:strVal val="#ppt_x"/>
                                          </p:val>
                                        </p:tav>
                                      </p:tavLst>
                                    </p:anim>
                                    <p:anim calcmode="lin" valueType="num">
                                      <p:cBhvr>
                                        <p:cTn id="90"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13" grpId="0"/>
      <p:bldP spid="14" grpId="0"/>
      <p:bldP spid="15" grpId="0"/>
      <p:bldP spid="16" grpId="0"/>
      <p:bldP spid="21" grpId="0" animBg="1"/>
      <p:bldP spid="22" grpId="0" animBg="1"/>
      <p:bldP spid="23" grpId="0" animBg="1"/>
      <p:bldP spid="2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Rounded Rectangle 18"/>
          <p:cNvSpPr>
            <a:spLocks noChangeAspect="1"/>
          </p:cNvSpPr>
          <p:nvPr/>
        </p:nvSpPr>
        <p:spPr>
          <a:xfrm>
            <a:off x="7134224" y="3886200"/>
            <a:ext cx="1551125" cy="2209800"/>
          </a:xfrm>
          <a:prstGeom prst="roundRect">
            <a:avLst>
              <a:gd name="adj" fmla="val 13126"/>
            </a:avLst>
          </a:prstGeom>
          <a:blipFill>
            <a:blip r:embed="rId3" cstate="print"/>
            <a:stretch>
              <a:fillRect/>
            </a:stretch>
          </a:blipFill>
          <a:ln w="6350">
            <a:no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defTabSz="914354" fontAlgn="auto">
              <a:spcBef>
                <a:spcPts val="600"/>
              </a:spcBef>
              <a:spcAft>
                <a:spcPts val="0"/>
              </a:spcAft>
              <a:buClr>
                <a:schemeClr val="accent1"/>
              </a:buClr>
              <a:defRPr/>
            </a:pPr>
            <a:endParaRPr lang="en-US" sz="1800" dirty="0">
              <a:solidFill>
                <a:schemeClr val="tx2"/>
              </a:solidFill>
              <a:latin typeface="Museo For Dell" pitchFamily="2" charset="0"/>
            </a:endParaRPr>
          </a:p>
        </p:txBody>
      </p:sp>
      <p:sp>
        <p:nvSpPr>
          <p:cNvPr id="2" name="Title 1"/>
          <p:cNvSpPr>
            <a:spLocks noGrp="1"/>
          </p:cNvSpPr>
          <p:nvPr>
            <p:ph type="title"/>
          </p:nvPr>
        </p:nvSpPr>
        <p:spPr>
          <a:xfrm>
            <a:off x="428625" y="284838"/>
            <a:ext cx="5870575" cy="960120"/>
          </a:xfrm>
        </p:spPr>
        <p:txBody>
          <a:bodyPr/>
          <a:lstStyle/>
          <a:p>
            <a:pPr lvl="0">
              <a:defRPr/>
            </a:pPr>
            <a:r>
              <a:rPr lang="en-US" dirty="0" smtClean="0"/>
              <a:t>What networking concerns are on the IT Managers mind?</a:t>
            </a:r>
            <a:endParaRPr lang="en-US" dirty="0"/>
          </a:p>
        </p:txBody>
      </p:sp>
      <p:sp>
        <p:nvSpPr>
          <p:cNvPr id="17" name="Rounded Rectangle 16"/>
          <p:cNvSpPr>
            <a:spLocks noChangeAspect="1"/>
          </p:cNvSpPr>
          <p:nvPr/>
        </p:nvSpPr>
        <p:spPr>
          <a:xfrm>
            <a:off x="7134223" y="212724"/>
            <a:ext cx="1554480" cy="2384172"/>
          </a:xfrm>
          <a:prstGeom prst="roundRect">
            <a:avLst>
              <a:gd name="adj" fmla="val 8150"/>
            </a:avLst>
          </a:prstGeom>
          <a:solidFill>
            <a:schemeClr val="accent4"/>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bIns="182880" anchor="b" anchorCtr="0"/>
          <a:lstStyle/>
          <a:p>
            <a:pPr defTabSz="914354" fontAlgn="auto">
              <a:spcBef>
                <a:spcPts val="600"/>
              </a:spcBef>
              <a:spcAft>
                <a:spcPts val="0"/>
              </a:spcAft>
              <a:buClr>
                <a:schemeClr val="accent1"/>
              </a:buClr>
              <a:defRPr/>
            </a:pPr>
            <a:r>
              <a:rPr lang="en-US" sz="1800" b="1" dirty="0" smtClean="0">
                <a:solidFill>
                  <a:schemeClr val="tx2"/>
                </a:solidFill>
                <a:latin typeface="Museo For Dell" pitchFamily="2" charset="0"/>
              </a:rPr>
              <a:t>Concerns </a:t>
            </a:r>
            <a:r>
              <a:rPr lang="en-US" sz="1800" dirty="0" smtClean="0">
                <a:solidFill>
                  <a:schemeClr val="tx2"/>
                </a:solidFill>
                <a:latin typeface="Museo For Dell" pitchFamily="2" charset="0"/>
              </a:rPr>
              <a:t>around </a:t>
            </a:r>
            <a:r>
              <a:rPr lang="en-US" sz="1800" b="1" dirty="0" smtClean="0">
                <a:solidFill>
                  <a:schemeClr val="tx2"/>
                </a:solidFill>
                <a:latin typeface="Museo For Dell" pitchFamily="2" charset="0"/>
              </a:rPr>
              <a:t>Networks</a:t>
            </a:r>
            <a:endParaRPr lang="en-US" sz="1800" dirty="0">
              <a:solidFill>
                <a:schemeClr val="tx2"/>
              </a:solidFill>
              <a:latin typeface="Museo For Dell" pitchFamily="2" charset="0"/>
            </a:endParaRPr>
          </a:p>
        </p:txBody>
      </p:sp>
      <p:sp>
        <p:nvSpPr>
          <p:cNvPr id="14" name="Rounded Rectangle 13"/>
          <p:cNvSpPr>
            <a:spLocks noChangeAspect="1"/>
          </p:cNvSpPr>
          <p:nvPr/>
        </p:nvSpPr>
        <p:spPr>
          <a:xfrm>
            <a:off x="7134223" y="2695576"/>
            <a:ext cx="1565622" cy="1143000"/>
          </a:xfrm>
          <a:prstGeom prst="roundRect">
            <a:avLst>
              <a:gd name="adj" fmla="val 10373"/>
            </a:avLst>
          </a:prstGeom>
          <a:blipFill>
            <a:blip r:embed="rId4" cstate="print"/>
            <a:stretch>
              <a:fillRect/>
            </a:stretch>
          </a:blipFill>
          <a:ln w="6350">
            <a:noFill/>
            <a:prstDash val="sysDot"/>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defTabSz="914354" fontAlgn="auto">
              <a:spcBef>
                <a:spcPts val="600"/>
              </a:spcBef>
              <a:spcAft>
                <a:spcPts val="0"/>
              </a:spcAft>
              <a:buClr>
                <a:schemeClr val="accent1"/>
              </a:buClr>
              <a:defRPr/>
            </a:pPr>
            <a:endParaRPr lang="en-US" sz="1800" dirty="0">
              <a:solidFill>
                <a:schemeClr val="tx2"/>
              </a:solidFill>
              <a:latin typeface="Museo For Dell" pitchFamily="2" charset="0"/>
            </a:endParaRPr>
          </a:p>
        </p:txBody>
      </p:sp>
      <p:grpSp>
        <p:nvGrpSpPr>
          <p:cNvPr id="12" name="Group 11"/>
          <p:cNvGrpSpPr/>
          <p:nvPr/>
        </p:nvGrpSpPr>
        <p:grpSpPr>
          <a:xfrm>
            <a:off x="381000" y="1447800"/>
            <a:ext cx="2962275" cy="1257300"/>
            <a:chOff x="590550" y="4876800"/>
            <a:chExt cx="2962275" cy="1257300"/>
          </a:xfrm>
        </p:grpSpPr>
        <p:sp>
          <p:nvSpPr>
            <p:cNvPr id="22" name="Rounded Rectangular Callout 21"/>
            <p:cNvSpPr/>
            <p:nvPr/>
          </p:nvSpPr>
          <p:spPr>
            <a:xfrm>
              <a:off x="590550" y="4876800"/>
              <a:ext cx="2962275" cy="1257300"/>
            </a:xfrm>
            <a:prstGeom prst="wedgeRoundRectCallout">
              <a:avLst>
                <a:gd name="adj1" fmla="val 45721"/>
                <a:gd name="adj2" fmla="val -62293"/>
                <a:gd name="adj3" fmla="val 16667"/>
              </a:avLst>
            </a:prstGeom>
            <a:solidFill>
              <a:schemeClr val="tx2"/>
            </a:solidFill>
            <a:ln>
              <a:solidFill>
                <a:schemeClr val="bg2">
                  <a:lumMod val="75000"/>
                  <a:lumOff val="2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lnSpc>
                  <a:spcPct val="100000"/>
                </a:lnSpc>
                <a:spcBef>
                  <a:spcPts val="600"/>
                </a:spcBef>
              </a:pPr>
              <a:r>
                <a:rPr lang="en-US" sz="2400" dirty="0" smtClean="0">
                  <a:latin typeface="+mj-lt"/>
                </a:rPr>
                <a:t>Affordability</a:t>
              </a:r>
              <a:endParaRPr lang="en-US" sz="2400" b="1" dirty="0" smtClean="0">
                <a:solidFill>
                  <a:schemeClr val="accent4">
                    <a:lumMod val="75000"/>
                  </a:schemeClr>
                </a:solidFill>
                <a:latin typeface="+mj-lt"/>
              </a:endParaRPr>
            </a:p>
          </p:txBody>
        </p:sp>
        <p:sp>
          <p:nvSpPr>
            <p:cNvPr id="10" name="Oval 9"/>
            <p:cNvSpPr>
              <a:spLocks noChangeAspect="1"/>
            </p:cNvSpPr>
            <p:nvPr/>
          </p:nvSpPr>
          <p:spPr>
            <a:xfrm>
              <a:off x="990600" y="5257800"/>
              <a:ext cx="531049" cy="531049"/>
            </a:xfrm>
            <a:prstGeom prst="ellipse">
              <a:avLst/>
            </a:prstGeom>
            <a:solidFill>
              <a:schemeClr val="bg1"/>
            </a:solidFill>
            <a:ln w="444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smtClean="0">
                  <a:solidFill>
                    <a:schemeClr val="tx2"/>
                  </a:solidFill>
                </a:rPr>
                <a:t>A</a:t>
              </a:r>
              <a:endParaRPr lang="en-US" sz="3600" b="1" dirty="0">
                <a:solidFill>
                  <a:schemeClr val="tx2"/>
                </a:solidFill>
              </a:endParaRPr>
            </a:p>
          </p:txBody>
        </p:sp>
      </p:grpSp>
      <p:grpSp>
        <p:nvGrpSpPr>
          <p:cNvPr id="15" name="Group 14"/>
          <p:cNvGrpSpPr/>
          <p:nvPr/>
        </p:nvGrpSpPr>
        <p:grpSpPr>
          <a:xfrm>
            <a:off x="381000" y="3162300"/>
            <a:ext cx="2962275" cy="1257300"/>
            <a:chOff x="381000" y="3162300"/>
            <a:chExt cx="2962275" cy="1257300"/>
          </a:xfrm>
        </p:grpSpPr>
        <p:sp>
          <p:nvSpPr>
            <p:cNvPr id="11" name="Rounded Rectangular Callout 10"/>
            <p:cNvSpPr/>
            <p:nvPr/>
          </p:nvSpPr>
          <p:spPr>
            <a:xfrm>
              <a:off x="381000" y="3162300"/>
              <a:ext cx="2962275" cy="1257300"/>
            </a:xfrm>
            <a:prstGeom prst="wedgeRoundRectCallout">
              <a:avLst>
                <a:gd name="adj1" fmla="val 45721"/>
                <a:gd name="adj2" fmla="val -62293"/>
                <a:gd name="adj3" fmla="val 16667"/>
              </a:avLst>
            </a:prstGeom>
            <a:solidFill>
              <a:schemeClr val="tx2"/>
            </a:solidFill>
            <a:ln>
              <a:solidFill>
                <a:schemeClr val="bg2">
                  <a:lumMod val="75000"/>
                  <a:lumOff val="2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lnSpc>
                  <a:spcPct val="100000"/>
                </a:lnSpc>
                <a:spcBef>
                  <a:spcPts val="600"/>
                </a:spcBef>
              </a:pPr>
              <a:r>
                <a:rPr lang="en-US" sz="2400" dirty="0" smtClean="0">
                  <a:latin typeface="+mj-lt"/>
                </a:rPr>
                <a:t>Best-in-class</a:t>
              </a:r>
              <a:endParaRPr lang="en-US" sz="2400" b="1" dirty="0" smtClean="0">
                <a:solidFill>
                  <a:schemeClr val="accent4">
                    <a:lumMod val="75000"/>
                  </a:schemeClr>
                </a:solidFill>
                <a:latin typeface="+mj-lt"/>
              </a:endParaRPr>
            </a:p>
          </p:txBody>
        </p:sp>
        <p:sp>
          <p:nvSpPr>
            <p:cNvPr id="13" name="Oval 12"/>
            <p:cNvSpPr>
              <a:spLocks noChangeAspect="1"/>
            </p:cNvSpPr>
            <p:nvPr/>
          </p:nvSpPr>
          <p:spPr>
            <a:xfrm>
              <a:off x="685800" y="3505200"/>
              <a:ext cx="571561" cy="531049"/>
            </a:xfrm>
            <a:prstGeom prst="ellipse">
              <a:avLst/>
            </a:prstGeom>
            <a:solidFill>
              <a:schemeClr val="bg1"/>
            </a:solidFill>
            <a:ln w="444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smtClean="0">
                  <a:solidFill>
                    <a:schemeClr val="tx2"/>
                  </a:solidFill>
                </a:rPr>
                <a:t>B</a:t>
              </a:r>
              <a:endParaRPr lang="en-US" sz="3600" b="1" dirty="0">
                <a:solidFill>
                  <a:schemeClr val="tx2"/>
                </a:solidFill>
              </a:endParaRPr>
            </a:p>
          </p:txBody>
        </p:sp>
      </p:grpSp>
      <p:grpSp>
        <p:nvGrpSpPr>
          <p:cNvPr id="30" name="Group 29"/>
          <p:cNvGrpSpPr/>
          <p:nvPr/>
        </p:nvGrpSpPr>
        <p:grpSpPr>
          <a:xfrm>
            <a:off x="381000" y="4762500"/>
            <a:ext cx="2962275" cy="1257300"/>
            <a:chOff x="381000" y="4762500"/>
            <a:chExt cx="2962275" cy="1257300"/>
          </a:xfrm>
        </p:grpSpPr>
        <p:sp>
          <p:nvSpPr>
            <p:cNvPr id="18" name="Rounded Rectangular Callout 17"/>
            <p:cNvSpPr/>
            <p:nvPr/>
          </p:nvSpPr>
          <p:spPr>
            <a:xfrm>
              <a:off x="381000" y="4762500"/>
              <a:ext cx="2962275" cy="1257300"/>
            </a:xfrm>
            <a:prstGeom prst="wedgeRoundRectCallout">
              <a:avLst>
                <a:gd name="adj1" fmla="val 45721"/>
                <a:gd name="adj2" fmla="val -62293"/>
                <a:gd name="adj3" fmla="val 16667"/>
              </a:avLst>
            </a:prstGeom>
            <a:solidFill>
              <a:schemeClr val="tx2"/>
            </a:solidFill>
            <a:ln>
              <a:solidFill>
                <a:schemeClr val="bg2">
                  <a:lumMod val="75000"/>
                  <a:lumOff val="2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lnSpc>
                  <a:spcPct val="100000"/>
                </a:lnSpc>
                <a:spcBef>
                  <a:spcPts val="600"/>
                </a:spcBef>
              </a:pPr>
              <a:r>
                <a:rPr lang="en-US" sz="2400" dirty="0" smtClean="0">
                  <a:latin typeface="+mj-lt"/>
                </a:rPr>
                <a:t>Compatibility</a:t>
              </a:r>
              <a:endParaRPr lang="en-US" sz="2400" b="1" dirty="0" smtClean="0">
                <a:solidFill>
                  <a:schemeClr val="accent4">
                    <a:lumMod val="75000"/>
                  </a:schemeClr>
                </a:solidFill>
                <a:latin typeface="+mj-lt"/>
              </a:endParaRPr>
            </a:p>
          </p:txBody>
        </p:sp>
        <p:sp>
          <p:nvSpPr>
            <p:cNvPr id="24" name="Oval 23"/>
            <p:cNvSpPr>
              <a:spLocks noChangeAspect="1"/>
            </p:cNvSpPr>
            <p:nvPr/>
          </p:nvSpPr>
          <p:spPr>
            <a:xfrm>
              <a:off x="685800" y="5181600"/>
              <a:ext cx="531049" cy="531049"/>
            </a:xfrm>
            <a:prstGeom prst="ellipse">
              <a:avLst/>
            </a:prstGeom>
            <a:solidFill>
              <a:schemeClr val="bg1"/>
            </a:solidFill>
            <a:ln w="444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smtClean="0">
                  <a:solidFill>
                    <a:schemeClr val="tx2"/>
                  </a:solidFill>
                </a:rPr>
                <a:t>C</a:t>
              </a:r>
              <a:endParaRPr lang="en-US" sz="3600" b="1" dirty="0">
                <a:solidFill>
                  <a:schemeClr val="tx2"/>
                </a:solidFill>
              </a:endParaRPr>
            </a:p>
          </p:txBody>
        </p:sp>
      </p:grpSp>
      <p:grpSp>
        <p:nvGrpSpPr>
          <p:cNvPr id="29" name="Group 28"/>
          <p:cNvGrpSpPr/>
          <p:nvPr/>
        </p:nvGrpSpPr>
        <p:grpSpPr>
          <a:xfrm>
            <a:off x="3886200" y="1371600"/>
            <a:ext cx="2962275" cy="2047875"/>
            <a:chOff x="3924300" y="4086225"/>
            <a:chExt cx="2962275" cy="2047875"/>
          </a:xfrm>
        </p:grpSpPr>
        <p:sp>
          <p:nvSpPr>
            <p:cNvPr id="20" name="Rounded Rectangular Callout 19"/>
            <p:cNvSpPr/>
            <p:nvPr/>
          </p:nvSpPr>
          <p:spPr>
            <a:xfrm>
              <a:off x="3924300" y="4086225"/>
              <a:ext cx="2962275" cy="2047875"/>
            </a:xfrm>
            <a:prstGeom prst="wedgeRoundRectCallout">
              <a:avLst>
                <a:gd name="adj1" fmla="val -61031"/>
                <a:gd name="adj2" fmla="val -52897"/>
                <a:gd name="adj3" fmla="val 16667"/>
              </a:avLst>
            </a:prstGeom>
            <a:solidFill>
              <a:schemeClr val="tx2"/>
            </a:solidFill>
            <a:ln>
              <a:solidFill>
                <a:schemeClr val="bg2">
                  <a:lumMod val="75000"/>
                  <a:lumOff val="2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0000"/>
                </a:lnSpc>
                <a:spcBef>
                  <a:spcPts val="600"/>
                </a:spcBef>
              </a:pPr>
              <a:r>
                <a:rPr lang="en-US" sz="2400" dirty="0" smtClean="0">
                  <a:latin typeface="+mj-lt"/>
                </a:rPr>
                <a:t>Dependability</a:t>
              </a:r>
            </a:p>
          </p:txBody>
        </p:sp>
        <p:sp>
          <p:nvSpPr>
            <p:cNvPr id="26" name="Oval 25"/>
            <p:cNvSpPr>
              <a:spLocks noChangeAspect="1"/>
            </p:cNvSpPr>
            <p:nvPr/>
          </p:nvSpPr>
          <p:spPr>
            <a:xfrm>
              <a:off x="5105400" y="4267200"/>
              <a:ext cx="531049" cy="531049"/>
            </a:xfrm>
            <a:prstGeom prst="ellipse">
              <a:avLst/>
            </a:prstGeom>
            <a:solidFill>
              <a:schemeClr val="bg1"/>
            </a:solidFill>
            <a:ln w="444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smtClean="0">
                  <a:solidFill>
                    <a:schemeClr val="tx2"/>
                  </a:solidFill>
                </a:rPr>
                <a:t>D</a:t>
              </a:r>
              <a:endParaRPr lang="en-US" sz="3600" b="1" dirty="0">
                <a:solidFill>
                  <a:schemeClr val="tx2"/>
                </a:solidFill>
              </a:endParaRPr>
            </a:p>
          </p:txBody>
        </p:sp>
      </p:grpSp>
      <p:grpSp>
        <p:nvGrpSpPr>
          <p:cNvPr id="28" name="Group 27"/>
          <p:cNvGrpSpPr/>
          <p:nvPr/>
        </p:nvGrpSpPr>
        <p:grpSpPr>
          <a:xfrm>
            <a:off x="3733800" y="3962400"/>
            <a:ext cx="2962275" cy="2047875"/>
            <a:chOff x="3924300" y="1628775"/>
            <a:chExt cx="2962275" cy="2047875"/>
          </a:xfrm>
        </p:grpSpPr>
        <p:sp>
          <p:nvSpPr>
            <p:cNvPr id="9" name="Rounded Rectangular Callout 8"/>
            <p:cNvSpPr/>
            <p:nvPr/>
          </p:nvSpPr>
          <p:spPr>
            <a:xfrm>
              <a:off x="3924300" y="1628775"/>
              <a:ext cx="2962275" cy="2047875"/>
            </a:xfrm>
            <a:prstGeom prst="wedgeRoundRectCallout">
              <a:avLst>
                <a:gd name="adj1" fmla="val -53041"/>
                <a:gd name="adj2" fmla="val -77358"/>
                <a:gd name="adj3" fmla="val 16667"/>
              </a:avLst>
            </a:prstGeom>
            <a:solidFill>
              <a:schemeClr val="tx2"/>
            </a:solidFill>
            <a:ln>
              <a:solidFill>
                <a:schemeClr val="bg2">
                  <a:lumMod val="75000"/>
                  <a:lumOff val="2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00000"/>
                </a:lnSpc>
                <a:spcBef>
                  <a:spcPts val="600"/>
                </a:spcBef>
              </a:pPr>
              <a:r>
                <a:rPr lang="en-US" sz="2400" dirty="0" smtClean="0">
                  <a:latin typeface="+mj-lt"/>
                </a:rPr>
                <a:t>Ease-of-use</a:t>
              </a:r>
              <a:endParaRPr lang="en-US" sz="2400" b="1" dirty="0" smtClean="0">
                <a:solidFill>
                  <a:schemeClr val="accent4">
                    <a:lumMod val="75000"/>
                  </a:schemeClr>
                </a:solidFill>
                <a:latin typeface="+mj-lt"/>
              </a:endParaRPr>
            </a:p>
          </p:txBody>
        </p:sp>
        <p:sp>
          <p:nvSpPr>
            <p:cNvPr id="27" name="Oval 26"/>
            <p:cNvSpPr>
              <a:spLocks noChangeAspect="1"/>
            </p:cNvSpPr>
            <p:nvPr/>
          </p:nvSpPr>
          <p:spPr>
            <a:xfrm>
              <a:off x="5105400" y="1828800"/>
              <a:ext cx="531049" cy="531049"/>
            </a:xfrm>
            <a:prstGeom prst="ellipse">
              <a:avLst/>
            </a:prstGeom>
            <a:solidFill>
              <a:schemeClr val="bg1"/>
            </a:solidFill>
            <a:ln w="444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b="1" dirty="0" smtClean="0">
                  <a:solidFill>
                    <a:schemeClr val="tx2"/>
                  </a:solidFill>
                </a:rPr>
                <a:t>E</a:t>
              </a:r>
              <a:endParaRPr lang="en-US" sz="3600" b="1" dirty="0">
                <a:solidFill>
                  <a:schemeClr val="tx2"/>
                </a:solidFill>
              </a:endParaRPr>
            </a:p>
          </p:txBody>
        </p:sp>
      </p:grpSp>
    </p:spTree>
    <p:extLst>
      <p:ext uri="{BB962C8B-B14F-4D97-AF65-F5344CB8AC3E}">
        <p14:creationId xmlns:p14="http://schemas.microsoft.com/office/powerpoint/2010/main" val="1584409427"/>
      </p:ext>
    </p:extLst>
  </p:cSld>
  <p:clrMapOvr>
    <a:masterClrMapping/>
  </p:clrMapOvr>
  <p:transition spd="med">
    <p:wipe dir="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743346" y="907011"/>
            <a:ext cx="863600" cy="369332"/>
          </a:xfrm>
          <a:prstGeom prst="rect">
            <a:avLst/>
          </a:prstGeom>
          <a:noFill/>
        </p:spPr>
        <p:txBody>
          <a:bodyPr wrap="square" rtlCol="0">
            <a:spAutoFit/>
          </a:bodyPr>
          <a:lstStyle/>
          <a:p>
            <a:pPr>
              <a:lnSpc>
                <a:spcPct val="90000"/>
              </a:lnSpc>
              <a:spcBef>
                <a:spcPts val="100"/>
              </a:spcBef>
              <a:spcAft>
                <a:spcPts val="100"/>
              </a:spcAft>
              <a:buClr>
                <a:schemeClr val="bg1"/>
              </a:buClr>
            </a:pPr>
            <a:r>
              <a:rPr lang="en-US" sz="2000" b="1" dirty="0" smtClean="0">
                <a:latin typeface="Articulate Narrow" pitchFamily="2" charset="0"/>
              </a:rPr>
              <a:t>MAC</a:t>
            </a:r>
          </a:p>
        </p:txBody>
      </p:sp>
      <p:sp>
        <p:nvSpPr>
          <p:cNvPr id="8" name="TextBox 7"/>
          <p:cNvSpPr txBox="1"/>
          <p:nvPr/>
        </p:nvSpPr>
        <p:spPr>
          <a:xfrm>
            <a:off x="780933" y="1997854"/>
            <a:ext cx="863600" cy="369332"/>
          </a:xfrm>
          <a:prstGeom prst="rect">
            <a:avLst/>
          </a:prstGeom>
          <a:noFill/>
        </p:spPr>
        <p:txBody>
          <a:bodyPr wrap="square" rtlCol="0">
            <a:spAutoFit/>
          </a:bodyPr>
          <a:lstStyle/>
          <a:p>
            <a:pPr>
              <a:lnSpc>
                <a:spcPct val="90000"/>
              </a:lnSpc>
              <a:spcBef>
                <a:spcPts val="100"/>
              </a:spcBef>
              <a:spcAft>
                <a:spcPts val="100"/>
              </a:spcAft>
              <a:buClr>
                <a:schemeClr val="bg1"/>
              </a:buClr>
            </a:pPr>
            <a:r>
              <a:rPr lang="en-US" sz="2000" dirty="0" smtClean="0">
                <a:latin typeface="+mn-lt"/>
              </a:rPr>
              <a:t>ACL</a:t>
            </a:r>
          </a:p>
        </p:txBody>
      </p:sp>
      <p:sp>
        <p:nvSpPr>
          <p:cNvPr id="9" name="TextBox 8"/>
          <p:cNvSpPr txBox="1"/>
          <p:nvPr/>
        </p:nvSpPr>
        <p:spPr>
          <a:xfrm>
            <a:off x="1869934" y="1289924"/>
            <a:ext cx="1330324" cy="424732"/>
          </a:xfrm>
          <a:prstGeom prst="rect">
            <a:avLst/>
          </a:prstGeom>
          <a:noFill/>
        </p:spPr>
        <p:txBody>
          <a:bodyPr wrap="square" rtlCol="0">
            <a:spAutoFit/>
          </a:bodyPr>
          <a:lstStyle/>
          <a:p>
            <a:pPr>
              <a:lnSpc>
                <a:spcPct val="90000"/>
              </a:lnSpc>
              <a:spcBef>
                <a:spcPts val="100"/>
              </a:spcBef>
              <a:spcAft>
                <a:spcPts val="100"/>
              </a:spcAft>
              <a:buClr>
                <a:schemeClr val="bg1"/>
              </a:buClr>
            </a:pPr>
            <a:r>
              <a:rPr lang="en-US" dirty="0" smtClean="0">
                <a:latin typeface="Articulate Narrow" pitchFamily="2" charset="0"/>
              </a:rPr>
              <a:t>DVMRP</a:t>
            </a:r>
          </a:p>
        </p:txBody>
      </p:sp>
      <p:sp>
        <p:nvSpPr>
          <p:cNvPr id="10" name="TextBox 9"/>
          <p:cNvSpPr txBox="1"/>
          <p:nvPr/>
        </p:nvSpPr>
        <p:spPr>
          <a:xfrm>
            <a:off x="1524000" y="2298700"/>
            <a:ext cx="787400" cy="369332"/>
          </a:xfrm>
          <a:prstGeom prst="rect">
            <a:avLst/>
          </a:prstGeom>
          <a:noFill/>
        </p:spPr>
        <p:txBody>
          <a:bodyPr wrap="square" rtlCol="0">
            <a:spAutoFit/>
          </a:bodyPr>
          <a:lstStyle/>
          <a:p>
            <a:pPr>
              <a:lnSpc>
                <a:spcPct val="90000"/>
              </a:lnSpc>
              <a:spcBef>
                <a:spcPts val="100"/>
              </a:spcBef>
              <a:spcAft>
                <a:spcPts val="100"/>
              </a:spcAft>
              <a:buClr>
                <a:schemeClr val="bg1"/>
              </a:buClr>
            </a:pPr>
            <a:r>
              <a:rPr lang="en-US" sz="2000" dirty="0" smtClean="0">
                <a:latin typeface="Articulate Narrow" pitchFamily="2" charset="0"/>
              </a:rPr>
              <a:t>PIM</a:t>
            </a:r>
          </a:p>
        </p:txBody>
      </p:sp>
      <p:sp>
        <p:nvSpPr>
          <p:cNvPr id="11" name="TextBox 10"/>
          <p:cNvSpPr txBox="1"/>
          <p:nvPr/>
        </p:nvSpPr>
        <p:spPr>
          <a:xfrm>
            <a:off x="468314" y="2966040"/>
            <a:ext cx="977900" cy="369332"/>
          </a:xfrm>
          <a:prstGeom prst="rect">
            <a:avLst/>
          </a:prstGeom>
          <a:noFill/>
        </p:spPr>
        <p:txBody>
          <a:bodyPr wrap="square" rtlCol="0">
            <a:spAutoFit/>
          </a:bodyPr>
          <a:lstStyle/>
          <a:p>
            <a:pPr>
              <a:lnSpc>
                <a:spcPct val="90000"/>
              </a:lnSpc>
              <a:spcBef>
                <a:spcPts val="100"/>
              </a:spcBef>
              <a:spcAft>
                <a:spcPts val="100"/>
              </a:spcAft>
              <a:buClr>
                <a:schemeClr val="bg1"/>
              </a:buClr>
            </a:pPr>
            <a:r>
              <a:rPr lang="en-US" sz="2000" dirty="0" smtClean="0">
                <a:latin typeface="+mn-lt"/>
              </a:rPr>
              <a:t>OSPF</a:t>
            </a:r>
          </a:p>
        </p:txBody>
      </p:sp>
      <p:sp>
        <p:nvSpPr>
          <p:cNvPr id="12" name="TextBox 11"/>
          <p:cNvSpPr txBox="1"/>
          <p:nvPr/>
        </p:nvSpPr>
        <p:spPr>
          <a:xfrm rot="5400000">
            <a:off x="7818133" y="1767524"/>
            <a:ext cx="736600" cy="369332"/>
          </a:xfrm>
          <a:prstGeom prst="rect">
            <a:avLst/>
          </a:prstGeom>
          <a:noFill/>
        </p:spPr>
        <p:txBody>
          <a:bodyPr wrap="square" rtlCol="0">
            <a:spAutoFit/>
          </a:bodyPr>
          <a:lstStyle/>
          <a:p>
            <a:pPr>
              <a:lnSpc>
                <a:spcPct val="90000"/>
              </a:lnSpc>
              <a:spcBef>
                <a:spcPts val="100"/>
              </a:spcBef>
              <a:spcAft>
                <a:spcPts val="100"/>
              </a:spcAft>
              <a:buClr>
                <a:schemeClr val="bg1"/>
              </a:buClr>
            </a:pPr>
            <a:r>
              <a:rPr lang="en-US" sz="2000" dirty="0" smtClean="0">
                <a:latin typeface="+mn-lt"/>
              </a:rPr>
              <a:t>BGP</a:t>
            </a:r>
          </a:p>
        </p:txBody>
      </p:sp>
      <p:sp>
        <p:nvSpPr>
          <p:cNvPr id="13" name="TextBox 12"/>
          <p:cNvSpPr txBox="1"/>
          <p:nvPr/>
        </p:nvSpPr>
        <p:spPr>
          <a:xfrm>
            <a:off x="1346201" y="3218588"/>
            <a:ext cx="844550" cy="369332"/>
          </a:xfrm>
          <a:prstGeom prst="rect">
            <a:avLst/>
          </a:prstGeom>
          <a:noFill/>
        </p:spPr>
        <p:txBody>
          <a:bodyPr wrap="square" rtlCol="0">
            <a:spAutoFit/>
          </a:bodyPr>
          <a:lstStyle/>
          <a:p>
            <a:pPr>
              <a:lnSpc>
                <a:spcPct val="90000"/>
              </a:lnSpc>
              <a:spcBef>
                <a:spcPts val="100"/>
              </a:spcBef>
              <a:spcAft>
                <a:spcPts val="100"/>
              </a:spcAft>
              <a:buClr>
                <a:schemeClr val="bg1"/>
              </a:buClr>
            </a:pPr>
            <a:r>
              <a:rPr lang="en-US" sz="2000" dirty="0" smtClean="0">
                <a:latin typeface="+mn-lt"/>
              </a:rPr>
              <a:t>CAM</a:t>
            </a:r>
          </a:p>
        </p:txBody>
      </p:sp>
      <p:sp>
        <p:nvSpPr>
          <p:cNvPr id="14" name="TextBox 13"/>
          <p:cNvSpPr txBox="1"/>
          <p:nvPr/>
        </p:nvSpPr>
        <p:spPr>
          <a:xfrm>
            <a:off x="1642224" y="4049288"/>
            <a:ext cx="844550" cy="424732"/>
          </a:xfrm>
          <a:prstGeom prst="rect">
            <a:avLst/>
          </a:prstGeom>
          <a:noFill/>
        </p:spPr>
        <p:txBody>
          <a:bodyPr wrap="square" rtlCol="0">
            <a:spAutoFit/>
          </a:bodyPr>
          <a:lstStyle/>
          <a:p>
            <a:pPr>
              <a:lnSpc>
                <a:spcPct val="90000"/>
              </a:lnSpc>
              <a:spcBef>
                <a:spcPts val="100"/>
              </a:spcBef>
              <a:spcAft>
                <a:spcPts val="100"/>
              </a:spcAft>
              <a:buClr>
                <a:schemeClr val="bg1"/>
              </a:buClr>
            </a:pPr>
            <a:r>
              <a:rPr lang="en-US" dirty="0" smtClean="0">
                <a:latin typeface="+mn-lt"/>
              </a:rPr>
              <a:t>GRE</a:t>
            </a:r>
          </a:p>
        </p:txBody>
      </p:sp>
      <p:sp>
        <p:nvSpPr>
          <p:cNvPr id="15" name="TextBox 14"/>
          <p:cNvSpPr txBox="1"/>
          <p:nvPr/>
        </p:nvSpPr>
        <p:spPr>
          <a:xfrm>
            <a:off x="7235427" y="3549570"/>
            <a:ext cx="1175146" cy="424732"/>
          </a:xfrm>
          <a:prstGeom prst="rect">
            <a:avLst/>
          </a:prstGeom>
          <a:noFill/>
        </p:spPr>
        <p:txBody>
          <a:bodyPr wrap="square" rtlCol="0">
            <a:spAutoFit/>
          </a:bodyPr>
          <a:lstStyle/>
          <a:p>
            <a:pPr>
              <a:lnSpc>
                <a:spcPct val="90000"/>
              </a:lnSpc>
              <a:spcBef>
                <a:spcPts val="100"/>
              </a:spcBef>
              <a:spcAft>
                <a:spcPts val="100"/>
              </a:spcAft>
              <a:buClr>
                <a:schemeClr val="bg1"/>
              </a:buClr>
            </a:pPr>
            <a:r>
              <a:rPr lang="en-US" b="1" dirty="0" smtClean="0">
                <a:latin typeface="+mn-lt"/>
              </a:rPr>
              <a:t>FCoE</a:t>
            </a:r>
          </a:p>
        </p:txBody>
      </p:sp>
      <p:sp>
        <p:nvSpPr>
          <p:cNvPr id="16" name="TextBox 15"/>
          <p:cNvSpPr txBox="1"/>
          <p:nvPr/>
        </p:nvSpPr>
        <p:spPr>
          <a:xfrm>
            <a:off x="5519779" y="3165279"/>
            <a:ext cx="1885950" cy="369332"/>
          </a:xfrm>
          <a:prstGeom prst="rect">
            <a:avLst/>
          </a:prstGeom>
          <a:noFill/>
        </p:spPr>
        <p:txBody>
          <a:bodyPr wrap="square" rtlCol="0">
            <a:spAutoFit/>
          </a:bodyPr>
          <a:lstStyle/>
          <a:p>
            <a:pPr>
              <a:lnSpc>
                <a:spcPct val="90000"/>
              </a:lnSpc>
              <a:spcBef>
                <a:spcPts val="100"/>
              </a:spcBef>
              <a:spcAft>
                <a:spcPts val="100"/>
              </a:spcAft>
              <a:buClr>
                <a:schemeClr val="bg1"/>
              </a:buClr>
            </a:pPr>
            <a:r>
              <a:rPr lang="en-US" sz="2000" dirty="0" smtClean="0">
                <a:latin typeface="+mn-lt"/>
              </a:rPr>
              <a:t>FCoE Transit</a:t>
            </a:r>
          </a:p>
        </p:txBody>
      </p:sp>
      <p:sp>
        <p:nvSpPr>
          <p:cNvPr id="17" name="TextBox 16"/>
          <p:cNvSpPr txBox="1"/>
          <p:nvPr/>
        </p:nvSpPr>
        <p:spPr>
          <a:xfrm>
            <a:off x="4637109" y="3165279"/>
            <a:ext cx="742950" cy="369332"/>
          </a:xfrm>
          <a:prstGeom prst="rect">
            <a:avLst/>
          </a:prstGeom>
          <a:noFill/>
        </p:spPr>
        <p:txBody>
          <a:bodyPr wrap="square" rtlCol="0">
            <a:spAutoFit/>
          </a:bodyPr>
          <a:lstStyle/>
          <a:p>
            <a:pPr>
              <a:lnSpc>
                <a:spcPct val="90000"/>
              </a:lnSpc>
              <a:spcBef>
                <a:spcPts val="100"/>
              </a:spcBef>
              <a:spcAft>
                <a:spcPts val="100"/>
              </a:spcAft>
              <a:buClr>
                <a:schemeClr val="bg1"/>
              </a:buClr>
            </a:pPr>
            <a:r>
              <a:rPr lang="en-US" sz="2000" dirty="0" smtClean="0">
                <a:latin typeface="+mn-lt"/>
              </a:rPr>
              <a:t>CNA</a:t>
            </a:r>
          </a:p>
        </p:txBody>
      </p:sp>
      <p:sp>
        <p:nvSpPr>
          <p:cNvPr id="18" name="TextBox 17"/>
          <p:cNvSpPr txBox="1"/>
          <p:nvPr/>
        </p:nvSpPr>
        <p:spPr>
          <a:xfrm>
            <a:off x="3818252" y="3236474"/>
            <a:ext cx="946150" cy="286232"/>
          </a:xfrm>
          <a:prstGeom prst="rect">
            <a:avLst/>
          </a:prstGeom>
          <a:noFill/>
        </p:spPr>
        <p:txBody>
          <a:bodyPr wrap="square" rtlCol="0">
            <a:spAutoFit/>
          </a:bodyPr>
          <a:lstStyle/>
          <a:p>
            <a:pPr>
              <a:lnSpc>
                <a:spcPct val="90000"/>
              </a:lnSpc>
              <a:spcBef>
                <a:spcPts val="100"/>
              </a:spcBef>
              <a:spcAft>
                <a:spcPts val="100"/>
              </a:spcAft>
              <a:buClr>
                <a:schemeClr val="bg1"/>
              </a:buClr>
            </a:pPr>
            <a:r>
              <a:rPr lang="en-US" sz="1400" dirty="0" smtClean="0">
                <a:latin typeface="+mn-lt"/>
              </a:rPr>
              <a:t>IGMP</a:t>
            </a:r>
          </a:p>
        </p:txBody>
      </p:sp>
      <p:sp>
        <p:nvSpPr>
          <p:cNvPr id="19" name="TextBox 18"/>
          <p:cNvSpPr txBox="1"/>
          <p:nvPr/>
        </p:nvSpPr>
        <p:spPr>
          <a:xfrm>
            <a:off x="4474592" y="2706372"/>
            <a:ext cx="2114550" cy="286232"/>
          </a:xfrm>
          <a:prstGeom prst="rect">
            <a:avLst/>
          </a:prstGeom>
          <a:noFill/>
        </p:spPr>
        <p:txBody>
          <a:bodyPr wrap="square" rtlCol="0">
            <a:spAutoFit/>
          </a:bodyPr>
          <a:lstStyle/>
          <a:p>
            <a:pPr>
              <a:lnSpc>
                <a:spcPct val="90000"/>
              </a:lnSpc>
              <a:spcBef>
                <a:spcPts val="100"/>
              </a:spcBef>
              <a:spcAft>
                <a:spcPts val="100"/>
              </a:spcAft>
              <a:buClr>
                <a:schemeClr val="bg1"/>
              </a:buClr>
            </a:pPr>
            <a:r>
              <a:rPr lang="en-US" sz="1400" dirty="0" smtClean="0">
                <a:latin typeface="+mn-lt"/>
              </a:rPr>
              <a:t>IGMP Snooping</a:t>
            </a:r>
          </a:p>
        </p:txBody>
      </p:sp>
      <p:sp>
        <p:nvSpPr>
          <p:cNvPr id="20" name="TextBox 19"/>
          <p:cNvSpPr txBox="1"/>
          <p:nvPr/>
        </p:nvSpPr>
        <p:spPr>
          <a:xfrm rot="16200000">
            <a:off x="-756445" y="4571055"/>
            <a:ext cx="2114550" cy="369332"/>
          </a:xfrm>
          <a:prstGeom prst="rect">
            <a:avLst/>
          </a:prstGeom>
          <a:noFill/>
        </p:spPr>
        <p:txBody>
          <a:bodyPr wrap="square" rtlCol="0">
            <a:spAutoFit/>
          </a:bodyPr>
          <a:lstStyle/>
          <a:p>
            <a:pPr>
              <a:lnSpc>
                <a:spcPct val="90000"/>
              </a:lnSpc>
              <a:spcBef>
                <a:spcPts val="100"/>
              </a:spcBef>
              <a:spcAft>
                <a:spcPts val="100"/>
              </a:spcAft>
              <a:buClr>
                <a:schemeClr val="bg1"/>
              </a:buClr>
            </a:pPr>
            <a:r>
              <a:rPr lang="en-US" sz="2000" dirty="0" smtClean="0">
                <a:latin typeface="Articulate Narrow" pitchFamily="2" charset="0"/>
              </a:rPr>
              <a:t>MCAST Pruning</a:t>
            </a:r>
          </a:p>
        </p:txBody>
      </p:sp>
      <p:sp>
        <p:nvSpPr>
          <p:cNvPr id="21" name="TextBox 20"/>
          <p:cNvSpPr txBox="1"/>
          <p:nvPr/>
        </p:nvSpPr>
        <p:spPr>
          <a:xfrm>
            <a:off x="3269877" y="1306463"/>
            <a:ext cx="1137438" cy="535531"/>
          </a:xfrm>
          <a:prstGeom prst="rect">
            <a:avLst/>
          </a:prstGeom>
          <a:noFill/>
        </p:spPr>
        <p:txBody>
          <a:bodyPr wrap="square" rtlCol="0">
            <a:spAutoFit/>
          </a:bodyPr>
          <a:lstStyle/>
          <a:p>
            <a:pPr>
              <a:lnSpc>
                <a:spcPct val="90000"/>
              </a:lnSpc>
              <a:spcBef>
                <a:spcPts val="100"/>
              </a:spcBef>
              <a:spcAft>
                <a:spcPts val="100"/>
              </a:spcAft>
              <a:buClr>
                <a:schemeClr val="bg1"/>
              </a:buClr>
            </a:pPr>
            <a:r>
              <a:rPr lang="en-US" sz="3200" b="1" dirty="0" smtClean="0">
                <a:latin typeface="+mn-lt"/>
              </a:rPr>
              <a:t>LAN</a:t>
            </a:r>
          </a:p>
        </p:txBody>
      </p:sp>
      <p:sp>
        <p:nvSpPr>
          <p:cNvPr id="22" name="TextBox 21"/>
          <p:cNvSpPr txBox="1"/>
          <p:nvPr/>
        </p:nvSpPr>
        <p:spPr>
          <a:xfrm>
            <a:off x="4640284" y="1317624"/>
            <a:ext cx="736600" cy="369332"/>
          </a:xfrm>
          <a:prstGeom prst="rect">
            <a:avLst/>
          </a:prstGeom>
          <a:noFill/>
        </p:spPr>
        <p:txBody>
          <a:bodyPr wrap="square" rtlCol="0">
            <a:spAutoFit/>
          </a:bodyPr>
          <a:lstStyle/>
          <a:p>
            <a:pPr>
              <a:lnSpc>
                <a:spcPct val="90000"/>
              </a:lnSpc>
              <a:spcBef>
                <a:spcPts val="100"/>
              </a:spcBef>
              <a:spcAft>
                <a:spcPts val="100"/>
              </a:spcAft>
              <a:buClr>
                <a:schemeClr val="bg1"/>
              </a:buClr>
            </a:pPr>
            <a:r>
              <a:rPr lang="en-US" sz="2000" dirty="0" smtClean="0">
                <a:latin typeface="Articulate Narrow" pitchFamily="2" charset="0"/>
              </a:rPr>
              <a:t>ASIC</a:t>
            </a:r>
          </a:p>
        </p:txBody>
      </p:sp>
      <p:sp>
        <p:nvSpPr>
          <p:cNvPr id="23" name="TextBox 22"/>
          <p:cNvSpPr txBox="1"/>
          <p:nvPr/>
        </p:nvSpPr>
        <p:spPr>
          <a:xfrm>
            <a:off x="4750006" y="2219414"/>
            <a:ext cx="736600" cy="369332"/>
          </a:xfrm>
          <a:prstGeom prst="rect">
            <a:avLst/>
          </a:prstGeom>
          <a:noFill/>
        </p:spPr>
        <p:txBody>
          <a:bodyPr wrap="square" rtlCol="0">
            <a:spAutoFit/>
          </a:bodyPr>
          <a:lstStyle/>
          <a:p>
            <a:pPr>
              <a:lnSpc>
                <a:spcPct val="90000"/>
              </a:lnSpc>
              <a:spcBef>
                <a:spcPts val="100"/>
              </a:spcBef>
              <a:spcAft>
                <a:spcPts val="100"/>
              </a:spcAft>
              <a:buClr>
                <a:schemeClr val="bg1"/>
              </a:buClr>
            </a:pPr>
            <a:r>
              <a:rPr lang="en-US" sz="2000" dirty="0" smtClean="0">
                <a:latin typeface="+mn-lt"/>
              </a:rPr>
              <a:t>ARP</a:t>
            </a:r>
          </a:p>
        </p:txBody>
      </p:sp>
      <p:sp>
        <p:nvSpPr>
          <p:cNvPr id="24" name="TextBox 23"/>
          <p:cNvSpPr txBox="1"/>
          <p:nvPr/>
        </p:nvSpPr>
        <p:spPr>
          <a:xfrm>
            <a:off x="4267200" y="4137462"/>
            <a:ext cx="1447800" cy="286232"/>
          </a:xfrm>
          <a:prstGeom prst="rect">
            <a:avLst/>
          </a:prstGeom>
          <a:noFill/>
        </p:spPr>
        <p:txBody>
          <a:bodyPr wrap="square" rtlCol="0">
            <a:spAutoFit/>
          </a:bodyPr>
          <a:lstStyle/>
          <a:p>
            <a:pPr>
              <a:lnSpc>
                <a:spcPct val="90000"/>
              </a:lnSpc>
              <a:spcBef>
                <a:spcPts val="100"/>
              </a:spcBef>
              <a:spcAft>
                <a:spcPts val="100"/>
              </a:spcAft>
              <a:buClr>
                <a:schemeClr val="bg1"/>
              </a:buClr>
            </a:pPr>
            <a:r>
              <a:rPr lang="en-US" sz="1400" dirty="0" smtClean="0">
                <a:latin typeface="Articulate Narrow" pitchFamily="2" charset="0"/>
              </a:rPr>
              <a:t>MAC Table</a:t>
            </a:r>
          </a:p>
        </p:txBody>
      </p:sp>
      <p:sp>
        <p:nvSpPr>
          <p:cNvPr id="25" name="TextBox 24"/>
          <p:cNvSpPr txBox="1"/>
          <p:nvPr/>
        </p:nvSpPr>
        <p:spPr>
          <a:xfrm>
            <a:off x="3173773" y="1903769"/>
            <a:ext cx="1746250" cy="424732"/>
          </a:xfrm>
          <a:prstGeom prst="rect">
            <a:avLst/>
          </a:prstGeom>
          <a:noFill/>
        </p:spPr>
        <p:txBody>
          <a:bodyPr wrap="square" rtlCol="0">
            <a:spAutoFit/>
          </a:bodyPr>
          <a:lstStyle/>
          <a:p>
            <a:pPr>
              <a:lnSpc>
                <a:spcPct val="90000"/>
              </a:lnSpc>
              <a:spcBef>
                <a:spcPts val="100"/>
              </a:spcBef>
              <a:spcAft>
                <a:spcPts val="100"/>
              </a:spcAft>
              <a:buClr>
                <a:schemeClr val="bg1"/>
              </a:buClr>
            </a:pPr>
            <a:r>
              <a:rPr lang="en-US" dirty="0" smtClean="0">
                <a:latin typeface="+mn-lt"/>
              </a:rPr>
              <a:t>Latency</a:t>
            </a:r>
          </a:p>
        </p:txBody>
      </p:sp>
      <p:sp>
        <p:nvSpPr>
          <p:cNvPr id="26" name="TextBox 25"/>
          <p:cNvSpPr txBox="1"/>
          <p:nvPr/>
        </p:nvSpPr>
        <p:spPr>
          <a:xfrm>
            <a:off x="2708275" y="4810562"/>
            <a:ext cx="708025" cy="369332"/>
          </a:xfrm>
          <a:prstGeom prst="rect">
            <a:avLst/>
          </a:prstGeom>
          <a:noFill/>
        </p:spPr>
        <p:txBody>
          <a:bodyPr wrap="square" rtlCol="0">
            <a:spAutoFit/>
          </a:bodyPr>
          <a:lstStyle/>
          <a:p>
            <a:pPr>
              <a:lnSpc>
                <a:spcPct val="90000"/>
              </a:lnSpc>
              <a:spcBef>
                <a:spcPts val="100"/>
              </a:spcBef>
              <a:spcAft>
                <a:spcPts val="100"/>
              </a:spcAft>
              <a:buClr>
                <a:schemeClr val="bg1"/>
              </a:buClr>
            </a:pPr>
            <a:r>
              <a:rPr lang="en-US" sz="2000" dirty="0" smtClean="0">
                <a:latin typeface="+mn-lt"/>
              </a:rPr>
              <a:t>QoS</a:t>
            </a:r>
          </a:p>
        </p:txBody>
      </p:sp>
      <p:sp>
        <p:nvSpPr>
          <p:cNvPr id="27" name="TextBox 26"/>
          <p:cNvSpPr txBox="1"/>
          <p:nvPr/>
        </p:nvSpPr>
        <p:spPr>
          <a:xfrm>
            <a:off x="3912860" y="4885539"/>
            <a:ext cx="1296988" cy="286232"/>
          </a:xfrm>
          <a:prstGeom prst="rect">
            <a:avLst/>
          </a:prstGeom>
          <a:noFill/>
        </p:spPr>
        <p:txBody>
          <a:bodyPr wrap="square" rtlCol="0">
            <a:spAutoFit/>
          </a:bodyPr>
          <a:lstStyle/>
          <a:p>
            <a:pPr>
              <a:lnSpc>
                <a:spcPct val="90000"/>
              </a:lnSpc>
              <a:spcBef>
                <a:spcPts val="100"/>
              </a:spcBef>
              <a:spcAft>
                <a:spcPts val="100"/>
              </a:spcAft>
              <a:buClr>
                <a:schemeClr val="bg1"/>
              </a:buClr>
            </a:pPr>
            <a:r>
              <a:rPr lang="en-US" sz="1400" dirty="0" smtClean="0">
                <a:latin typeface="+mn-lt"/>
              </a:rPr>
              <a:t>Queuing</a:t>
            </a:r>
          </a:p>
        </p:txBody>
      </p:sp>
      <p:sp>
        <p:nvSpPr>
          <p:cNvPr id="28" name="TextBox 27"/>
          <p:cNvSpPr txBox="1"/>
          <p:nvPr/>
        </p:nvSpPr>
        <p:spPr>
          <a:xfrm rot="16200000">
            <a:off x="2245705" y="3239106"/>
            <a:ext cx="2726072" cy="480131"/>
          </a:xfrm>
          <a:prstGeom prst="rect">
            <a:avLst/>
          </a:prstGeom>
          <a:noFill/>
        </p:spPr>
        <p:txBody>
          <a:bodyPr wrap="square" rtlCol="0">
            <a:spAutoFit/>
          </a:bodyPr>
          <a:lstStyle/>
          <a:p>
            <a:pPr>
              <a:lnSpc>
                <a:spcPct val="90000"/>
              </a:lnSpc>
              <a:spcBef>
                <a:spcPts val="100"/>
              </a:spcBef>
              <a:spcAft>
                <a:spcPts val="100"/>
              </a:spcAft>
              <a:buClr>
                <a:schemeClr val="bg1"/>
              </a:buClr>
            </a:pPr>
            <a:r>
              <a:rPr lang="en-US" sz="2800" b="1" dirty="0" smtClean="0">
                <a:latin typeface="+mn-lt"/>
              </a:rPr>
              <a:t>Spanning Tree</a:t>
            </a:r>
          </a:p>
        </p:txBody>
      </p:sp>
      <p:sp>
        <p:nvSpPr>
          <p:cNvPr id="29" name="TextBox 28"/>
          <p:cNvSpPr txBox="1"/>
          <p:nvPr/>
        </p:nvSpPr>
        <p:spPr>
          <a:xfrm>
            <a:off x="5695632" y="3855366"/>
            <a:ext cx="1943894" cy="313932"/>
          </a:xfrm>
          <a:prstGeom prst="rect">
            <a:avLst/>
          </a:prstGeom>
          <a:noFill/>
        </p:spPr>
        <p:txBody>
          <a:bodyPr wrap="square" rtlCol="0">
            <a:spAutoFit/>
          </a:bodyPr>
          <a:lstStyle/>
          <a:p>
            <a:pPr>
              <a:lnSpc>
                <a:spcPct val="90000"/>
              </a:lnSpc>
              <a:spcBef>
                <a:spcPts val="100"/>
              </a:spcBef>
              <a:spcAft>
                <a:spcPts val="100"/>
              </a:spcAft>
              <a:buClr>
                <a:schemeClr val="bg1"/>
              </a:buClr>
            </a:pPr>
            <a:r>
              <a:rPr lang="en-US" sz="1600" dirty="0" err="1" smtClean="0">
                <a:latin typeface="+mn-lt"/>
              </a:rPr>
              <a:t>Querier</a:t>
            </a:r>
            <a:r>
              <a:rPr lang="en-US" sz="1600" dirty="0" smtClean="0">
                <a:latin typeface="+mn-lt"/>
              </a:rPr>
              <a:t> Timers</a:t>
            </a:r>
          </a:p>
        </p:txBody>
      </p:sp>
      <p:sp>
        <p:nvSpPr>
          <p:cNvPr id="31" name="TextBox 30"/>
          <p:cNvSpPr txBox="1"/>
          <p:nvPr/>
        </p:nvSpPr>
        <p:spPr>
          <a:xfrm>
            <a:off x="5461396" y="5453460"/>
            <a:ext cx="1090017" cy="369332"/>
          </a:xfrm>
          <a:prstGeom prst="rect">
            <a:avLst/>
          </a:prstGeom>
          <a:noFill/>
        </p:spPr>
        <p:txBody>
          <a:bodyPr wrap="square" rtlCol="0">
            <a:spAutoFit/>
          </a:bodyPr>
          <a:lstStyle/>
          <a:p>
            <a:pPr>
              <a:lnSpc>
                <a:spcPct val="90000"/>
              </a:lnSpc>
              <a:spcBef>
                <a:spcPts val="100"/>
              </a:spcBef>
              <a:spcAft>
                <a:spcPts val="100"/>
              </a:spcAft>
              <a:buClr>
                <a:schemeClr val="bg1"/>
              </a:buClr>
            </a:pPr>
            <a:r>
              <a:rPr lang="en-US" sz="2000" dirty="0" err="1" smtClean="0">
                <a:latin typeface="+mn-lt"/>
              </a:rPr>
              <a:t>DCBx</a:t>
            </a:r>
            <a:endParaRPr lang="en-US" sz="2000" dirty="0" smtClean="0">
              <a:latin typeface="+mn-lt"/>
            </a:endParaRPr>
          </a:p>
        </p:txBody>
      </p:sp>
      <p:sp>
        <p:nvSpPr>
          <p:cNvPr id="32" name="TextBox 31"/>
          <p:cNvSpPr txBox="1"/>
          <p:nvPr/>
        </p:nvSpPr>
        <p:spPr>
          <a:xfrm>
            <a:off x="7046594" y="2152374"/>
            <a:ext cx="669925" cy="369332"/>
          </a:xfrm>
          <a:prstGeom prst="rect">
            <a:avLst/>
          </a:prstGeom>
          <a:noFill/>
        </p:spPr>
        <p:txBody>
          <a:bodyPr wrap="square" rtlCol="0">
            <a:spAutoFit/>
          </a:bodyPr>
          <a:lstStyle/>
          <a:p>
            <a:pPr>
              <a:lnSpc>
                <a:spcPct val="90000"/>
              </a:lnSpc>
              <a:spcBef>
                <a:spcPts val="100"/>
              </a:spcBef>
              <a:spcAft>
                <a:spcPts val="100"/>
              </a:spcAft>
              <a:buClr>
                <a:schemeClr val="bg1"/>
              </a:buClr>
            </a:pPr>
            <a:r>
              <a:rPr lang="en-US" sz="2000" dirty="0" smtClean="0">
                <a:latin typeface="+mn-lt"/>
              </a:rPr>
              <a:t>PFC</a:t>
            </a:r>
          </a:p>
        </p:txBody>
      </p:sp>
      <p:sp>
        <p:nvSpPr>
          <p:cNvPr id="33" name="TextBox 32"/>
          <p:cNvSpPr txBox="1"/>
          <p:nvPr/>
        </p:nvSpPr>
        <p:spPr>
          <a:xfrm>
            <a:off x="6352974" y="2037114"/>
            <a:ext cx="669925" cy="369332"/>
          </a:xfrm>
          <a:prstGeom prst="rect">
            <a:avLst/>
          </a:prstGeom>
          <a:noFill/>
        </p:spPr>
        <p:txBody>
          <a:bodyPr wrap="square" rtlCol="0">
            <a:spAutoFit/>
          </a:bodyPr>
          <a:lstStyle/>
          <a:p>
            <a:pPr>
              <a:lnSpc>
                <a:spcPct val="90000"/>
              </a:lnSpc>
              <a:spcBef>
                <a:spcPts val="100"/>
              </a:spcBef>
              <a:spcAft>
                <a:spcPts val="100"/>
              </a:spcAft>
              <a:buClr>
                <a:schemeClr val="bg1"/>
              </a:buClr>
            </a:pPr>
            <a:r>
              <a:rPr lang="en-US" sz="2000" dirty="0" smtClean="0">
                <a:latin typeface="+mn-lt"/>
              </a:rPr>
              <a:t>ETS</a:t>
            </a:r>
          </a:p>
        </p:txBody>
      </p:sp>
      <p:sp>
        <p:nvSpPr>
          <p:cNvPr id="34" name="TextBox 33"/>
          <p:cNvSpPr txBox="1"/>
          <p:nvPr/>
        </p:nvSpPr>
        <p:spPr>
          <a:xfrm>
            <a:off x="8051379" y="2897265"/>
            <a:ext cx="805935" cy="424732"/>
          </a:xfrm>
          <a:prstGeom prst="rect">
            <a:avLst/>
          </a:prstGeom>
          <a:noFill/>
        </p:spPr>
        <p:txBody>
          <a:bodyPr wrap="square" rtlCol="0">
            <a:spAutoFit/>
          </a:bodyPr>
          <a:lstStyle/>
          <a:p>
            <a:pPr>
              <a:lnSpc>
                <a:spcPct val="90000"/>
              </a:lnSpc>
              <a:spcBef>
                <a:spcPts val="100"/>
              </a:spcBef>
              <a:spcAft>
                <a:spcPts val="100"/>
              </a:spcAft>
              <a:buClr>
                <a:schemeClr val="bg1"/>
              </a:buClr>
            </a:pPr>
            <a:r>
              <a:rPr lang="en-US" dirty="0" smtClean="0">
                <a:latin typeface="+mn-lt"/>
              </a:rPr>
              <a:t>MIB</a:t>
            </a:r>
          </a:p>
        </p:txBody>
      </p:sp>
      <p:sp>
        <p:nvSpPr>
          <p:cNvPr id="35" name="TextBox 34"/>
          <p:cNvSpPr txBox="1"/>
          <p:nvPr/>
        </p:nvSpPr>
        <p:spPr>
          <a:xfrm>
            <a:off x="2605404" y="5434926"/>
            <a:ext cx="955676" cy="369332"/>
          </a:xfrm>
          <a:prstGeom prst="rect">
            <a:avLst/>
          </a:prstGeom>
          <a:noFill/>
        </p:spPr>
        <p:txBody>
          <a:bodyPr wrap="square" rtlCol="0">
            <a:spAutoFit/>
          </a:bodyPr>
          <a:lstStyle/>
          <a:p>
            <a:pPr>
              <a:lnSpc>
                <a:spcPct val="90000"/>
              </a:lnSpc>
              <a:spcBef>
                <a:spcPts val="100"/>
              </a:spcBef>
              <a:spcAft>
                <a:spcPts val="100"/>
              </a:spcAft>
              <a:buClr>
                <a:schemeClr val="bg1"/>
              </a:buClr>
            </a:pPr>
            <a:r>
              <a:rPr lang="en-US" sz="2000" b="1" dirty="0" smtClean="0">
                <a:latin typeface="+mn-lt"/>
              </a:rPr>
              <a:t>SNMP</a:t>
            </a:r>
          </a:p>
        </p:txBody>
      </p:sp>
      <p:sp>
        <p:nvSpPr>
          <p:cNvPr id="36" name="TextBox 35"/>
          <p:cNvSpPr txBox="1"/>
          <p:nvPr/>
        </p:nvSpPr>
        <p:spPr>
          <a:xfrm>
            <a:off x="696514" y="3855366"/>
            <a:ext cx="838201" cy="424732"/>
          </a:xfrm>
          <a:prstGeom prst="rect">
            <a:avLst/>
          </a:prstGeom>
          <a:noFill/>
        </p:spPr>
        <p:txBody>
          <a:bodyPr wrap="square" rtlCol="0">
            <a:spAutoFit/>
          </a:bodyPr>
          <a:lstStyle/>
          <a:p>
            <a:pPr>
              <a:lnSpc>
                <a:spcPct val="90000"/>
              </a:lnSpc>
              <a:spcBef>
                <a:spcPts val="100"/>
              </a:spcBef>
              <a:spcAft>
                <a:spcPts val="100"/>
              </a:spcAft>
              <a:buClr>
                <a:schemeClr val="bg1"/>
              </a:buClr>
            </a:pPr>
            <a:r>
              <a:rPr lang="en-US" dirty="0" smtClean="0">
                <a:latin typeface="+mn-lt"/>
              </a:rPr>
              <a:t>NTP</a:t>
            </a:r>
          </a:p>
        </p:txBody>
      </p:sp>
      <p:sp>
        <p:nvSpPr>
          <p:cNvPr id="37" name="TextBox 36"/>
          <p:cNvSpPr txBox="1"/>
          <p:nvPr/>
        </p:nvSpPr>
        <p:spPr>
          <a:xfrm>
            <a:off x="743346" y="4634705"/>
            <a:ext cx="1076325" cy="369332"/>
          </a:xfrm>
          <a:prstGeom prst="rect">
            <a:avLst/>
          </a:prstGeom>
          <a:noFill/>
        </p:spPr>
        <p:txBody>
          <a:bodyPr wrap="square" rtlCol="0">
            <a:spAutoFit/>
          </a:bodyPr>
          <a:lstStyle/>
          <a:p>
            <a:pPr>
              <a:lnSpc>
                <a:spcPct val="90000"/>
              </a:lnSpc>
              <a:spcBef>
                <a:spcPts val="100"/>
              </a:spcBef>
              <a:spcAft>
                <a:spcPts val="100"/>
              </a:spcAft>
              <a:buClr>
                <a:schemeClr val="bg1"/>
              </a:buClr>
            </a:pPr>
            <a:r>
              <a:rPr lang="en-US" sz="2000" dirty="0" err="1" smtClean="0">
                <a:latin typeface="+mn-lt"/>
              </a:rPr>
              <a:t>VxLAN</a:t>
            </a:r>
            <a:endParaRPr lang="en-US" sz="2000" dirty="0" smtClean="0">
              <a:latin typeface="+mn-lt"/>
            </a:endParaRPr>
          </a:p>
        </p:txBody>
      </p:sp>
      <p:sp>
        <p:nvSpPr>
          <p:cNvPr id="38" name="TextBox 37"/>
          <p:cNvSpPr txBox="1"/>
          <p:nvPr/>
        </p:nvSpPr>
        <p:spPr>
          <a:xfrm>
            <a:off x="1346201" y="5268794"/>
            <a:ext cx="1225550" cy="369332"/>
          </a:xfrm>
          <a:prstGeom prst="rect">
            <a:avLst/>
          </a:prstGeom>
          <a:noFill/>
        </p:spPr>
        <p:txBody>
          <a:bodyPr wrap="square" rtlCol="0">
            <a:spAutoFit/>
          </a:bodyPr>
          <a:lstStyle/>
          <a:p>
            <a:pPr>
              <a:lnSpc>
                <a:spcPct val="90000"/>
              </a:lnSpc>
              <a:spcBef>
                <a:spcPts val="100"/>
              </a:spcBef>
              <a:spcAft>
                <a:spcPts val="100"/>
              </a:spcAft>
              <a:buClr>
                <a:schemeClr val="bg1"/>
              </a:buClr>
            </a:pPr>
            <a:r>
              <a:rPr lang="en-US" sz="2000" dirty="0" smtClean="0">
                <a:latin typeface="Articulate Narrow" pitchFamily="2" charset="0"/>
              </a:rPr>
              <a:t>NV-GRE</a:t>
            </a:r>
          </a:p>
        </p:txBody>
      </p:sp>
      <p:sp>
        <p:nvSpPr>
          <p:cNvPr id="39" name="TextBox 38"/>
          <p:cNvSpPr txBox="1"/>
          <p:nvPr/>
        </p:nvSpPr>
        <p:spPr>
          <a:xfrm>
            <a:off x="3546248" y="5205757"/>
            <a:ext cx="612775" cy="369332"/>
          </a:xfrm>
          <a:prstGeom prst="rect">
            <a:avLst/>
          </a:prstGeom>
          <a:noFill/>
        </p:spPr>
        <p:txBody>
          <a:bodyPr wrap="square" rtlCol="0">
            <a:spAutoFit/>
          </a:bodyPr>
          <a:lstStyle/>
          <a:p>
            <a:pPr>
              <a:lnSpc>
                <a:spcPct val="90000"/>
              </a:lnSpc>
              <a:spcBef>
                <a:spcPts val="100"/>
              </a:spcBef>
              <a:spcAft>
                <a:spcPts val="100"/>
              </a:spcAft>
              <a:buClr>
                <a:schemeClr val="bg1"/>
              </a:buClr>
            </a:pPr>
            <a:r>
              <a:rPr lang="en-US" sz="2000" dirty="0" smtClean="0">
                <a:latin typeface="+mn-lt"/>
              </a:rPr>
              <a:t>RIP</a:t>
            </a:r>
          </a:p>
        </p:txBody>
      </p:sp>
      <p:sp>
        <p:nvSpPr>
          <p:cNvPr id="40" name="TextBox 39"/>
          <p:cNvSpPr txBox="1"/>
          <p:nvPr/>
        </p:nvSpPr>
        <p:spPr>
          <a:xfrm>
            <a:off x="7087702" y="5111811"/>
            <a:ext cx="873126" cy="369332"/>
          </a:xfrm>
          <a:prstGeom prst="rect">
            <a:avLst/>
          </a:prstGeom>
          <a:noFill/>
        </p:spPr>
        <p:txBody>
          <a:bodyPr wrap="square" rtlCol="0">
            <a:spAutoFit/>
          </a:bodyPr>
          <a:lstStyle/>
          <a:p>
            <a:pPr>
              <a:lnSpc>
                <a:spcPct val="90000"/>
              </a:lnSpc>
              <a:spcBef>
                <a:spcPts val="100"/>
              </a:spcBef>
              <a:spcAft>
                <a:spcPts val="100"/>
              </a:spcAft>
              <a:buClr>
                <a:schemeClr val="bg1"/>
              </a:buClr>
            </a:pPr>
            <a:r>
              <a:rPr lang="en-US" sz="2000" dirty="0" smtClean="0">
                <a:latin typeface="+mn-lt"/>
              </a:rPr>
              <a:t>RIPv2</a:t>
            </a:r>
          </a:p>
        </p:txBody>
      </p:sp>
      <p:sp>
        <p:nvSpPr>
          <p:cNvPr id="41" name="TextBox 40"/>
          <p:cNvSpPr txBox="1"/>
          <p:nvPr/>
        </p:nvSpPr>
        <p:spPr>
          <a:xfrm>
            <a:off x="4938468" y="4899462"/>
            <a:ext cx="873126" cy="369332"/>
          </a:xfrm>
          <a:prstGeom prst="rect">
            <a:avLst/>
          </a:prstGeom>
          <a:noFill/>
        </p:spPr>
        <p:txBody>
          <a:bodyPr wrap="square" rtlCol="0">
            <a:spAutoFit/>
          </a:bodyPr>
          <a:lstStyle/>
          <a:p>
            <a:pPr>
              <a:lnSpc>
                <a:spcPct val="90000"/>
              </a:lnSpc>
              <a:spcBef>
                <a:spcPts val="100"/>
              </a:spcBef>
              <a:spcAft>
                <a:spcPts val="100"/>
              </a:spcAft>
              <a:buClr>
                <a:schemeClr val="bg1"/>
              </a:buClr>
            </a:pPr>
            <a:r>
              <a:rPr lang="en-US" sz="2000" dirty="0" smtClean="0">
                <a:latin typeface="+mn-lt"/>
              </a:rPr>
              <a:t>IPv6</a:t>
            </a:r>
          </a:p>
        </p:txBody>
      </p:sp>
      <p:sp>
        <p:nvSpPr>
          <p:cNvPr id="42" name="TextBox 41"/>
          <p:cNvSpPr txBox="1"/>
          <p:nvPr/>
        </p:nvSpPr>
        <p:spPr>
          <a:xfrm>
            <a:off x="7536258" y="898220"/>
            <a:ext cx="708025" cy="369332"/>
          </a:xfrm>
          <a:prstGeom prst="rect">
            <a:avLst/>
          </a:prstGeom>
          <a:noFill/>
        </p:spPr>
        <p:txBody>
          <a:bodyPr wrap="square" rtlCol="0">
            <a:spAutoFit/>
          </a:bodyPr>
          <a:lstStyle/>
          <a:p>
            <a:pPr>
              <a:lnSpc>
                <a:spcPct val="90000"/>
              </a:lnSpc>
              <a:spcBef>
                <a:spcPts val="100"/>
              </a:spcBef>
              <a:spcAft>
                <a:spcPts val="100"/>
              </a:spcAft>
              <a:buClr>
                <a:schemeClr val="bg1"/>
              </a:buClr>
            </a:pPr>
            <a:r>
              <a:rPr lang="en-US" sz="2000" dirty="0" smtClean="0">
                <a:latin typeface="+mn-lt"/>
              </a:rPr>
              <a:t>RTP</a:t>
            </a:r>
          </a:p>
        </p:txBody>
      </p:sp>
      <p:sp>
        <p:nvSpPr>
          <p:cNvPr id="43" name="TextBox 42"/>
          <p:cNvSpPr txBox="1"/>
          <p:nvPr/>
        </p:nvSpPr>
        <p:spPr>
          <a:xfrm>
            <a:off x="625475" y="2588746"/>
            <a:ext cx="1685925" cy="286232"/>
          </a:xfrm>
          <a:prstGeom prst="rect">
            <a:avLst/>
          </a:prstGeom>
          <a:noFill/>
        </p:spPr>
        <p:txBody>
          <a:bodyPr wrap="square" rtlCol="0">
            <a:spAutoFit/>
          </a:bodyPr>
          <a:lstStyle/>
          <a:p>
            <a:pPr>
              <a:lnSpc>
                <a:spcPct val="90000"/>
              </a:lnSpc>
              <a:spcBef>
                <a:spcPts val="100"/>
              </a:spcBef>
              <a:spcAft>
                <a:spcPts val="100"/>
              </a:spcAft>
              <a:buClr>
                <a:schemeClr val="bg1"/>
              </a:buClr>
            </a:pPr>
            <a:r>
              <a:rPr lang="en-US" sz="1400" dirty="0" smtClean="0">
                <a:latin typeface="Articulate Narrow" pitchFamily="2" charset="0"/>
              </a:rPr>
              <a:t>Hello Timers</a:t>
            </a:r>
          </a:p>
        </p:txBody>
      </p:sp>
      <p:sp>
        <p:nvSpPr>
          <p:cNvPr id="44" name="TextBox 43"/>
          <p:cNvSpPr txBox="1"/>
          <p:nvPr/>
        </p:nvSpPr>
        <p:spPr>
          <a:xfrm rot="5400000">
            <a:off x="8040130" y="4938021"/>
            <a:ext cx="1745455" cy="341632"/>
          </a:xfrm>
          <a:prstGeom prst="rect">
            <a:avLst/>
          </a:prstGeom>
          <a:noFill/>
        </p:spPr>
        <p:txBody>
          <a:bodyPr wrap="square" rtlCol="0">
            <a:spAutoFit/>
          </a:bodyPr>
          <a:lstStyle/>
          <a:p>
            <a:pPr>
              <a:lnSpc>
                <a:spcPct val="90000"/>
              </a:lnSpc>
              <a:spcBef>
                <a:spcPts val="100"/>
              </a:spcBef>
              <a:spcAft>
                <a:spcPts val="100"/>
              </a:spcAft>
              <a:buClr>
                <a:schemeClr val="bg1"/>
              </a:buClr>
            </a:pPr>
            <a:r>
              <a:rPr lang="en-US" sz="1800" dirty="0" smtClean="0">
                <a:latin typeface="+mn-lt"/>
              </a:rPr>
              <a:t>RFC 1918</a:t>
            </a:r>
          </a:p>
        </p:txBody>
      </p:sp>
      <p:sp>
        <p:nvSpPr>
          <p:cNvPr id="45" name="TextBox 44"/>
          <p:cNvSpPr txBox="1"/>
          <p:nvPr/>
        </p:nvSpPr>
        <p:spPr>
          <a:xfrm>
            <a:off x="1907323" y="1767524"/>
            <a:ext cx="1035049" cy="369332"/>
          </a:xfrm>
          <a:prstGeom prst="rect">
            <a:avLst/>
          </a:prstGeom>
          <a:noFill/>
        </p:spPr>
        <p:txBody>
          <a:bodyPr wrap="square" rtlCol="0">
            <a:spAutoFit/>
          </a:bodyPr>
          <a:lstStyle/>
          <a:p>
            <a:pPr>
              <a:lnSpc>
                <a:spcPct val="90000"/>
              </a:lnSpc>
              <a:spcBef>
                <a:spcPts val="100"/>
              </a:spcBef>
              <a:spcAft>
                <a:spcPts val="100"/>
              </a:spcAft>
              <a:buClr>
                <a:schemeClr val="bg1"/>
              </a:buClr>
            </a:pPr>
            <a:r>
              <a:rPr lang="en-US" sz="2000" dirty="0" smtClean="0">
                <a:latin typeface="+mn-lt"/>
              </a:rPr>
              <a:t>PIMv2</a:t>
            </a:r>
          </a:p>
        </p:txBody>
      </p:sp>
      <p:sp>
        <p:nvSpPr>
          <p:cNvPr id="46" name="TextBox 45"/>
          <p:cNvSpPr txBox="1"/>
          <p:nvPr/>
        </p:nvSpPr>
        <p:spPr>
          <a:xfrm>
            <a:off x="6707186" y="2620166"/>
            <a:ext cx="1141413" cy="286232"/>
          </a:xfrm>
          <a:prstGeom prst="rect">
            <a:avLst/>
          </a:prstGeom>
          <a:noFill/>
        </p:spPr>
        <p:txBody>
          <a:bodyPr wrap="square" rtlCol="0">
            <a:spAutoFit/>
          </a:bodyPr>
          <a:lstStyle/>
          <a:p>
            <a:pPr>
              <a:lnSpc>
                <a:spcPct val="90000"/>
              </a:lnSpc>
              <a:spcBef>
                <a:spcPts val="100"/>
              </a:spcBef>
              <a:spcAft>
                <a:spcPts val="100"/>
              </a:spcAft>
              <a:buClr>
                <a:schemeClr val="bg1"/>
              </a:buClr>
            </a:pPr>
            <a:r>
              <a:rPr lang="en-US" sz="1400" dirty="0" smtClean="0">
                <a:latin typeface="Articulate Narrow" pitchFamily="2" charset="0"/>
              </a:rPr>
              <a:t>PIM-SM</a:t>
            </a:r>
          </a:p>
        </p:txBody>
      </p:sp>
      <p:sp>
        <p:nvSpPr>
          <p:cNvPr id="47" name="TextBox 46"/>
          <p:cNvSpPr txBox="1"/>
          <p:nvPr/>
        </p:nvSpPr>
        <p:spPr>
          <a:xfrm>
            <a:off x="508000" y="3379590"/>
            <a:ext cx="642938" cy="369332"/>
          </a:xfrm>
          <a:prstGeom prst="rect">
            <a:avLst/>
          </a:prstGeom>
          <a:noFill/>
        </p:spPr>
        <p:txBody>
          <a:bodyPr wrap="square" rtlCol="0">
            <a:spAutoFit/>
          </a:bodyPr>
          <a:lstStyle/>
          <a:p>
            <a:pPr>
              <a:lnSpc>
                <a:spcPct val="90000"/>
              </a:lnSpc>
              <a:spcBef>
                <a:spcPts val="100"/>
              </a:spcBef>
              <a:spcAft>
                <a:spcPts val="100"/>
              </a:spcAft>
              <a:buClr>
                <a:schemeClr val="bg1"/>
              </a:buClr>
            </a:pPr>
            <a:r>
              <a:rPr lang="en-US" sz="2000" dirty="0" smtClean="0">
                <a:latin typeface="+mn-lt"/>
              </a:rPr>
              <a:t>SPF</a:t>
            </a:r>
          </a:p>
        </p:txBody>
      </p:sp>
      <p:sp>
        <p:nvSpPr>
          <p:cNvPr id="48" name="TextBox 47"/>
          <p:cNvSpPr txBox="1"/>
          <p:nvPr/>
        </p:nvSpPr>
        <p:spPr>
          <a:xfrm>
            <a:off x="743346" y="5406722"/>
            <a:ext cx="791369" cy="369332"/>
          </a:xfrm>
          <a:prstGeom prst="rect">
            <a:avLst/>
          </a:prstGeom>
          <a:noFill/>
        </p:spPr>
        <p:txBody>
          <a:bodyPr wrap="square" rtlCol="0">
            <a:spAutoFit/>
          </a:bodyPr>
          <a:lstStyle/>
          <a:p>
            <a:pPr>
              <a:lnSpc>
                <a:spcPct val="90000"/>
              </a:lnSpc>
              <a:spcBef>
                <a:spcPts val="100"/>
              </a:spcBef>
              <a:spcAft>
                <a:spcPts val="100"/>
              </a:spcAft>
              <a:buClr>
                <a:schemeClr val="bg1"/>
              </a:buClr>
            </a:pPr>
            <a:r>
              <a:rPr lang="en-US" sz="2000" dirty="0" smtClean="0">
                <a:latin typeface="Articulate Narrow" pitchFamily="2" charset="0"/>
              </a:rPr>
              <a:t>UDP</a:t>
            </a:r>
          </a:p>
        </p:txBody>
      </p:sp>
      <p:sp>
        <p:nvSpPr>
          <p:cNvPr id="49" name="TextBox 48"/>
          <p:cNvSpPr txBox="1"/>
          <p:nvPr/>
        </p:nvSpPr>
        <p:spPr>
          <a:xfrm>
            <a:off x="5581054" y="4739505"/>
            <a:ext cx="791369" cy="369332"/>
          </a:xfrm>
          <a:prstGeom prst="rect">
            <a:avLst/>
          </a:prstGeom>
          <a:noFill/>
        </p:spPr>
        <p:txBody>
          <a:bodyPr wrap="square" rtlCol="0">
            <a:spAutoFit/>
          </a:bodyPr>
          <a:lstStyle/>
          <a:p>
            <a:pPr>
              <a:lnSpc>
                <a:spcPct val="90000"/>
              </a:lnSpc>
              <a:spcBef>
                <a:spcPts val="100"/>
              </a:spcBef>
              <a:spcAft>
                <a:spcPts val="100"/>
              </a:spcAft>
              <a:buClr>
                <a:schemeClr val="bg1"/>
              </a:buClr>
            </a:pPr>
            <a:r>
              <a:rPr lang="en-US" sz="2000" dirty="0" smtClean="0">
                <a:latin typeface="+mn-lt"/>
              </a:rPr>
              <a:t>TCP</a:t>
            </a:r>
          </a:p>
        </p:txBody>
      </p:sp>
      <p:sp>
        <p:nvSpPr>
          <p:cNvPr id="50" name="TextBox 49"/>
          <p:cNvSpPr txBox="1"/>
          <p:nvPr/>
        </p:nvSpPr>
        <p:spPr>
          <a:xfrm>
            <a:off x="7494587" y="4394221"/>
            <a:ext cx="791369" cy="369332"/>
          </a:xfrm>
          <a:prstGeom prst="rect">
            <a:avLst/>
          </a:prstGeom>
          <a:noFill/>
        </p:spPr>
        <p:txBody>
          <a:bodyPr wrap="square" rtlCol="0">
            <a:spAutoFit/>
          </a:bodyPr>
          <a:lstStyle/>
          <a:p>
            <a:pPr>
              <a:lnSpc>
                <a:spcPct val="90000"/>
              </a:lnSpc>
              <a:spcBef>
                <a:spcPts val="100"/>
              </a:spcBef>
              <a:spcAft>
                <a:spcPts val="100"/>
              </a:spcAft>
              <a:buClr>
                <a:schemeClr val="bg1"/>
              </a:buClr>
            </a:pPr>
            <a:r>
              <a:rPr lang="en-US" sz="2000" dirty="0" smtClean="0">
                <a:latin typeface="+mn-lt"/>
              </a:rPr>
              <a:t>SSH</a:t>
            </a:r>
          </a:p>
        </p:txBody>
      </p:sp>
      <p:sp>
        <p:nvSpPr>
          <p:cNvPr id="51" name="TextBox 50"/>
          <p:cNvSpPr txBox="1"/>
          <p:nvPr/>
        </p:nvSpPr>
        <p:spPr>
          <a:xfrm rot="5400000">
            <a:off x="5220494" y="2125082"/>
            <a:ext cx="989012" cy="369332"/>
          </a:xfrm>
          <a:prstGeom prst="rect">
            <a:avLst/>
          </a:prstGeom>
          <a:noFill/>
        </p:spPr>
        <p:txBody>
          <a:bodyPr wrap="square" rtlCol="0">
            <a:spAutoFit/>
          </a:bodyPr>
          <a:lstStyle/>
          <a:p>
            <a:pPr>
              <a:lnSpc>
                <a:spcPct val="90000"/>
              </a:lnSpc>
              <a:spcBef>
                <a:spcPts val="100"/>
              </a:spcBef>
              <a:spcAft>
                <a:spcPts val="100"/>
              </a:spcAft>
              <a:buClr>
                <a:schemeClr val="bg1"/>
              </a:buClr>
            </a:pPr>
            <a:r>
              <a:rPr lang="en-US" sz="2000" dirty="0" smtClean="0">
                <a:latin typeface="+mn-lt"/>
              </a:rPr>
              <a:t>Telnet</a:t>
            </a:r>
          </a:p>
        </p:txBody>
      </p:sp>
      <p:sp>
        <p:nvSpPr>
          <p:cNvPr id="52" name="TextBox 51"/>
          <p:cNvSpPr txBox="1"/>
          <p:nvPr/>
        </p:nvSpPr>
        <p:spPr>
          <a:xfrm>
            <a:off x="3810070" y="2612791"/>
            <a:ext cx="751284" cy="424732"/>
          </a:xfrm>
          <a:prstGeom prst="rect">
            <a:avLst/>
          </a:prstGeom>
          <a:noFill/>
        </p:spPr>
        <p:txBody>
          <a:bodyPr wrap="square" rtlCol="0">
            <a:spAutoFit/>
          </a:bodyPr>
          <a:lstStyle/>
          <a:p>
            <a:pPr>
              <a:lnSpc>
                <a:spcPct val="90000"/>
              </a:lnSpc>
              <a:spcBef>
                <a:spcPts val="100"/>
              </a:spcBef>
              <a:spcAft>
                <a:spcPts val="100"/>
              </a:spcAft>
              <a:buClr>
                <a:schemeClr val="bg1"/>
              </a:buClr>
            </a:pPr>
            <a:r>
              <a:rPr lang="en-US" dirty="0" smtClean="0">
                <a:latin typeface="+mn-lt"/>
              </a:rPr>
              <a:t>CLI</a:t>
            </a:r>
          </a:p>
        </p:txBody>
      </p:sp>
      <p:sp>
        <p:nvSpPr>
          <p:cNvPr id="53" name="TextBox 52"/>
          <p:cNvSpPr txBox="1"/>
          <p:nvPr/>
        </p:nvSpPr>
        <p:spPr>
          <a:xfrm>
            <a:off x="1837844" y="898220"/>
            <a:ext cx="1030683" cy="369332"/>
          </a:xfrm>
          <a:prstGeom prst="rect">
            <a:avLst/>
          </a:prstGeom>
          <a:noFill/>
        </p:spPr>
        <p:txBody>
          <a:bodyPr wrap="square" rtlCol="0">
            <a:spAutoFit/>
          </a:bodyPr>
          <a:lstStyle/>
          <a:p>
            <a:pPr>
              <a:lnSpc>
                <a:spcPct val="90000"/>
              </a:lnSpc>
              <a:spcBef>
                <a:spcPts val="100"/>
              </a:spcBef>
              <a:spcAft>
                <a:spcPts val="100"/>
              </a:spcAft>
              <a:buClr>
                <a:schemeClr val="bg1"/>
              </a:buClr>
            </a:pPr>
            <a:r>
              <a:rPr lang="en-US" sz="2000" dirty="0" smtClean="0">
                <a:latin typeface="+mn-lt"/>
              </a:rPr>
              <a:t>FTOS</a:t>
            </a:r>
          </a:p>
        </p:txBody>
      </p:sp>
      <p:sp>
        <p:nvSpPr>
          <p:cNvPr id="54" name="TextBox 53"/>
          <p:cNvSpPr txBox="1"/>
          <p:nvPr/>
        </p:nvSpPr>
        <p:spPr>
          <a:xfrm>
            <a:off x="5755184" y="1366798"/>
            <a:ext cx="1248172" cy="369332"/>
          </a:xfrm>
          <a:prstGeom prst="rect">
            <a:avLst/>
          </a:prstGeom>
          <a:noFill/>
        </p:spPr>
        <p:txBody>
          <a:bodyPr wrap="square" rtlCol="0">
            <a:spAutoFit/>
          </a:bodyPr>
          <a:lstStyle/>
          <a:p>
            <a:pPr>
              <a:lnSpc>
                <a:spcPct val="90000"/>
              </a:lnSpc>
              <a:spcBef>
                <a:spcPts val="100"/>
              </a:spcBef>
              <a:spcAft>
                <a:spcPts val="100"/>
              </a:spcAft>
              <a:buClr>
                <a:schemeClr val="bg1"/>
              </a:buClr>
            </a:pPr>
            <a:r>
              <a:rPr lang="en-US" sz="2000" dirty="0" smtClean="0">
                <a:latin typeface="Articulate Narrow" pitchFamily="2" charset="0"/>
              </a:rPr>
              <a:t>MBONE</a:t>
            </a:r>
          </a:p>
        </p:txBody>
      </p:sp>
      <p:sp>
        <p:nvSpPr>
          <p:cNvPr id="55" name="TextBox 54"/>
          <p:cNvSpPr txBox="1"/>
          <p:nvPr/>
        </p:nvSpPr>
        <p:spPr>
          <a:xfrm>
            <a:off x="3940208" y="4491589"/>
            <a:ext cx="717551" cy="286232"/>
          </a:xfrm>
          <a:prstGeom prst="rect">
            <a:avLst/>
          </a:prstGeom>
          <a:noFill/>
        </p:spPr>
        <p:txBody>
          <a:bodyPr wrap="square" rtlCol="0">
            <a:spAutoFit/>
          </a:bodyPr>
          <a:lstStyle/>
          <a:p>
            <a:pPr>
              <a:lnSpc>
                <a:spcPct val="90000"/>
              </a:lnSpc>
              <a:spcBef>
                <a:spcPts val="100"/>
              </a:spcBef>
              <a:spcAft>
                <a:spcPts val="100"/>
              </a:spcAft>
              <a:buClr>
                <a:schemeClr val="bg1"/>
              </a:buClr>
            </a:pPr>
            <a:r>
              <a:rPr lang="en-US" sz="1400" dirty="0" smtClean="0">
                <a:latin typeface="+mn-lt"/>
              </a:rPr>
              <a:t>RTT</a:t>
            </a:r>
          </a:p>
        </p:txBody>
      </p:sp>
      <p:sp>
        <p:nvSpPr>
          <p:cNvPr id="56" name="TextBox 55"/>
          <p:cNvSpPr txBox="1"/>
          <p:nvPr/>
        </p:nvSpPr>
        <p:spPr>
          <a:xfrm>
            <a:off x="7066076" y="1468053"/>
            <a:ext cx="860425" cy="369332"/>
          </a:xfrm>
          <a:prstGeom prst="rect">
            <a:avLst/>
          </a:prstGeom>
          <a:noFill/>
        </p:spPr>
        <p:txBody>
          <a:bodyPr wrap="square" rtlCol="0">
            <a:spAutoFit/>
          </a:bodyPr>
          <a:lstStyle/>
          <a:p>
            <a:pPr>
              <a:lnSpc>
                <a:spcPct val="90000"/>
              </a:lnSpc>
              <a:spcBef>
                <a:spcPts val="100"/>
              </a:spcBef>
              <a:spcAft>
                <a:spcPts val="100"/>
              </a:spcAft>
              <a:buClr>
                <a:schemeClr val="bg1"/>
              </a:buClr>
            </a:pPr>
            <a:r>
              <a:rPr lang="en-US" sz="2000" b="1" dirty="0" smtClean="0">
                <a:latin typeface="+mn-lt"/>
              </a:rPr>
              <a:t>VOIP</a:t>
            </a:r>
          </a:p>
        </p:txBody>
      </p:sp>
      <p:sp>
        <p:nvSpPr>
          <p:cNvPr id="57" name="TextBox 56"/>
          <p:cNvSpPr txBox="1"/>
          <p:nvPr/>
        </p:nvSpPr>
        <p:spPr>
          <a:xfrm rot="5400000">
            <a:off x="7930871" y="3964068"/>
            <a:ext cx="1079501" cy="369332"/>
          </a:xfrm>
          <a:prstGeom prst="rect">
            <a:avLst/>
          </a:prstGeom>
          <a:noFill/>
        </p:spPr>
        <p:txBody>
          <a:bodyPr wrap="square" rtlCol="0">
            <a:spAutoFit/>
          </a:bodyPr>
          <a:lstStyle/>
          <a:p>
            <a:pPr>
              <a:lnSpc>
                <a:spcPct val="90000"/>
              </a:lnSpc>
              <a:spcBef>
                <a:spcPts val="100"/>
              </a:spcBef>
              <a:spcAft>
                <a:spcPts val="100"/>
              </a:spcAft>
              <a:buClr>
                <a:schemeClr val="bg1"/>
              </a:buClr>
            </a:pPr>
            <a:r>
              <a:rPr lang="en-US" sz="2000" dirty="0" smtClean="0">
                <a:latin typeface="+mn-lt"/>
              </a:rPr>
              <a:t>MOSPF</a:t>
            </a:r>
          </a:p>
        </p:txBody>
      </p:sp>
      <p:sp>
        <p:nvSpPr>
          <p:cNvPr id="58" name="TextBox 57"/>
          <p:cNvSpPr txBox="1"/>
          <p:nvPr/>
        </p:nvSpPr>
        <p:spPr>
          <a:xfrm>
            <a:off x="4156075" y="3649744"/>
            <a:ext cx="742950" cy="369332"/>
          </a:xfrm>
          <a:prstGeom prst="rect">
            <a:avLst/>
          </a:prstGeom>
          <a:noFill/>
        </p:spPr>
        <p:txBody>
          <a:bodyPr wrap="square" rtlCol="0">
            <a:spAutoFit/>
          </a:bodyPr>
          <a:lstStyle/>
          <a:p>
            <a:pPr>
              <a:lnSpc>
                <a:spcPct val="90000"/>
              </a:lnSpc>
              <a:spcBef>
                <a:spcPts val="100"/>
              </a:spcBef>
              <a:spcAft>
                <a:spcPts val="100"/>
              </a:spcAft>
              <a:buClr>
                <a:schemeClr val="bg1"/>
              </a:buClr>
            </a:pPr>
            <a:r>
              <a:rPr lang="en-US" sz="2000" dirty="0" smtClean="0">
                <a:latin typeface="Articulate Narrow" pitchFamily="2" charset="0"/>
              </a:rPr>
              <a:t>VRF</a:t>
            </a:r>
          </a:p>
        </p:txBody>
      </p:sp>
      <p:sp>
        <p:nvSpPr>
          <p:cNvPr id="59" name="TextBox 58"/>
          <p:cNvSpPr txBox="1"/>
          <p:nvPr/>
        </p:nvSpPr>
        <p:spPr>
          <a:xfrm>
            <a:off x="5695632" y="4249382"/>
            <a:ext cx="742950" cy="369332"/>
          </a:xfrm>
          <a:prstGeom prst="rect">
            <a:avLst/>
          </a:prstGeom>
          <a:noFill/>
        </p:spPr>
        <p:txBody>
          <a:bodyPr wrap="square" rtlCol="0">
            <a:spAutoFit/>
          </a:bodyPr>
          <a:lstStyle/>
          <a:p>
            <a:pPr>
              <a:lnSpc>
                <a:spcPct val="90000"/>
              </a:lnSpc>
              <a:spcBef>
                <a:spcPts val="100"/>
              </a:spcBef>
              <a:spcAft>
                <a:spcPts val="100"/>
              </a:spcAft>
              <a:buClr>
                <a:schemeClr val="bg1"/>
              </a:buClr>
            </a:pPr>
            <a:r>
              <a:rPr lang="en-US" sz="2000" dirty="0" smtClean="0">
                <a:latin typeface="+mn-lt"/>
              </a:rPr>
              <a:t>TTL</a:t>
            </a:r>
          </a:p>
        </p:txBody>
      </p:sp>
      <p:sp>
        <p:nvSpPr>
          <p:cNvPr id="60" name="TextBox 59"/>
          <p:cNvSpPr txBox="1"/>
          <p:nvPr/>
        </p:nvSpPr>
        <p:spPr>
          <a:xfrm rot="5400000">
            <a:off x="7463798" y="2092564"/>
            <a:ext cx="2787032" cy="424732"/>
          </a:xfrm>
          <a:prstGeom prst="rect">
            <a:avLst/>
          </a:prstGeom>
          <a:noFill/>
        </p:spPr>
        <p:txBody>
          <a:bodyPr wrap="square" rtlCol="0">
            <a:spAutoFit/>
          </a:bodyPr>
          <a:lstStyle/>
          <a:p>
            <a:pPr>
              <a:lnSpc>
                <a:spcPct val="90000"/>
              </a:lnSpc>
              <a:spcBef>
                <a:spcPts val="100"/>
              </a:spcBef>
              <a:spcAft>
                <a:spcPts val="100"/>
              </a:spcAft>
              <a:buClr>
                <a:schemeClr val="bg1"/>
              </a:buClr>
            </a:pPr>
            <a:r>
              <a:rPr lang="en-US" dirty="0" smtClean="0">
                <a:latin typeface="+mn-lt"/>
              </a:rPr>
              <a:t>BCAST Storm</a:t>
            </a:r>
          </a:p>
        </p:txBody>
      </p:sp>
      <p:sp>
        <p:nvSpPr>
          <p:cNvPr id="61" name="TextBox 60"/>
          <p:cNvSpPr txBox="1"/>
          <p:nvPr/>
        </p:nvSpPr>
        <p:spPr>
          <a:xfrm>
            <a:off x="7815261" y="4763553"/>
            <a:ext cx="787400" cy="369332"/>
          </a:xfrm>
          <a:prstGeom prst="rect">
            <a:avLst/>
          </a:prstGeom>
          <a:noFill/>
        </p:spPr>
        <p:txBody>
          <a:bodyPr wrap="square" rtlCol="0">
            <a:spAutoFit/>
          </a:bodyPr>
          <a:lstStyle/>
          <a:p>
            <a:pPr>
              <a:lnSpc>
                <a:spcPct val="90000"/>
              </a:lnSpc>
              <a:spcBef>
                <a:spcPts val="100"/>
              </a:spcBef>
              <a:spcAft>
                <a:spcPts val="100"/>
              </a:spcAft>
              <a:buClr>
                <a:schemeClr val="bg1"/>
              </a:buClr>
            </a:pPr>
            <a:r>
              <a:rPr lang="en-US" sz="2000" dirty="0" smtClean="0">
                <a:latin typeface="+mn-lt"/>
              </a:rPr>
              <a:t>STP</a:t>
            </a:r>
          </a:p>
        </p:txBody>
      </p:sp>
      <p:sp>
        <p:nvSpPr>
          <p:cNvPr id="62" name="TextBox 61"/>
          <p:cNvSpPr txBox="1"/>
          <p:nvPr/>
        </p:nvSpPr>
        <p:spPr>
          <a:xfrm>
            <a:off x="7756523" y="2427010"/>
            <a:ext cx="787400" cy="369332"/>
          </a:xfrm>
          <a:prstGeom prst="rect">
            <a:avLst/>
          </a:prstGeom>
          <a:noFill/>
        </p:spPr>
        <p:txBody>
          <a:bodyPr wrap="square" rtlCol="0">
            <a:spAutoFit/>
          </a:bodyPr>
          <a:lstStyle/>
          <a:p>
            <a:pPr>
              <a:lnSpc>
                <a:spcPct val="90000"/>
              </a:lnSpc>
              <a:spcBef>
                <a:spcPts val="100"/>
              </a:spcBef>
              <a:spcAft>
                <a:spcPts val="100"/>
              </a:spcAft>
              <a:buClr>
                <a:schemeClr val="bg1"/>
              </a:buClr>
            </a:pPr>
            <a:r>
              <a:rPr lang="en-US" sz="2000" b="1" dirty="0" smtClean="0">
                <a:latin typeface="+mn-lt"/>
              </a:rPr>
              <a:t>VLT</a:t>
            </a:r>
          </a:p>
        </p:txBody>
      </p:sp>
      <p:sp>
        <p:nvSpPr>
          <p:cNvPr id="63" name="TextBox 62"/>
          <p:cNvSpPr txBox="1"/>
          <p:nvPr/>
        </p:nvSpPr>
        <p:spPr>
          <a:xfrm>
            <a:off x="7920457" y="1224432"/>
            <a:ext cx="787400" cy="369332"/>
          </a:xfrm>
          <a:prstGeom prst="rect">
            <a:avLst/>
          </a:prstGeom>
          <a:noFill/>
        </p:spPr>
        <p:txBody>
          <a:bodyPr wrap="square" rtlCol="0">
            <a:spAutoFit/>
          </a:bodyPr>
          <a:lstStyle/>
          <a:p>
            <a:pPr>
              <a:lnSpc>
                <a:spcPct val="90000"/>
              </a:lnSpc>
              <a:spcBef>
                <a:spcPts val="100"/>
              </a:spcBef>
              <a:spcAft>
                <a:spcPts val="100"/>
              </a:spcAft>
              <a:buClr>
                <a:schemeClr val="bg1"/>
              </a:buClr>
            </a:pPr>
            <a:r>
              <a:rPr lang="en-US" sz="2000" dirty="0" smtClean="0">
                <a:latin typeface="+mn-lt"/>
              </a:rPr>
              <a:t>VSS</a:t>
            </a:r>
          </a:p>
        </p:txBody>
      </p:sp>
      <p:sp>
        <p:nvSpPr>
          <p:cNvPr id="64" name="TextBox 63"/>
          <p:cNvSpPr txBox="1"/>
          <p:nvPr/>
        </p:nvSpPr>
        <p:spPr>
          <a:xfrm>
            <a:off x="2605404" y="3983521"/>
            <a:ext cx="787400" cy="369332"/>
          </a:xfrm>
          <a:prstGeom prst="rect">
            <a:avLst/>
          </a:prstGeom>
          <a:noFill/>
        </p:spPr>
        <p:txBody>
          <a:bodyPr wrap="square" rtlCol="0">
            <a:spAutoFit/>
          </a:bodyPr>
          <a:lstStyle/>
          <a:p>
            <a:pPr>
              <a:lnSpc>
                <a:spcPct val="90000"/>
              </a:lnSpc>
              <a:spcBef>
                <a:spcPts val="100"/>
              </a:spcBef>
              <a:spcAft>
                <a:spcPts val="100"/>
              </a:spcAft>
              <a:buClr>
                <a:schemeClr val="bg1"/>
              </a:buClr>
            </a:pPr>
            <a:r>
              <a:rPr lang="en-US" sz="2000" dirty="0" err="1" smtClean="0">
                <a:latin typeface="+mn-lt"/>
              </a:rPr>
              <a:t>vPC</a:t>
            </a:r>
            <a:endParaRPr lang="en-US" sz="2000" dirty="0" smtClean="0">
              <a:latin typeface="+mn-lt"/>
            </a:endParaRPr>
          </a:p>
        </p:txBody>
      </p:sp>
      <p:sp>
        <p:nvSpPr>
          <p:cNvPr id="65" name="TextBox 64"/>
          <p:cNvSpPr txBox="1"/>
          <p:nvPr/>
        </p:nvSpPr>
        <p:spPr>
          <a:xfrm rot="16200000">
            <a:off x="-468396" y="1766691"/>
            <a:ext cx="1593850" cy="424732"/>
          </a:xfrm>
          <a:prstGeom prst="rect">
            <a:avLst/>
          </a:prstGeom>
          <a:noFill/>
        </p:spPr>
        <p:txBody>
          <a:bodyPr wrap="square" rtlCol="0">
            <a:spAutoFit/>
          </a:bodyPr>
          <a:lstStyle/>
          <a:p>
            <a:pPr>
              <a:lnSpc>
                <a:spcPct val="90000"/>
              </a:lnSpc>
              <a:spcBef>
                <a:spcPts val="100"/>
              </a:spcBef>
              <a:spcAft>
                <a:spcPts val="100"/>
              </a:spcAft>
              <a:buClr>
                <a:schemeClr val="bg1"/>
              </a:buClr>
            </a:pPr>
            <a:r>
              <a:rPr lang="en-US" dirty="0" smtClean="0">
                <a:latin typeface="+mn-lt"/>
              </a:rPr>
              <a:t>Trunking</a:t>
            </a:r>
          </a:p>
        </p:txBody>
      </p:sp>
      <p:sp>
        <p:nvSpPr>
          <p:cNvPr id="66" name="TextBox 65"/>
          <p:cNvSpPr txBox="1"/>
          <p:nvPr/>
        </p:nvSpPr>
        <p:spPr>
          <a:xfrm>
            <a:off x="4281614" y="5453460"/>
            <a:ext cx="950318" cy="424732"/>
          </a:xfrm>
          <a:prstGeom prst="rect">
            <a:avLst/>
          </a:prstGeom>
          <a:noFill/>
        </p:spPr>
        <p:txBody>
          <a:bodyPr wrap="square" rtlCol="0">
            <a:spAutoFit/>
          </a:bodyPr>
          <a:lstStyle/>
          <a:p>
            <a:pPr>
              <a:lnSpc>
                <a:spcPct val="90000"/>
              </a:lnSpc>
              <a:spcBef>
                <a:spcPts val="100"/>
              </a:spcBef>
              <a:spcAft>
                <a:spcPts val="100"/>
              </a:spcAft>
              <a:buClr>
                <a:schemeClr val="bg1"/>
              </a:buClr>
            </a:pPr>
            <a:r>
              <a:rPr lang="en-US" dirty="0" smtClean="0">
                <a:latin typeface="+mn-lt"/>
              </a:rPr>
              <a:t>LACP</a:t>
            </a:r>
          </a:p>
        </p:txBody>
      </p:sp>
      <p:sp>
        <p:nvSpPr>
          <p:cNvPr id="67" name="TextBox 66"/>
          <p:cNvSpPr txBox="1"/>
          <p:nvPr/>
        </p:nvSpPr>
        <p:spPr>
          <a:xfrm>
            <a:off x="6462754" y="5448429"/>
            <a:ext cx="1112442" cy="369332"/>
          </a:xfrm>
          <a:prstGeom prst="rect">
            <a:avLst/>
          </a:prstGeom>
          <a:noFill/>
        </p:spPr>
        <p:txBody>
          <a:bodyPr wrap="square" rtlCol="0">
            <a:spAutoFit/>
          </a:bodyPr>
          <a:lstStyle/>
          <a:p>
            <a:pPr>
              <a:lnSpc>
                <a:spcPct val="90000"/>
              </a:lnSpc>
              <a:spcBef>
                <a:spcPts val="100"/>
              </a:spcBef>
              <a:spcAft>
                <a:spcPts val="100"/>
              </a:spcAft>
              <a:buClr>
                <a:schemeClr val="bg1"/>
              </a:buClr>
            </a:pPr>
            <a:r>
              <a:rPr lang="en-US" sz="2000" dirty="0" smtClean="0">
                <a:latin typeface="+mn-lt"/>
              </a:rPr>
              <a:t>802.1Q</a:t>
            </a:r>
          </a:p>
        </p:txBody>
      </p:sp>
      <p:sp>
        <p:nvSpPr>
          <p:cNvPr id="68" name="TextBox 67"/>
          <p:cNvSpPr txBox="1"/>
          <p:nvPr/>
        </p:nvSpPr>
        <p:spPr>
          <a:xfrm>
            <a:off x="748762" y="1461616"/>
            <a:ext cx="1112442" cy="369332"/>
          </a:xfrm>
          <a:prstGeom prst="rect">
            <a:avLst/>
          </a:prstGeom>
          <a:noFill/>
        </p:spPr>
        <p:txBody>
          <a:bodyPr wrap="square" rtlCol="0">
            <a:spAutoFit/>
          </a:bodyPr>
          <a:lstStyle/>
          <a:p>
            <a:pPr>
              <a:lnSpc>
                <a:spcPct val="90000"/>
              </a:lnSpc>
              <a:spcBef>
                <a:spcPts val="100"/>
              </a:spcBef>
              <a:spcAft>
                <a:spcPts val="100"/>
              </a:spcAft>
              <a:buClr>
                <a:schemeClr val="bg1"/>
              </a:buClr>
            </a:pPr>
            <a:r>
              <a:rPr lang="en-US" sz="2000" dirty="0" smtClean="0">
                <a:latin typeface="+mn-lt"/>
              </a:rPr>
              <a:t>802.1P</a:t>
            </a:r>
          </a:p>
        </p:txBody>
      </p:sp>
      <p:sp>
        <p:nvSpPr>
          <p:cNvPr id="69" name="TextBox 68"/>
          <p:cNvSpPr txBox="1"/>
          <p:nvPr/>
        </p:nvSpPr>
        <p:spPr>
          <a:xfrm rot="16200000">
            <a:off x="-91130" y="3097413"/>
            <a:ext cx="858441" cy="369332"/>
          </a:xfrm>
          <a:prstGeom prst="rect">
            <a:avLst/>
          </a:prstGeom>
          <a:noFill/>
        </p:spPr>
        <p:txBody>
          <a:bodyPr wrap="square" rtlCol="0">
            <a:spAutoFit/>
          </a:bodyPr>
          <a:lstStyle/>
          <a:p>
            <a:pPr>
              <a:lnSpc>
                <a:spcPct val="90000"/>
              </a:lnSpc>
              <a:spcBef>
                <a:spcPts val="100"/>
              </a:spcBef>
              <a:spcAft>
                <a:spcPts val="100"/>
              </a:spcAft>
              <a:buClr>
                <a:schemeClr val="bg1"/>
              </a:buClr>
            </a:pPr>
            <a:r>
              <a:rPr lang="en-US" sz="2000" b="1" dirty="0" smtClean="0">
                <a:latin typeface="+mn-lt"/>
              </a:rPr>
              <a:t>VLAN</a:t>
            </a:r>
          </a:p>
        </p:txBody>
      </p:sp>
      <p:sp>
        <p:nvSpPr>
          <p:cNvPr id="70" name="TextBox 69"/>
          <p:cNvSpPr txBox="1"/>
          <p:nvPr/>
        </p:nvSpPr>
        <p:spPr>
          <a:xfrm>
            <a:off x="2176183" y="3433351"/>
            <a:ext cx="858441" cy="369332"/>
          </a:xfrm>
          <a:prstGeom prst="rect">
            <a:avLst/>
          </a:prstGeom>
          <a:noFill/>
        </p:spPr>
        <p:txBody>
          <a:bodyPr wrap="square" rtlCol="0">
            <a:spAutoFit/>
          </a:bodyPr>
          <a:lstStyle/>
          <a:p>
            <a:pPr>
              <a:lnSpc>
                <a:spcPct val="90000"/>
              </a:lnSpc>
              <a:spcBef>
                <a:spcPts val="100"/>
              </a:spcBef>
              <a:spcAft>
                <a:spcPts val="100"/>
              </a:spcAft>
              <a:buClr>
                <a:schemeClr val="bg1"/>
              </a:buClr>
            </a:pPr>
            <a:r>
              <a:rPr lang="en-US" sz="2000" dirty="0" smtClean="0">
                <a:latin typeface="+mn-lt"/>
              </a:rPr>
              <a:t>SSM</a:t>
            </a:r>
          </a:p>
        </p:txBody>
      </p:sp>
      <p:sp>
        <p:nvSpPr>
          <p:cNvPr id="71" name="TextBox 70"/>
          <p:cNvSpPr txBox="1"/>
          <p:nvPr/>
        </p:nvSpPr>
        <p:spPr>
          <a:xfrm>
            <a:off x="5517867" y="898220"/>
            <a:ext cx="1777206" cy="369332"/>
          </a:xfrm>
          <a:prstGeom prst="rect">
            <a:avLst/>
          </a:prstGeom>
          <a:noFill/>
        </p:spPr>
        <p:txBody>
          <a:bodyPr wrap="square" rtlCol="0">
            <a:spAutoFit/>
          </a:bodyPr>
          <a:lstStyle/>
          <a:p>
            <a:pPr>
              <a:lnSpc>
                <a:spcPct val="90000"/>
              </a:lnSpc>
              <a:spcBef>
                <a:spcPts val="100"/>
              </a:spcBef>
              <a:spcAft>
                <a:spcPts val="100"/>
              </a:spcAft>
              <a:buClr>
                <a:schemeClr val="bg1"/>
              </a:buClr>
            </a:pPr>
            <a:r>
              <a:rPr lang="en-US" sz="2000" dirty="0" smtClean="0">
                <a:latin typeface="+mn-lt"/>
              </a:rPr>
              <a:t>Convergence</a:t>
            </a:r>
          </a:p>
        </p:txBody>
      </p:sp>
      <p:sp>
        <p:nvSpPr>
          <p:cNvPr id="72" name="TextBox 71"/>
          <p:cNvSpPr txBox="1"/>
          <p:nvPr/>
        </p:nvSpPr>
        <p:spPr>
          <a:xfrm>
            <a:off x="1917700" y="2712798"/>
            <a:ext cx="1400175" cy="286232"/>
          </a:xfrm>
          <a:prstGeom prst="rect">
            <a:avLst/>
          </a:prstGeom>
          <a:noFill/>
        </p:spPr>
        <p:txBody>
          <a:bodyPr wrap="square" rtlCol="0">
            <a:spAutoFit/>
          </a:bodyPr>
          <a:lstStyle/>
          <a:p>
            <a:pPr>
              <a:lnSpc>
                <a:spcPct val="90000"/>
              </a:lnSpc>
              <a:spcBef>
                <a:spcPts val="100"/>
              </a:spcBef>
              <a:spcAft>
                <a:spcPts val="100"/>
              </a:spcAft>
              <a:buClr>
                <a:schemeClr val="bg1"/>
              </a:buClr>
            </a:pPr>
            <a:r>
              <a:rPr lang="en-US" sz="1400" dirty="0" smtClean="0">
                <a:latin typeface="+mn-lt"/>
              </a:rPr>
              <a:t>Proxy ARP</a:t>
            </a:r>
          </a:p>
        </p:txBody>
      </p:sp>
      <p:sp>
        <p:nvSpPr>
          <p:cNvPr id="73" name="TextBox 72"/>
          <p:cNvSpPr txBox="1"/>
          <p:nvPr/>
        </p:nvSpPr>
        <p:spPr>
          <a:xfrm>
            <a:off x="2149476" y="2122686"/>
            <a:ext cx="577848" cy="369332"/>
          </a:xfrm>
          <a:prstGeom prst="rect">
            <a:avLst/>
          </a:prstGeom>
          <a:noFill/>
        </p:spPr>
        <p:txBody>
          <a:bodyPr wrap="square" rtlCol="0">
            <a:spAutoFit/>
          </a:bodyPr>
          <a:lstStyle/>
          <a:p>
            <a:pPr>
              <a:lnSpc>
                <a:spcPct val="90000"/>
              </a:lnSpc>
              <a:spcBef>
                <a:spcPts val="100"/>
              </a:spcBef>
              <a:spcAft>
                <a:spcPts val="100"/>
              </a:spcAft>
              <a:buClr>
                <a:schemeClr val="bg1"/>
              </a:buClr>
            </a:pPr>
            <a:r>
              <a:rPr lang="en-US" sz="2000" dirty="0" smtClean="0">
                <a:latin typeface="+mn-lt"/>
              </a:rPr>
              <a:t>DR</a:t>
            </a:r>
          </a:p>
        </p:txBody>
      </p:sp>
      <p:sp>
        <p:nvSpPr>
          <p:cNvPr id="74" name="TextBox 73"/>
          <p:cNvSpPr txBox="1"/>
          <p:nvPr/>
        </p:nvSpPr>
        <p:spPr>
          <a:xfrm rot="16200000">
            <a:off x="2723075" y="2094191"/>
            <a:ext cx="577848" cy="424732"/>
          </a:xfrm>
          <a:prstGeom prst="rect">
            <a:avLst/>
          </a:prstGeom>
          <a:noFill/>
        </p:spPr>
        <p:txBody>
          <a:bodyPr wrap="square" rtlCol="0">
            <a:spAutoFit/>
          </a:bodyPr>
          <a:lstStyle/>
          <a:p>
            <a:pPr>
              <a:lnSpc>
                <a:spcPct val="90000"/>
              </a:lnSpc>
              <a:spcBef>
                <a:spcPts val="100"/>
              </a:spcBef>
              <a:spcAft>
                <a:spcPts val="100"/>
              </a:spcAft>
              <a:buClr>
                <a:schemeClr val="bg1"/>
              </a:buClr>
            </a:pPr>
            <a:r>
              <a:rPr lang="en-US" dirty="0" smtClean="0">
                <a:latin typeface="+mn-lt"/>
              </a:rPr>
              <a:t>RP</a:t>
            </a:r>
          </a:p>
        </p:txBody>
      </p:sp>
      <p:sp>
        <p:nvSpPr>
          <p:cNvPr id="75" name="TextBox 74"/>
          <p:cNvSpPr txBox="1"/>
          <p:nvPr/>
        </p:nvSpPr>
        <p:spPr>
          <a:xfrm>
            <a:off x="6928114" y="2875429"/>
            <a:ext cx="1266827" cy="424732"/>
          </a:xfrm>
          <a:prstGeom prst="rect">
            <a:avLst/>
          </a:prstGeom>
          <a:noFill/>
        </p:spPr>
        <p:txBody>
          <a:bodyPr wrap="square" rtlCol="0">
            <a:spAutoFit/>
          </a:bodyPr>
          <a:lstStyle/>
          <a:p>
            <a:pPr>
              <a:lnSpc>
                <a:spcPct val="90000"/>
              </a:lnSpc>
              <a:spcBef>
                <a:spcPts val="100"/>
              </a:spcBef>
              <a:spcAft>
                <a:spcPts val="100"/>
              </a:spcAft>
              <a:buClr>
                <a:schemeClr val="bg1"/>
              </a:buClr>
            </a:pPr>
            <a:r>
              <a:rPr lang="en-US" dirty="0" smtClean="0">
                <a:latin typeface="+mn-lt"/>
              </a:rPr>
              <a:t>CIDR</a:t>
            </a:r>
          </a:p>
        </p:txBody>
      </p:sp>
      <p:sp>
        <p:nvSpPr>
          <p:cNvPr id="76" name="TextBox 75"/>
          <p:cNvSpPr txBox="1"/>
          <p:nvPr/>
        </p:nvSpPr>
        <p:spPr>
          <a:xfrm>
            <a:off x="4924426" y="3591537"/>
            <a:ext cx="666750" cy="369332"/>
          </a:xfrm>
          <a:prstGeom prst="rect">
            <a:avLst/>
          </a:prstGeom>
          <a:noFill/>
        </p:spPr>
        <p:txBody>
          <a:bodyPr wrap="square" rtlCol="0">
            <a:spAutoFit/>
          </a:bodyPr>
          <a:lstStyle/>
          <a:p>
            <a:pPr>
              <a:lnSpc>
                <a:spcPct val="90000"/>
              </a:lnSpc>
              <a:spcBef>
                <a:spcPts val="100"/>
              </a:spcBef>
              <a:spcAft>
                <a:spcPts val="100"/>
              </a:spcAft>
              <a:buClr>
                <a:schemeClr val="bg1"/>
              </a:buClr>
            </a:pPr>
            <a:r>
              <a:rPr lang="en-US" sz="2000" dirty="0" smtClean="0">
                <a:latin typeface="+mn-lt"/>
              </a:rPr>
              <a:t>IGP</a:t>
            </a:r>
          </a:p>
        </p:txBody>
      </p:sp>
      <p:sp>
        <p:nvSpPr>
          <p:cNvPr id="77" name="TextBox 76"/>
          <p:cNvSpPr txBox="1"/>
          <p:nvPr/>
        </p:nvSpPr>
        <p:spPr>
          <a:xfrm>
            <a:off x="4737099" y="4434048"/>
            <a:ext cx="733425" cy="369332"/>
          </a:xfrm>
          <a:prstGeom prst="rect">
            <a:avLst/>
          </a:prstGeom>
          <a:noFill/>
        </p:spPr>
        <p:txBody>
          <a:bodyPr wrap="square" rtlCol="0">
            <a:spAutoFit/>
          </a:bodyPr>
          <a:lstStyle/>
          <a:p>
            <a:pPr>
              <a:lnSpc>
                <a:spcPct val="90000"/>
              </a:lnSpc>
              <a:spcBef>
                <a:spcPts val="100"/>
              </a:spcBef>
              <a:spcAft>
                <a:spcPts val="100"/>
              </a:spcAft>
              <a:buClr>
                <a:schemeClr val="bg1"/>
              </a:buClr>
            </a:pPr>
            <a:r>
              <a:rPr lang="en-US" sz="2000" dirty="0">
                <a:latin typeface="Articulate Narrow" pitchFamily="2" charset="0"/>
              </a:rPr>
              <a:t>E</a:t>
            </a:r>
            <a:r>
              <a:rPr lang="en-US" sz="2000" dirty="0" smtClean="0">
                <a:latin typeface="Articulate Narrow" pitchFamily="2" charset="0"/>
              </a:rPr>
              <a:t>GP</a:t>
            </a:r>
          </a:p>
        </p:txBody>
      </p:sp>
      <p:sp>
        <p:nvSpPr>
          <p:cNvPr id="78" name="TextBox 77"/>
          <p:cNvSpPr txBox="1"/>
          <p:nvPr/>
        </p:nvSpPr>
        <p:spPr>
          <a:xfrm>
            <a:off x="445062" y="5744438"/>
            <a:ext cx="2897584" cy="369332"/>
          </a:xfrm>
          <a:prstGeom prst="rect">
            <a:avLst/>
          </a:prstGeom>
          <a:noFill/>
        </p:spPr>
        <p:txBody>
          <a:bodyPr wrap="square" rtlCol="0">
            <a:spAutoFit/>
          </a:bodyPr>
          <a:lstStyle/>
          <a:p>
            <a:pPr>
              <a:lnSpc>
                <a:spcPct val="90000"/>
              </a:lnSpc>
              <a:spcBef>
                <a:spcPts val="100"/>
              </a:spcBef>
              <a:spcAft>
                <a:spcPts val="100"/>
              </a:spcAft>
              <a:buClr>
                <a:schemeClr val="bg1"/>
              </a:buClr>
            </a:pPr>
            <a:r>
              <a:rPr lang="en-US" sz="2000" dirty="0" smtClean="0">
                <a:latin typeface="+mn-lt"/>
              </a:rPr>
              <a:t>Neighbor Discovery</a:t>
            </a:r>
          </a:p>
        </p:txBody>
      </p:sp>
      <p:sp>
        <p:nvSpPr>
          <p:cNvPr id="79" name="TextBox 78"/>
          <p:cNvSpPr txBox="1"/>
          <p:nvPr/>
        </p:nvSpPr>
        <p:spPr>
          <a:xfrm>
            <a:off x="5305963" y="5757079"/>
            <a:ext cx="2313582" cy="369332"/>
          </a:xfrm>
          <a:prstGeom prst="rect">
            <a:avLst/>
          </a:prstGeom>
          <a:noFill/>
        </p:spPr>
        <p:txBody>
          <a:bodyPr wrap="square" rtlCol="0">
            <a:spAutoFit/>
          </a:bodyPr>
          <a:lstStyle/>
          <a:p>
            <a:pPr>
              <a:lnSpc>
                <a:spcPct val="90000"/>
              </a:lnSpc>
              <a:spcBef>
                <a:spcPts val="100"/>
              </a:spcBef>
              <a:spcAft>
                <a:spcPts val="100"/>
              </a:spcAft>
              <a:buClr>
                <a:schemeClr val="bg1"/>
              </a:buClr>
            </a:pPr>
            <a:r>
              <a:rPr lang="en-US" sz="2000" dirty="0" smtClean="0">
                <a:latin typeface="+mn-lt"/>
              </a:rPr>
              <a:t>Keep Alive Timer</a:t>
            </a:r>
          </a:p>
        </p:txBody>
      </p:sp>
      <p:sp>
        <p:nvSpPr>
          <p:cNvPr id="80" name="TextBox 79"/>
          <p:cNvSpPr txBox="1"/>
          <p:nvPr/>
        </p:nvSpPr>
        <p:spPr>
          <a:xfrm>
            <a:off x="1863726" y="4506794"/>
            <a:ext cx="1577974" cy="424732"/>
          </a:xfrm>
          <a:prstGeom prst="rect">
            <a:avLst/>
          </a:prstGeom>
          <a:noFill/>
        </p:spPr>
        <p:txBody>
          <a:bodyPr wrap="square" rtlCol="0">
            <a:spAutoFit/>
          </a:bodyPr>
          <a:lstStyle/>
          <a:p>
            <a:pPr>
              <a:lnSpc>
                <a:spcPct val="90000"/>
              </a:lnSpc>
              <a:spcBef>
                <a:spcPts val="100"/>
              </a:spcBef>
              <a:spcAft>
                <a:spcPts val="100"/>
              </a:spcAft>
              <a:buClr>
                <a:schemeClr val="bg1"/>
              </a:buClr>
            </a:pPr>
            <a:r>
              <a:rPr lang="en-US" b="1" dirty="0" smtClean="0">
                <a:latin typeface="+mn-lt"/>
              </a:rPr>
              <a:t>Layer 2</a:t>
            </a:r>
          </a:p>
        </p:txBody>
      </p:sp>
      <p:sp>
        <p:nvSpPr>
          <p:cNvPr id="81" name="TextBox 80"/>
          <p:cNvSpPr txBox="1"/>
          <p:nvPr/>
        </p:nvSpPr>
        <p:spPr>
          <a:xfrm>
            <a:off x="3075303" y="5703291"/>
            <a:ext cx="1577974" cy="424732"/>
          </a:xfrm>
          <a:prstGeom prst="rect">
            <a:avLst/>
          </a:prstGeom>
          <a:noFill/>
        </p:spPr>
        <p:txBody>
          <a:bodyPr wrap="square" rtlCol="0">
            <a:spAutoFit/>
          </a:bodyPr>
          <a:lstStyle/>
          <a:p>
            <a:pPr>
              <a:lnSpc>
                <a:spcPct val="90000"/>
              </a:lnSpc>
              <a:spcBef>
                <a:spcPts val="100"/>
              </a:spcBef>
              <a:spcAft>
                <a:spcPts val="100"/>
              </a:spcAft>
              <a:buClr>
                <a:schemeClr val="bg1"/>
              </a:buClr>
            </a:pPr>
            <a:r>
              <a:rPr lang="en-US" b="1" dirty="0" smtClean="0">
                <a:latin typeface="Articulate Narrow" pitchFamily="2" charset="0"/>
              </a:rPr>
              <a:t>Layer 3</a:t>
            </a:r>
          </a:p>
        </p:txBody>
      </p:sp>
      <p:sp>
        <p:nvSpPr>
          <p:cNvPr id="82" name="TextBox 81"/>
          <p:cNvSpPr txBox="1"/>
          <p:nvPr/>
        </p:nvSpPr>
        <p:spPr>
          <a:xfrm>
            <a:off x="4502346" y="1630576"/>
            <a:ext cx="1202929" cy="369332"/>
          </a:xfrm>
          <a:prstGeom prst="rect">
            <a:avLst/>
          </a:prstGeom>
          <a:noFill/>
        </p:spPr>
        <p:txBody>
          <a:bodyPr wrap="square" rtlCol="0">
            <a:spAutoFit/>
          </a:bodyPr>
          <a:lstStyle/>
          <a:p>
            <a:pPr>
              <a:lnSpc>
                <a:spcPct val="90000"/>
              </a:lnSpc>
              <a:spcBef>
                <a:spcPts val="100"/>
              </a:spcBef>
              <a:spcAft>
                <a:spcPts val="100"/>
              </a:spcAft>
              <a:buClr>
                <a:schemeClr val="bg1"/>
              </a:buClr>
            </a:pPr>
            <a:r>
              <a:rPr lang="en-US" sz="2000" dirty="0" smtClean="0">
                <a:latin typeface="Articulate Narrow" pitchFamily="2" charset="0"/>
              </a:rPr>
              <a:t>Layer 4</a:t>
            </a:r>
          </a:p>
        </p:txBody>
      </p:sp>
      <p:sp>
        <p:nvSpPr>
          <p:cNvPr id="83" name="TextBox 82"/>
          <p:cNvSpPr txBox="1"/>
          <p:nvPr/>
        </p:nvSpPr>
        <p:spPr>
          <a:xfrm>
            <a:off x="4322367" y="907011"/>
            <a:ext cx="985836" cy="369332"/>
          </a:xfrm>
          <a:prstGeom prst="rect">
            <a:avLst/>
          </a:prstGeom>
          <a:noFill/>
        </p:spPr>
        <p:txBody>
          <a:bodyPr wrap="square" rtlCol="0">
            <a:spAutoFit/>
          </a:bodyPr>
          <a:lstStyle/>
          <a:p>
            <a:pPr>
              <a:lnSpc>
                <a:spcPct val="90000"/>
              </a:lnSpc>
              <a:spcBef>
                <a:spcPts val="100"/>
              </a:spcBef>
              <a:spcAft>
                <a:spcPts val="100"/>
              </a:spcAft>
              <a:buClr>
                <a:schemeClr val="bg1"/>
              </a:buClr>
            </a:pPr>
            <a:r>
              <a:rPr lang="en-US" sz="2000" dirty="0" smtClean="0">
                <a:latin typeface="+mn-lt"/>
              </a:rPr>
              <a:t>EIGRP</a:t>
            </a:r>
          </a:p>
        </p:txBody>
      </p:sp>
      <p:sp>
        <p:nvSpPr>
          <p:cNvPr id="84" name="TextBox 83"/>
          <p:cNvSpPr txBox="1"/>
          <p:nvPr/>
        </p:nvSpPr>
        <p:spPr>
          <a:xfrm>
            <a:off x="5771951" y="5132885"/>
            <a:ext cx="779462" cy="369332"/>
          </a:xfrm>
          <a:prstGeom prst="rect">
            <a:avLst/>
          </a:prstGeom>
          <a:noFill/>
        </p:spPr>
        <p:txBody>
          <a:bodyPr wrap="square" rtlCol="0">
            <a:spAutoFit/>
          </a:bodyPr>
          <a:lstStyle/>
          <a:p>
            <a:pPr>
              <a:lnSpc>
                <a:spcPct val="90000"/>
              </a:lnSpc>
              <a:spcBef>
                <a:spcPts val="100"/>
              </a:spcBef>
              <a:spcAft>
                <a:spcPts val="100"/>
              </a:spcAft>
              <a:buClr>
                <a:schemeClr val="bg1"/>
              </a:buClr>
            </a:pPr>
            <a:r>
              <a:rPr lang="en-US" sz="2000" dirty="0" smtClean="0">
                <a:latin typeface="+mn-lt"/>
              </a:rPr>
              <a:t>IGRP</a:t>
            </a:r>
          </a:p>
        </p:txBody>
      </p:sp>
      <p:sp>
        <p:nvSpPr>
          <p:cNvPr id="85" name="TextBox 84"/>
          <p:cNvSpPr txBox="1"/>
          <p:nvPr/>
        </p:nvSpPr>
        <p:spPr>
          <a:xfrm rot="5400000">
            <a:off x="8428037" y="3502011"/>
            <a:ext cx="873126" cy="369332"/>
          </a:xfrm>
          <a:prstGeom prst="rect">
            <a:avLst/>
          </a:prstGeom>
          <a:noFill/>
        </p:spPr>
        <p:txBody>
          <a:bodyPr wrap="square" rtlCol="0">
            <a:spAutoFit/>
          </a:bodyPr>
          <a:lstStyle/>
          <a:p>
            <a:pPr>
              <a:lnSpc>
                <a:spcPct val="90000"/>
              </a:lnSpc>
              <a:spcBef>
                <a:spcPts val="100"/>
              </a:spcBef>
              <a:spcAft>
                <a:spcPts val="100"/>
              </a:spcAft>
              <a:buClr>
                <a:schemeClr val="bg1"/>
              </a:buClr>
            </a:pPr>
            <a:r>
              <a:rPr lang="en-US" sz="2000" dirty="0" smtClean="0">
                <a:latin typeface="+mn-lt"/>
              </a:rPr>
              <a:t>CDP</a:t>
            </a:r>
          </a:p>
        </p:txBody>
      </p:sp>
      <p:sp>
        <p:nvSpPr>
          <p:cNvPr id="86" name="TextBox 85"/>
          <p:cNvSpPr txBox="1"/>
          <p:nvPr/>
        </p:nvSpPr>
        <p:spPr>
          <a:xfrm>
            <a:off x="2797175" y="898220"/>
            <a:ext cx="1431926" cy="369332"/>
          </a:xfrm>
          <a:prstGeom prst="rect">
            <a:avLst/>
          </a:prstGeom>
          <a:noFill/>
        </p:spPr>
        <p:txBody>
          <a:bodyPr wrap="square" rtlCol="0">
            <a:spAutoFit/>
          </a:bodyPr>
          <a:lstStyle/>
          <a:p>
            <a:pPr>
              <a:lnSpc>
                <a:spcPct val="90000"/>
              </a:lnSpc>
              <a:spcBef>
                <a:spcPts val="100"/>
              </a:spcBef>
              <a:spcAft>
                <a:spcPts val="100"/>
              </a:spcAft>
              <a:buClr>
                <a:schemeClr val="bg1"/>
              </a:buClr>
            </a:pPr>
            <a:r>
              <a:rPr lang="en-US" sz="2000" dirty="0" smtClean="0">
                <a:latin typeface="Articulate Narrow" pitchFamily="2" charset="0"/>
              </a:rPr>
              <a:t>Backbone</a:t>
            </a:r>
          </a:p>
        </p:txBody>
      </p:sp>
      <p:sp>
        <p:nvSpPr>
          <p:cNvPr id="87" name="TextBox 86"/>
          <p:cNvSpPr txBox="1"/>
          <p:nvPr/>
        </p:nvSpPr>
        <p:spPr>
          <a:xfrm>
            <a:off x="7991473" y="5390423"/>
            <a:ext cx="838200" cy="369332"/>
          </a:xfrm>
          <a:prstGeom prst="rect">
            <a:avLst/>
          </a:prstGeom>
          <a:noFill/>
        </p:spPr>
        <p:txBody>
          <a:bodyPr wrap="square" rtlCol="0">
            <a:spAutoFit/>
          </a:bodyPr>
          <a:lstStyle/>
          <a:p>
            <a:pPr>
              <a:lnSpc>
                <a:spcPct val="90000"/>
              </a:lnSpc>
              <a:spcBef>
                <a:spcPts val="100"/>
              </a:spcBef>
              <a:spcAft>
                <a:spcPts val="100"/>
              </a:spcAft>
              <a:buClr>
                <a:schemeClr val="bg1"/>
              </a:buClr>
            </a:pPr>
            <a:r>
              <a:rPr lang="en-US" sz="2000" dirty="0" smtClean="0">
                <a:latin typeface="+mn-lt"/>
              </a:rPr>
              <a:t>Core</a:t>
            </a:r>
          </a:p>
        </p:txBody>
      </p:sp>
      <p:sp>
        <p:nvSpPr>
          <p:cNvPr id="88" name="TextBox 87"/>
          <p:cNvSpPr txBox="1"/>
          <p:nvPr/>
        </p:nvSpPr>
        <p:spPr>
          <a:xfrm rot="5400000">
            <a:off x="5618491" y="2754149"/>
            <a:ext cx="1216026" cy="286232"/>
          </a:xfrm>
          <a:prstGeom prst="rect">
            <a:avLst/>
          </a:prstGeom>
          <a:noFill/>
        </p:spPr>
        <p:txBody>
          <a:bodyPr wrap="square" rtlCol="0">
            <a:spAutoFit/>
          </a:bodyPr>
          <a:lstStyle/>
          <a:p>
            <a:pPr>
              <a:lnSpc>
                <a:spcPct val="90000"/>
              </a:lnSpc>
              <a:spcBef>
                <a:spcPts val="100"/>
              </a:spcBef>
              <a:spcAft>
                <a:spcPts val="100"/>
              </a:spcAft>
              <a:buClr>
                <a:schemeClr val="bg1"/>
              </a:buClr>
            </a:pPr>
            <a:r>
              <a:rPr lang="en-US" sz="1400" dirty="0" smtClean="0">
                <a:latin typeface="Articulate Narrow" pitchFamily="2" charset="0"/>
              </a:rPr>
              <a:t>Access</a:t>
            </a:r>
          </a:p>
        </p:txBody>
      </p:sp>
      <p:sp>
        <p:nvSpPr>
          <p:cNvPr id="90" name="Rectangle 89"/>
          <p:cNvSpPr/>
          <p:nvPr/>
        </p:nvSpPr>
        <p:spPr>
          <a:xfrm>
            <a:off x="6478341" y="4491589"/>
            <a:ext cx="1325692" cy="584775"/>
          </a:xfrm>
          <a:prstGeom prst="rect">
            <a:avLst/>
          </a:prstGeom>
          <a:noFill/>
        </p:spPr>
        <p:txBody>
          <a:bodyPr wrap="square" lIns="91440" tIns="45720" rIns="91440" bIns="45720">
            <a:spAutoFit/>
          </a:bodyPr>
          <a:lstStyle/>
          <a:p>
            <a:pPr algn="ctr"/>
            <a:r>
              <a:rPr lang="en-US" sz="3200" b="1" dirty="0" smtClean="0">
                <a:latin typeface="+mn-lt"/>
              </a:rPr>
              <a:t>DCB</a:t>
            </a:r>
            <a:endParaRPr lang="en-US" sz="3200" b="1" dirty="0">
              <a:latin typeface="+mn-lt"/>
            </a:endParaRPr>
          </a:p>
        </p:txBody>
      </p:sp>
      <p:sp>
        <p:nvSpPr>
          <p:cNvPr id="3" name="Title 2"/>
          <p:cNvSpPr>
            <a:spLocks noGrp="1"/>
          </p:cNvSpPr>
          <p:nvPr>
            <p:ph type="title"/>
          </p:nvPr>
        </p:nvSpPr>
        <p:spPr/>
        <p:txBody>
          <a:bodyPr/>
          <a:lstStyle/>
          <a:p>
            <a:r>
              <a:rPr lang="en-US" dirty="0" smtClean="0"/>
              <a:t>How many can you define?</a:t>
            </a:r>
            <a:endParaRPr lang="en-US" dirty="0"/>
          </a:p>
        </p:txBody>
      </p:sp>
      <p:sp>
        <p:nvSpPr>
          <p:cNvPr id="89" name="Slide Number Placeholder 81"/>
          <p:cNvSpPr>
            <a:spLocks noGrp="1"/>
          </p:cNvSpPr>
          <p:nvPr>
            <p:ph type="sldNum" sz="quarter" idx="4294967295"/>
          </p:nvPr>
        </p:nvSpPr>
        <p:spPr>
          <a:xfrm>
            <a:off x="464108" y="6438670"/>
            <a:ext cx="387947" cy="159557"/>
          </a:xfrm>
          <a:prstGeom prst="rect">
            <a:avLst/>
          </a:prstGeom>
        </p:spPr>
        <p:txBody>
          <a:bodyPr/>
          <a:lstStyle/>
          <a:p>
            <a:fld id="{DBD5246C-868F-410A-AE52-FE248EDADC46}" type="slidenum">
              <a:rPr lang="en-US" sz="1100" smtClean="0">
                <a:solidFill>
                  <a:srgbClr val="000000">
                    <a:lumMod val="60000"/>
                    <a:lumOff val="40000"/>
                  </a:srgbClr>
                </a:solidFill>
                <a:latin typeface="+mn-lt"/>
              </a:rPr>
              <a:pPr/>
              <a:t>6</a:t>
            </a:fld>
            <a:endParaRPr lang="en-US" sz="1100" dirty="0">
              <a:solidFill>
                <a:srgbClr val="000000">
                  <a:lumMod val="60000"/>
                  <a:lumOff val="40000"/>
                </a:srgbClr>
              </a:solidFill>
              <a:latin typeface="+mn-lt"/>
            </a:endParaRPr>
          </a:p>
        </p:txBody>
      </p:sp>
      <p:sp>
        <p:nvSpPr>
          <p:cNvPr id="2" name="Tekstboks 1"/>
          <p:cNvSpPr txBox="1"/>
          <p:nvPr/>
        </p:nvSpPr>
        <p:spPr>
          <a:xfrm>
            <a:off x="2241426" y="3064019"/>
            <a:ext cx="832279" cy="369332"/>
          </a:xfrm>
          <a:prstGeom prst="rect">
            <a:avLst/>
          </a:prstGeom>
          <a:noFill/>
        </p:spPr>
        <p:txBody>
          <a:bodyPr wrap="none" rtlCol="0">
            <a:spAutoFit/>
          </a:bodyPr>
          <a:lstStyle/>
          <a:p>
            <a:pPr>
              <a:lnSpc>
                <a:spcPct val="90000"/>
              </a:lnSpc>
              <a:spcBef>
                <a:spcPts val="100"/>
              </a:spcBef>
              <a:spcAft>
                <a:spcPts val="100"/>
              </a:spcAft>
              <a:buClr>
                <a:schemeClr val="bg1"/>
              </a:buClr>
            </a:pPr>
            <a:r>
              <a:rPr lang="da-DK" sz="2000" dirty="0" smtClean="0">
                <a:solidFill>
                  <a:schemeClr val="bg2"/>
                </a:solidFill>
                <a:latin typeface="+mn-lt"/>
              </a:rPr>
              <a:t>TRILL</a:t>
            </a:r>
            <a:endParaRPr lang="en-US" sz="2000" dirty="0" smtClean="0">
              <a:solidFill>
                <a:schemeClr val="bg2"/>
              </a:solidFill>
              <a:latin typeface="+mn-lt"/>
            </a:endParaRPr>
          </a:p>
        </p:txBody>
      </p:sp>
    </p:spTree>
    <p:extLst>
      <p:ext uri="{BB962C8B-B14F-4D97-AF65-F5344CB8AC3E}">
        <p14:creationId xmlns:p14="http://schemas.microsoft.com/office/powerpoint/2010/main" val="1655191360"/>
      </p:ext>
    </p:extLst>
  </p:cSld>
  <p:clrMapOvr>
    <a:masterClrMapping/>
  </p:clrMapOvr>
  <p:transition spd="med">
    <p:wipe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69"/>
                                        </p:tgtEl>
                                        <p:attrNameLst>
                                          <p:attrName>style.visibility</p:attrName>
                                        </p:attrNameLst>
                                      </p:cBhvr>
                                      <p:to>
                                        <p:strVal val="visible"/>
                                      </p:to>
                                    </p:set>
                                    <p:animEffect transition="in" filter="fade">
                                      <p:cBhvr>
                                        <p:cTn id="7" dur="500"/>
                                        <p:tgtEl>
                                          <p:spTgt spid="69"/>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1"/>
                                        </p:tgtEl>
                                        <p:attrNameLst>
                                          <p:attrName>style.visibility</p:attrName>
                                        </p:attrNameLst>
                                      </p:cBhvr>
                                      <p:to>
                                        <p:strVal val="visible"/>
                                      </p:to>
                                    </p:set>
                                    <p:animEffect transition="in" filter="fade">
                                      <p:cBhvr>
                                        <p:cTn id="11" dur="500"/>
                                        <p:tgtEl>
                                          <p:spTgt spid="21"/>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28"/>
                                        </p:tgtEl>
                                        <p:attrNameLst>
                                          <p:attrName>style.visibility</p:attrName>
                                        </p:attrNameLst>
                                      </p:cBhvr>
                                      <p:to>
                                        <p:strVal val="visible"/>
                                      </p:to>
                                    </p:set>
                                    <p:animEffect transition="in" filter="fade">
                                      <p:cBhvr>
                                        <p:cTn id="19" dur="500"/>
                                        <p:tgtEl>
                                          <p:spTgt spid="28"/>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80"/>
                                        </p:tgtEl>
                                        <p:attrNameLst>
                                          <p:attrName>style.visibility</p:attrName>
                                        </p:attrNameLst>
                                      </p:cBhvr>
                                      <p:to>
                                        <p:strVal val="visible"/>
                                      </p:to>
                                    </p:set>
                                    <p:animEffect transition="in" filter="fade">
                                      <p:cBhvr>
                                        <p:cTn id="23" dur="500"/>
                                        <p:tgtEl>
                                          <p:spTgt spid="80"/>
                                        </p:tgtEl>
                                      </p:cBhvr>
                                    </p:animEffect>
                                  </p:childTnLst>
                                </p:cTn>
                              </p:par>
                            </p:childTnLst>
                          </p:cTn>
                        </p:par>
                        <p:par>
                          <p:cTn id="24" fill="hold">
                            <p:stCondLst>
                              <p:cond delay="2500"/>
                            </p:stCondLst>
                            <p:childTnLst>
                              <p:par>
                                <p:cTn id="25" presetID="10" presetClass="entr" presetSubtype="0" fill="hold" grpId="0" nodeType="afterEffect">
                                  <p:stCondLst>
                                    <p:cond delay="0"/>
                                  </p:stCondLst>
                                  <p:childTnLst>
                                    <p:set>
                                      <p:cBhvr>
                                        <p:cTn id="26" dur="1" fill="hold">
                                          <p:stCondLst>
                                            <p:cond delay="0"/>
                                          </p:stCondLst>
                                        </p:cTn>
                                        <p:tgtEl>
                                          <p:spTgt spid="81"/>
                                        </p:tgtEl>
                                        <p:attrNameLst>
                                          <p:attrName>style.visibility</p:attrName>
                                        </p:attrNameLst>
                                      </p:cBhvr>
                                      <p:to>
                                        <p:strVal val="visible"/>
                                      </p:to>
                                    </p:set>
                                    <p:animEffect transition="in" filter="fade">
                                      <p:cBhvr>
                                        <p:cTn id="27" dur="500"/>
                                        <p:tgtEl>
                                          <p:spTgt spid="81"/>
                                        </p:tgtEl>
                                      </p:cBhvr>
                                    </p:animEffect>
                                  </p:childTnLst>
                                </p:cTn>
                              </p:par>
                            </p:childTnLst>
                          </p:cTn>
                        </p:par>
                        <p:par>
                          <p:cTn id="28" fill="hold">
                            <p:stCondLst>
                              <p:cond delay="3000"/>
                            </p:stCondLst>
                            <p:childTnLst>
                              <p:par>
                                <p:cTn id="29" presetID="10" presetClass="entr" presetSubtype="0" fill="hold" grpId="0" nodeType="afterEffect">
                                  <p:stCondLst>
                                    <p:cond delay="0"/>
                                  </p:stCondLst>
                                  <p:childTnLst>
                                    <p:set>
                                      <p:cBhvr>
                                        <p:cTn id="30" dur="1" fill="hold">
                                          <p:stCondLst>
                                            <p:cond delay="0"/>
                                          </p:stCondLst>
                                        </p:cTn>
                                        <p:tgtEl>
                                          <p:spTgt spid="35"/>
                                        </p:tgtEl>
                                        <p:attrNameLst>
                                          <p:attrName>style.visibility</p:attrName>
                                        </p:attrNameLst>
                                      </p:cBhvr>
                                      <p:to>
                                        <p:strVal val="visible"/>
                                      </p:to>
                                    </p:set>
                                    <p:animEffect transition="in" filter="fade">
                                      <p:cBhvr>
                                        <p:cTn id="31" dur="500"/>
                                        <p:tgtEl>
                                          <p:spTgt spid="35"/>
                                        </p:tgtEl>
                                      </p:cBhvr>
                                    </p:animEffect>
                                  </p:childTnLst>
                                </p:cTn>
                              </p:par>
                            </p:childTnLst>
                          </p:cTn>
                        </p:par>
                        <p:par>
                          <p:cTn id="32" fill="hold">
                            <p:stCondLst>
                              <p:cond delay="3500"/>
                            </p:stCondLst>
                            <p:childTnLst>
                              <p:par>
                                <p:cTn id="33" presetID="10" presetClass="entr" presetSubtype="0" fill="hold" grpId="0" nodeType="after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fade">
                                      <p:cBhvr>
                                        <p:cTn id="35" dur="500"/>
                                        <p:tgtEl>
                                          <p:spTgt spid="15"/>
                                        </p:tgtEl>
                                      </p:cBhvr>
                                    </p:animEffect>
                                  </p:childTnLst>
                                </p:cTn>
                              </p:par>
                            </p:childTnLst>
                          </p:cTn>
                        </p:par>
                        <p:par>
                          <p:cTn id="36" fill="hold">
                            <p:stCondLst>
                              <p:cond delay="4000"/>
                            </p:stCondLst>
                            <p:childTnLst>
                              <p:par>
                                <p:cTn id="37" presetID="10" presetClass="entr" presetSubtype="0" fill="hold" grpId="0" nodeType="afterEffect">
                                  <p:stCondLst>
                                    <p:cond delay="0"/>
                                  </p:stCondLst>
                                  <p:childTnLst>
                                    <p:set>
                                      <p:cBhvr>
                                        <p:cTn id="38" dur="1" fill="hold">
                                          <p:stCondLst>
                                            <p:cond delay="0"/>
                                          </p:stCondLst>
                                        </p:cTn>
                                        <p:tgtEl>
                                          <p:spTgt spid="90"/>
                                        </p:tgtEl>
                                        <p:attrNameLst>
                                          <p:attrName>style.visibility</p:attrName>
                                        </p:attrNameLst>
                                      </p:cBhvr>
                                      <p:to>
                                        <p:strVal val="visible"/>
                                      </p:to>
                                    </p:set>
                                    <p:animEffect transition="in" filter="fade">
                                      <p:cBhvr>
                                        <p:cTn id="39" dur="500"/>
                                        <p:tgtEl>
                                          <p:spTgt spid="90"/>
                                        </p:tgtEl>
                                      </p:cBhvr>
                                    </p:animEffect>
                                  </p:childTnLst>
                                </p:cTn>
                              </p:par>
                            </p:childTnLst>
                          </p:cTn>
                        </p:par>
                        <p:par>
                          <p:cTn id="40" fill="hold">
                            <p:stCondLst>
                              <p:cond delay="4500"/>
                            </p:stCondLst>
                            <p:childTnLst>
                              <p:par>
                                <p:cTn id="41" presetID="10" presetClass="entr" presetSubtype="0" fill="hold" grpId="0" nodeType="afterEffect">
                                  <p:stCondLst>
                                    <p:cond delay="0"/>
                                  </p:stCondLst>
                                  <p:childTnLst>
                                    <p:set>
                                      <p:cBhvr>
                                        <p:cTn id="42" dur="1" fill="hold">
                                          <p:stCondLst>
                                            <p:cond delay="0"/>
                                          </p:stCondLst>
                                        </p:cTn>
                                        <p:tgtEl>
                                          <p:spTgt spid="62"/>
                                        </p:tgtEl>
                                        <p:attrNameLst>
                                          <p:attrName>style.visibility</p:attrName>
                                        </p:attrNameLst>
                                      </p:cBhvr>
                                      <p:to>
                                        <p:strVal val="visible"/>
                                      </p:to>
                                    </p:set>
                                    <p:animEffect transition="in" filter="fade">
                                      <p:cBhvr>
                                        <p:cTn id="43" dur="500"/>
                                        <p:tgtEl>
                                          <p:spTgt spid="62"/>
                                        </p:tgtEl>
                                      </p:cBhvr>
                                    </p:animEffect>
                                  </p:childTnLst>
                                </p:cTn>
                              </p:par>
                            </p:childTnLst>
                          </p:cTn>
                        </p:par>
                        <p:par>
                          <p:cTn id="44" fill="hold">
                            <p:stCondLst>
                              <p:cond delay="5000"/>
                            </p:stCondLst>
                            <p:childTnLst>
                              <p:par>
                                <p:cTn id="45" presetID="10" presetClass="entr" presetSubtype="0" fill="hold" grpId="0" nodeType="afterEffect">
                                  <p:stCondLst>
                                    <p:cond delay="0"/>
                                  </p:stCondLst>
                                  <p:childTnLst>
                                    <p:set>
                                      <p:cBhvr>
                                        <p:cTn id="46" dur="1" fill="hold">
                                          <p:stCondLst>
                                            <p:cond delay="0"/>
                                          </p:stCondLst>
                                        </p:cTn>
                                        <p:tgtEl>
                                          <p:spTgt spid="56"/>
                                        </p:tgtEl>
                                        <p:attrNameLst>
                                          <p:attrName>style.visibility</p:attrName>
                                        </p:attrNameLst>
                                      </p:cBhvr>
                                      <p:to>
                                        <p:strVal val="visible"/>
                                      </p:to>
                                    </p:set>
                                    <p:animEffect transition="in" filter="fade">
                                      <p:cBhvr>
                                        <p:cTn id="47" dur="500"/>
                                        <p:tgtEl>
                                          <p:spTgt spid="56"/>
                                        </p:tgtEl>
                                      </p:cBhvr>
                                    </p:animEffect>
                                  </p:childTnLst>
                                </p:cTn>
                              </p:par>
                            </p:childTnLst>
                          </p:cTn>
                        </p:par>
                        <p:par>
                          <p:cTn id="48" fill="hold">
                            <p:stCondLst>
                              <p:cond delay="5500"/>
                            </p:stCondLst>
                            <p:childTnLst>
                              <p:par>
                                <p:cTn id="49" presetID="10" presetClass="entr" presetSubtype="0" fill="hold" grpId="0" nodeType="afterEffect">
                                  <p:stCondLst>
                                    <p:cond delay="0"/>
                                  </p:stCondLst>
                                  <p:childTnLst>
                                    <p:set>
                                      <p:cBhvr>
                                        <p:cTn id="50" dur="1" fill="hold">
                                          <p:stCondLst>
                                            <p:cond delay="0"/>
                                          </p:stCondLst>
                                        </p:cTn>
                                        <p:tgtEl>
                                          <p:spTgt spid="82"/>
                                        </p:tgtEl>
                                        <p:attrNameLst>
                                          <p:attrName>style.visibility</p:attrName>
                                        </p:attrNameLst>
                                      </p:cBhvr>
                                      <p:to>
                                        <p:strVal val="visible"/>
                                      </p:to>
                                    </p:set>
                                    <p:animEffect transition="in" filter="fade">
                                      <p:cBhvr>
                                        <p:cTn id="51" dur="500"/>
                                        <p:tgtEl>
                                          <p:spTgt spid="82"/>
                                        </p:tgtEl>
                                      </p:cBhvr>
                                    </p:animEffect>
                                  </p:childTnLst>
                                </p:cTn>
                              </p:par>
                            </p:childTnLst>
                          </p:cTn>
                        </p:par>
                        <p:par>
                          <p:cTn id="52" fill="hold">
                            <p:stCondLst>
                              <p:cond delay="6000"/>
                            </p:stCondLst>
                            <p:childTnLst>
                              <p:par>
                                <p:cTn id="53" presetID="10" presetClass="entr" presetSubtype="0" fill="hold" grpId="0" nodeType="afterEffect">
                                  <p:stCondLst>
                                    <p:cond delay="0"/>
                                  </p:stCondLst>
                                  <p:childTnLst>
                                    <p:set>
                                      <p:cBhvr>
                                        <p:cTn id="54" dur="1" fill="hold">
                                          <p:stCondLst>
                                            <p:cond delay="0"/>
                                          </p:stCondLst>
                                        </p:cTn>
                                        <p:tgtEl>
                                          <p:spTgt spid="86"/>
                                        </p:tgtEl>
                                        <p:attrNameLst>
                                          <p:attrName>style.visibility</p:attrName>
                                        </p:attrNameLst>
                                      </p:cBhvr>
                                      <p:to>
                                        <p:strVal val="visible"/>
                                      </p:to>
                                    </p:set>
                                    <p:animEffect transition="in" filter="fade">
                                      <p:cBhvr>
                                        <p:cTn id="55" dur="500"/>
                                        <p:tgtEl>
                                          <p:spTgt spid="86"/>
                                        </p:tgtEl>
                                      </p:cBhvr>
                                    </p:animEffect>
                                  </p:childTnLst>
                                </p:cTn>
                              </p:par>
                            </p:childTnLst>
                          </p:cTn>
                        </p:par>
                        <p:par>
                          <p:cTn id="56" fill="hold">
                            <p:stCondLst>
                              <p:cond delay="6500"/>
                            </p:stCondLst>
                            <p:childTnLst>
                              <p:par>
                                <p:cTn id="57" presetID="10" presetClass="entr" presetSubtype="0" fill="hold" grpId="0" nodeType="afterEffect">
                                  <p:stCondLst>
                                    <p:cond delay="0"/>
                                  </p:stCondLst>
                                  <p:childTnLst>
                                    <p:set>
                                      <p:cBhvr>
                                        <p:cTn id="58" dur="1" fill="hold">
                                          <p:stCondLst>
                                            <p:cond delay="0"/>
                                          </p:stCondLst>
                                        </p:cTn>
                                        <p:tgtEl>
                                          <p:spTgt spid="65"/>
                                        </p:tgtEl>
                                        <p:attrNameLst>
                                          <p:attrName>style.visibility</p:attrName>
                                        </p:attrNameLst>
                                      </p:cBhvr>
                                      <p:to>
                                        <p:strVal val="visible"/>
                                      </p:to>
                                    </p:set>
                                    <p:animEffect transition="in" filter="fade">
                                      <p:cBhvr>
                                        <p:cTn id="59" dur="500"/>
                                        <p:tgtEl>
                                          <p:spTgt spid="65"/>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8"/>
                                        </p:tgtEl>
                                        <p:attrNameLst>
                                          <p:attrName>style.visibility</p:attrName>
                                        </p:attrNameLst>
                                      </p:cBhvr>
                                      <p:to>
                                        <p:strVal val="visible"/>
                                      </p:to>
                                    </p:set>
                                    <p:animEffect transition="in" filter="fade">
                                      <p:cBhvr>
                                        <p:cTn id="62" dur="500"/>
                                        <p:tgtEl>
                                          <p:spTgt spid="8"/>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9"/>
                                        </p:tgtEl>
                                        <p:attrNameLst>
                                          <p:attrName>style.visibility</p:attrName>
                                        </p:attrNameLst>
                                      </p:cBhvr>
                                      <p:to>
                                        <p:strVal val="visible"/>
                                      </p:to>
                                    </p:set>
                                    <p:animEffect transition="in" filter="fade">
                                      <p:cBhvr>
                                        <p:cTn id="65" dur="500"/>
                                        <p:tgtEl>
                                          <p:spTgt spid="9"/>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10"/>
                                        </p:tgtEl>
                                        <p:attrNameLst>
                                          <p:attrName>style.visibility</p:attrName>
                                        </p:attrNameLst>
                                      </p:cBhvr>
                                      <p:to>
                                        <p:strVal val="visible"/>
                                      </p:to>
                                    </p:set>
                                    <p:animEffect transition="in" filter="fade">
                                      <p:cBhvr>
                                        <p:cTn id="68" dur="500"/>
                                        <p:tgtEl>
                                          <p:spTgt spid="10"/>
                                        </p:tgtEl>
                                      </p:cBhvr>
                                    </p:animEffect>
                                  </p:childTnLst>
                                </p:cTn>
                              </p:par>
                              <p:par>
                                <p:cTn id="69" presetID="10" presetClass="entr" presetSubtype="0" fill="hold" grpId="0" nodeType="withEffect">
                                  <p:stCondLst>
                                    <p:cond delay="0"/>
                                  </p:stCondLst>
                                  <p:childTnLst>
                                    <p:set>
                                      <p:cBhvr>
                                        <p:cTn id="70" dur="1" fill="hold">
                                          <p:stCondLst>
                                            <p:cond delay="0"/>
                                          </p:stCondLst>
                                        </p:cTn>
                                        <p:tgtEl>
                                          <p:spTgt spid="11"/>
                                        </p:tgtEl>
                                        <p:attrNameLst>
                                          <p:attrName>style.visibility</p:attrName>
                                        </p:attrNameLst>
                                      </p:cBhvr>
                                      <p:to>
                                        <p:strVal val="visible"/>
                                      </p:to>
                                    </p:set>
                                    <p:animEffect transition="in" filter="fade">
                                      <p:cBhvr>
                                        <p:cTn id="71" dur="500"/>
                                        <p:tgtEl>
                                          <p:spTgt spid="11"/>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12"/>
                                        </p:tgtEl>
                                        <p:attrNameLst>
                                          <p:attrName>style.visibility</p:attrName>
                                        </p:attrNameLst>
                                      </p:cBhvr>
                                      <p:to>
                                        <p:strVal val="visible"/>
                                      </p:to>
                                    </p:set>
                                    <p:animEffect transition="in" filter="fade">
                                      <p:cBhvr>
                                        <p:cTn id="74" dur="500"/>
                                        <p:tgtEl>
                                          <p:spTgt spid="12"/>
                                        </p:tgtEl>
                                      </p:cBhvr>
                                    </p:animEffect>
                                  </p:childTnLst>
                                </p:cTn>
                              </p:par>
                              <p:par>
                                <p:cTn id="75" presetID="10" presetClass="entr" presetSubtype="0" fill="hold" grpId="0" nodeType="withEffect">
                                  <p:stCondLst>
                                    <p:cond delay="0"/>
                                  </p:stCondLst>
                                  <p:childTnLst>
                                    <p:set>
                                      <p:cBhvr>
                                        <p:cTn id="76" dur="1" fill="hold">
                                          <p:stCondLst>
                                            <p:cond delay="0"/>
                                          </p:stCondLst>
                                        </p:cTn>
                                        <p:tgtEl>
                                          <p:spTgt spid="13"/>
                                        </p:tgtEl>
                                        <p:attrNameLst>
                                          <p:attrName>style.visibility</p:attrName>
                                        </p:attrNameLst>
                                      </p:cBhvr>
                                      <p:to>
                                        <p:strVal val="visible"/>
                                      </p:to>
                                    </p:set>
                                    <p:animEffect transition="in" filter="fade">
                                      <p:cBhvr>
                                        <p:cTn id="77" dur="500"/>
                                        <p:tgtEl>
                                          <p:spTgt spid="13"/>
                                        </p:tgtEl>
                                      </p:cBhvr>
                                    </p:animEffect>
                                  </p:childTnLst>
                                </p:cTn>
                              </p:par>
                              <p:par>
                                <p:cTn id="78" presetID="10" presetClass="entr" presetSubtype="0" fill="hold" grpId="0" nodeType="withEffect">
                                  <p:stCondLst>
                                    <p:cond delay="0"/>
                                  </p:stCondLst>
                                  <p:childTnLst>
                                    <p:set>
                                      <p:cBhvr>
                                        <p:cTn id="79" dur="1" fill="hold">
                                          <p:stCondLst>
                                            <p:cond delay="0"/>
                                          </p:stCondLst>
                                        </p:cTn>
                                        <p:tgtEl>
                                          <p:spTgt spid="14"/>
                                        </p:tgtEl>
                                        <p:attrNameLst>
                                          <p:attrName>style.visibility</p:attrName>
                                        </p:attrNameLst>
                                      </p:cBhvr>
                                      <p:to>
                                        <p:strVal val="visible"/>
                                      </p:to>
                                    </p:set>
                                    <p:animEffect transition="in" filter="fade">
                                      <p:cBhvr>
                                        <p:cTn id="80" dur="500"/>
                                        <p:tgtEl>
                                          <p:spTgt spid="14"/>
                                        </p:tgtEl>
                                      </p:cBhvr>
                                    </p:animEffect>
                                  </p:childTnLst>
                                </p:cTn>
                              </p:par>
                              <p:par>
                                <p:cTn id="81" presetID="10" presetClass="entr" presetSubtype="0" fill="hold" grpId="0" nodeType="withEffect">
                                  <p:stCondLst>
                                    <p:cond delay="0"/>
                                  </p:stCondLst>
                                  <p:childTnLst>
                                    <p:set>
                                      <p:cBhvr>
                                        <p:cTn id="82" dur="1" fill="hold">
                                          <p:stCondLst>
                                            <p:cond delay="0"/>
                                          </p:stCondLst>
                                        </p:cTn>
                                        <p:tgtEl>
                                          <p:spTgt spid="16"/>
                                        </p:tgtEl>
                                        <p:attrNameLst>
                                          <p:attrName>style.visibility</p:attrName>
                                        </p:attrNameLst>
                                      </p:cBhvr>
                                      <p:to>
                                        <p:strVal val="visible"/>
                                      </p:to>
                                    </p:set>
                                    <p:animEffect transition="in" filter="fade">
                                      <p:cBhvr>
                                        <p:cTn id="83" dur="500"/>
                                        <p:tgtEl>
                                          <p:spTgt spid="16"/>
                                        </p:tgtEl>
                                      </p:cBhvr>
                                    </p:animEffect>
                                  </p:childTnLst>
                                </p:cTn>
                              </p:par>
                              <p:par>
                                <p:cTn id="84" presetID="10" presetClass="entr" presetSubtype="0" fill="hold" grpId="0" nodeType="withEffect">
                                  <p:stCondLst>
                                    <p:cond delay="0"/>
                                  </p:stCondLst>
                                  <p:childTnLst>
                                    <p:set>
                                      <p:cBhvr>
                                        <p:cTn id="85" dur="1" fill="hold">
                                          <p:stCondLst>
                                            <p:cond delay="0"/>
                                          </p:stCondLst>
                                        </p:cTn>
                                        <p:tgtEl>
                                          <p:spTgt spid="17"/>
                                        </p:tgtEl>
                                        <p:attrNameLst>
                                          <p:attrName>style.visibility</p:attrName>
                                        </p:attrNameLst>
                                      </p:cBhvr>
                                      <p:to>
                                        <p:strVal val="visible"/>
                                      </p:to>
                                    </p:set>
                                    <p:animEffect transition="in" filter="fade">
                                      <p:cBhvr>
                                        <p:cTn id="86" dur="500"/>
                                        <p:tgtEl>
                                          <p:spTgt spid="17"/>
                                        </p:tgtEl>
                                      </p:cBhvr>
                                    </p:animEffect>
                                  </p:childTnLst>
                                </p:cTn>
                              </p:par>
                            </p:childTnLst>
                          </p:cTn>
                        </p:par>
                        <p:par>
                          <p:cTn id="87" fill="hold">
                            <p:stCondLst>
                              <p:cond delay="7000"/>
                            </p:stCondLst>
                            <p:childTnLst>
                              <p:par>
                                <p:cTn id="88" presetID="10" presetClass="entr" presetSubtype="0" fill="hold" grpId="0" nodeType="afterEffect">
                                  <p:stCondLst>
                                    <p:cond delay="0"/>
                                  </p:stCondLst>
                                  <p:childTnLst>
                                    <p:set>
                                      <p:cBhvr>
                                        <p:cTn id="89" dur="1" fill="hold">
                                          <p:stCondLst>
                                            <p:cond delay="0"/>
                                          </p:stCondLst>
                                        </p:cTn>
                                        <p:tgtEl>
                                          <p:spTgt spid="18"/>
                                        </p:tgtEl>
                                        <p:attrNameLst>
                                          <p:attrName>style.visibility</p:attrName>
                                        </p:attrNameLst>
                                      </p:cBhvr>
                                      <p:to>
                                        <p:strVal val="visible"/>
                                      </p:to>
                                    </p:set>
                                    <p:animEffect transition="in" filter="fade">
                                      <p:cBhvr>
                                        <p:cTn id="90" dur="500"/>
                                        <p:tgtEl>
                                          <p:spTgt spid="18"/>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19"/>
                                        </p:tgtEl>
                                        <p:attrNameLst>
                                          <p:attrName>style.visibility</p:attrName>
                                        </p:attrNameLst>
                                      </p:cBhvr>
                                      <p:to>
                                        <p:strVal val="visible"/>
                                      </p:to>
                                    </p:set>
                                    <p:animEffect transition="in" filter="fade">
                                      <p:cBhvr>
                                        <p:cTn id="93" dur="500"/>
                                        <p:tgtEl>
                                          <p:spTgt spid="19"/>
                                        </p:tgtEl>
                                      </p:cBhvr>
                                    </p:animEffect>
                                  </p:childTnLst>
                                </p:cTn>
                              </p:par>
                            </p:childTnLst>
                          </p:cTn>
                        </p:par>
                        <p:par>
                          <p:cTn id="94" fill="hold">
                            <p:stCondLst>
                              <p:cond delay="7500"/>
                            </p:stCondLst>
                            <p:childTnLst>
                              <p:par>
                                <p:cTn id="95" presetID="10" presetClass="entr" presetSubtype="0" fill="hold" grpId="0" nodeType="afterEffect">
                                  <p:stCondLst>
                                    <p:cond delay="0"/>
                                  </p:stCondLst>
                                  <p:childTnLst>
                                    <p:set>
                                      <p:cBhvr>
                                        <p:cTn id="96" dur="1" fill="hold">
                                          <p:stCondLst>
                                            <p:cond delay="0"/>
                                          </p:stCondLst>
                                        </p:cTn>
                                        <p:tgtEl>
                                          <p:spTgt spid="20"/>
                                        </p:tgtEl>
                                        <p:attrNameLst>
                                          <p:attrName>style.visibility</p:attrName>
                                        </p:attrNameLst>
                                      </p:cBhvr>
                                      <p:to>
                                        <p:strVal val="visible"/>
                                      </p:to>
                                    </p:set>
                                    <p:animEffect transition="in" filter="fade">
                                      <p:cBhvr>
                                        <p:cTn id="97" dur="500"/>
                                        <p:tgtEl>
                                          <p:spTgt spid="20"/>
                                        </p:tgtEl>
                                      </p:cBhvr>
                                    </p:animEffect>
                                  </p:childTnLst>
                                </p:cTn>
                              </p:par>
                              <p:par>
                                <p:cTn id="98" presetID="10" presetClass="entr" presetSubtype="0" fill="hold" grpId="0" nodeType="withEffect">
                                  <p:stCondLst>
                                    <p:cond delay="0"/>
                                  </p:stCondLst>
                                  <p:childTnLst>
                                    <p:set>
                                      <p:cBhvr>
                                        <p:cTn id="99" dur="1" fill="hold">
                                          <p:stCondLst>
                                            <p:cond delay="0"/>
                                          </p:stCondLst>
                                        </p:cTn>
                                        <p:tgtEl>
                                          <p:spTgt spid="22"/>
                                        </p:tgtEl>
                                        <p:attrNameLst>
                                          <p:attrName>style.visibility</p:attrName>
                                        </p:attrNameLst>
                                      </p:cBhvr>
                                      <p:to>
                                        <p:strVal val="visible"/>
                                      </p:to>
                                    </p:set>
                                    <p:animEffect transition="in" filter="fade">
                                      <p:cBhvr>
                                        <p:cTn id="100" dur="500"/>
                                        <p:tgtEl>
                                          <p:spTgt spid="22"/>
                                        </p:tgtEl>
                                      </p:cBhvr>
                                    </p:animEffect>
                                  </p:childTnLst>
                                </p:cTn>
                              </p:par>
                            </p:childTnLst>
                          </p:cTn>
                        </p:par>
                        <p:par>
                          <p:cTn id="101" fill="hold">
                            <p:stCondLst>
                              <p:cond delay="8000"/>
                            </p:stCondLst>
                            <p:childTnLst>
                              <p:par>
                                <p:cTn id="102" presetID="10" presetClass="entr" presetSubtype="0" fill="hold" grpId="0" nodeType="afterEffect">
                                  <p:stCondLst>
                                    <p:cond delay="0"/>
                                  </p:stCondLst>
                                  <p:childTnLst>
                                    <p:set>
                                      <p:cBhvr>
                                        <p:cTn id="103" dur="1" fill="hold">
                                          <p:stCondLst>
                                            <p:cond delay="0"/>
                                          </p:stCondLst>
                                        </p:cTn>
                                        <p:tgtEl>
                                          <p:spTgt spid="23"/>
                                        </p:tgtEl>
                                        <p:attrNameLst>
                                          <p:attrName>style.visibility</p:attrName>
                                        </p:attrNameLst>
                                      </p:cBhvr>
                                      <p:to>
                                        <p:strVal val="visible"/>
                                      </p:to>
                                    </p:set>
                                    <p:animEffect transition="in" filter="fade">
                                      <p:cBhvr>
                                        <p:cTn id="104" dur="500"/>
                                        <p:tgtEl>
                                          <p:spTgt spid="23"/>
                                        </p:tgtEl>
                                      </p:cBhvr>
                                    </p:animEffect>
                                  </p:childTnLst>
                                </p:cTn>
                              </p:par>
                            </p:childTnLst>
                          </p:cTn>
                        </p:par>
                        <p:par>
                          <p:cTn id="105" fill="hold">
                            <p:stCondLst>
                              <p:cond delay="8500"/>
                            </p:stCondLst>
                            <p:childTnLst>
                              <p:par>
                                <p:cTn id="106" presetID="10" presetClass="entr" presetSubtype="0" fill="hold" grpId="0" nodeType="afterEffect">
                                  <p:stCondLst>
                                    <p:cond delay="0"/>
                                  </p:stCondLst>
                                  <p:childTnLst>
                                    <p:set>
                                      <p:cBhvr>
                                        <p:cTn id="107" dur="1" fill="hold">
                                          <p:stCondLst>
                                            <p:cond delay="0"/>
                                          </p:stCondLst>
                                        </p:cTn>
                                        <p:tgtEl>
                                          <p:spTgt spid="24"/>
                                        </p:tgtEl>
                                        <p:attrNameLst>
                                          <p:attrName>style.visibility</p:attrName>
                                        </p:attrNameLst>
                                      </p:cBhvr>
                                      <p:to>
                                        <p:strVal val="visible"/>
                                      </p:to>
                                    </p:set>
                                    <p:animEffect transition="in" filter="fade">
                                      <p:cBhvr>
                                        <p:cTn id="108" dur="500"/>
                                        <p:tgtEl>
                                          <p:spTgt spid="24"/>
                                        </p:tgtEl>
                                      </p:cBhvr>
                                    </p:animEffect>
                                  </p:childTnLst>
                                </p:cTn>
                              </p:par>
                            </p:childTnLst>
                          </p:cTn>
                        </p:par>
                        <p:par>
                          <p:cTn id="109" fill="hold">
                            <p:stCondLst>
                              <p:cond delay="9000"/>
                            </p:stCondLst>
                            <p:childTnLst>
                              <p:par>
                                <p:cTn id="110" presetID="10" presetClass="entr" presetSubtype="0" fill="hold" grpId="0" nodeType="afterEffect">
                                  <p:stCondLst>
                                    <p:cond delay="0"/>
                                  </p:stCondLst>
                                  <p:childTnLst>
                                    <p:set>
                                      <p:cBhvr>
                                        <p:cTn id="111" dur="1" fill="hold">
                                          <p:stCondLst>
                                            <p:cond delay="0"/>
                                          </p:stCondLst>
                                        </p:cTn>
                                        <p:tgtEl>
                                          <p:spTgt spid="25"/>
                                        </p:tgtEl>
                                        <p:attrNameLst>
                                          <p:attrName>style.visibility</p:attrName>
                                        </p:attrNameLst>
                                      </p:cBhvr>
                                      <p:to>
                                        <p:strVal val="visible"/>
                                      </p:to>
                                    </p:set>
                                    <p:animEffect transition="in" filter="fade">
                                      <p:cBhvr>
                                        <p:cTn id="112" dur="500"/>
                                        <p:tgtEl>
                                          <p:spTgt spid="25"/>
                                        </p:tgtEl>
                                      </p:cBhvr>
                                    </p:animEffect>
                                  </p:childTnLst>
                                </p:cTn>
                              </p:par>
                              <p:par>
                                <p:cTn id="113" presetID="10" presetClass="entr" presetSubtype="0" fill="hold" grpId="0" nodeType="withEffect">
                                  <p:stCondLst>
                                    <p:cond delay="0"/>
                                  </p:stCondLst>
                                  <p:childTnLst>
                                    <p:set>
                                      <p:cBhvr>
                                        <p:cTn id="114" dur="1" fill="hold">
                                          <p:stCondLst>
                                            <p:cond delay="0"/>
                                          </p:stCondLst>
                                        </p:cTn>
                                        <p:tgtEl>
                                          <p:spTgt spid="26"/>
                                        </p:tgtEl>
                                        <p:attrNameLst>
                                          <p:attrName>style.visibility</p:attrName>
                                        </p:attrNameLst>
                                      </p:cBhvr>
                                      <p:to>
                                        <p:strVal val="visible"/>
                                      </p:to>
                                    </p:set>
                                    <p:animEffect transition="in" filter="fade">
                                      <p:cBhvr>
                                        <p:cTn id="115" dur="500"/>
                                        <p:tgtEl>
                                          <p:spTgt spid="26"/>
                                        </p:tgtEl>
                                      </p:cBhvr>
                                    </p:animEffect>
                                  </p:childTnLst>
                                </p:cTn>
                              </p:par>
                            </p:childTnLst>
                          </p:cTn>
                        </p:par>
                        <p:par>
                          <p:cTn id="116" fill="hold">
                            <p:stCondLst>
                              <p:cond delay="9500"/>
                            </p:stCondLst>
                            <p:childTnLst>
                              <p:par>
                                <p:cTn id="117" presetID="10" presetClass="entr" presetSubtype="0" fill="hold" grpId="0" nodeType="afterEffect">
                                  <p:stCondLst>
                                    <p:cond delay="0"/>
                                  </p:stCondLst>
                                  <p:childTnLst>
                                    <p:set>
                                      <p:cBhvr>
                                        <p:cTn id="118" dur="1" fill="hold">
                                          <p:stCondLst>
                                            <p:cond delay="0"/>
                                          </p:stCondLst>
                                        </p:cTn>
                                        <p:tgtEl>
                                          <p:spTgt spid="27"/>
                                        </p:tgtEl>
                                        <p:attrNameLst>
                                          <p:attrName>style.visibility</p:attrName>
                                        </p:attrNameLst>
                                      </p:cBhvr>
                                      <p:to>
                                        <p:strVal val="visible"/>
                                      </p:to>
                                    </p:set>
                                    <p:animEffect transition="in" filter="fade">
                                      <p:cBhvr>
                                        <p:cTn id="119" dur="500"/>
                                        <p:tgtEl>
                                          <p:spTgt spid="27"/>
                                        </p:tgtEl>
                                      </p:cBhvr>
                                    </p:animEffect>
                                  </p:childTnLst>
                                </p:cTn>
                              </p:par>
                            </p:childTnLst>
                          </p:cTn>
                        </p:par>
                        <p:par>
                          <p:cTn id="120" fill="hold">
                            <p:stCondLst>
                              <p:cond delay="10000"/>
                            </p:stCondLst>
                            <p:childTnLst>
                              <p:par>
                                <p:cTn id="121" presetID="10" presetClass="entr" presetSubtype="0" fill="hold" grpId="0" nodeType="afterEffect">
                                  <p:stCondLst>
                                    <p:cond delay="0"/>
                                  </p:stCondLst>
                                  <p:childTnLst>
                                    <p:set>
                                      <p:cBhvr>
                                        <p:cTn id="122" dur="1" fill="hold">
                                          <p:stCondLst>
                                            <p:cond delay="0"/>
                                          </p:stCondLst>
                                        </p:cTn>
                                        <p:tgtEl>
                                          <p:spTgt spid="29"/>
                                        </p:tgtEl>
                                        <p:attrNameLst>
                                          <p:attrName>style.visibility</p:attrName>
                                        </p:attrNameLst>
                                      </p:cBhvr>
                                      <p:to>
                                        <p:strVal val="visible"/>
                                      </p:to>
                                    </p:set>
                                    <p:animEffect transition="in" filter="fade">
                                      <p:cBhvr>
                                        <p:cTn id="123" dur="500"/>
                                        <p:tgtEl>
                                          <p:spTgt spid="29"/>
                                        </p:tgtEl>
                                      </p:cBhvr>
                                    </p:animEffect>
                                  </p:childTnLst>
                                </p:cTn>
                              </p:par>
                              <p:par>
                                <p:cTn id="124" presetID="10" presetClass="entr" presetSubtype="0" fill="hold" grpId="0" nodeType="withEffect">
                                  <p:stCondLst>
                                    <p:cond delay="0"/>
                                  </p:stCondLst>
                                  <p:childTnLst>
                                    <p:set>
                                      <p:cBhvr>
                                        <p:cTn id="125" dur="1" fill="hold">
                                          <p:stCondLst>
                                            <p:cond delay="0"/>
                                          </p:stCondLst>
                                        </p:cTn>
                                        <p:tgtEl>
                                          <p:spTgt spid="31"/>
                                        </p:tgtEl>
                                        <p:attrNameLst>
                                          <p:attrName>style.visibility</p:attrName>
                                        </p:attrNameLst>
                                      </p:cBhvr>
                                      <p:to>
                                        <p:strVal val="visible"/>
                                      </p:to>
                                    </p:set>
                                    <p:animEffect transition="in" filter="fade">
                                      <p:cBhvr>
                                        <p:cTn id="126" dur="500"/>
                                        <p:tgtEl>
                                          <p:spTgt spid="31"/>
                                        </p:tgtEl>
                                      </p:cBhvr>
                                    </p:animEffect>
                                  </p:childTnLst>
                                </p:cTn>
                              </p:par>
                            </p:childTnLst>
                          </p:cTn>
                        </p:par>
                        <p:par>
                          <p:cTn id="127" fill="hold">
                            <p:stCondLst>
                              <p:cond delay="10500"/>
                            </p:stCondLst>
                            <p:childTnLst>
                              <p:par>
                                <p:cTn id="128" presetID="10" presetClass="entr" presetSubtype="0" fill="hold" grpId="0" nodeType="afterEffect">
                                  <p:stCondLst>
                                    <p:cond delay="0"/>
                                  </p:stCondLst>
                                  <p:childTnLst>
                                    <p:set>
                                      <p:cBhvr>
                                        <p:cTn id="129" dur="1" fill="hold">
                                          <p:stCondLst>
                                            <p:cond delay="0"/>
                                          </p:stCondLst>
                                        </p:cTn>
                                        <p:tgtEl>
                                          <p:spTgt spid="32"/>
                                        </p:tgtEl>
                                        <p:attrNameLst>
                                          <p:attrName>style.visibility</p:attrName>
                                        </p:attrNameLst>
                                      </p:cBhvr>
                                      <p:to>
                                        <p:strVal val="visible"/>
                                      </p:to>
                                    </p:set>
                                    <p:animEffect transition="in" filter="fade">
                                      <p:cBhvr>
                                        <p:cTn id="130" dur="500"/>
                                        <p:tgtEl>
                                          <p:spTgt spid="32"/>
                                        </p:tgtEl>
                                      </p:cBhvr>
                                    </p:animEffect>
                                  </p:childTnLst>
                                </p:cTn>
                              </p:par>
                              <p:par>
                                <p:cTn id="131" presetID="10" presetClass="entr" presetSubtype="0" fill="hold" grpId="0" nodeType="withEffect">
                                  <p:stCondLst>
                                    <p:cond delay="0"/>
                                  </p:stCondLst>
                                  <p:childTnLst>
                                    <p:set>
                                      <p:cBhvr>
                                        <p:cTn id="132" dur="1" fill="hold">
                                          <p:stCondLst>
                                            <p:cond delay="0"/>
                                          </p:stCondLst>
                                        </p:cTn>
                                        <p:tgtEl>
                                          <p:spTgt spid="33"/>
                                        </p:tgtEl>
                                        <p:attrNameLst>
                                          <p:attrName>style.visibility</p:attrName>
                                        </p:attrNameLst>
                                      </p:cBhvr>
                                      <p:to>
                                        <p:strVal val="visible"/>
                                      </p:to>
                                    </p:set>
                                    <p:animEffect transition="in" filter="fade">
                                      <p:cBhvr>
                                        <p:cTn id="133" dur="500"/>
                                        <p:tgtEl>
                                          <p:spTgt spid="33"/>
                                        </p:tgtEl>
                                      </p:cBhvr>
                                    </p:animEffect>
                                  </p:childTnLst>
                                </p:cTn>
                              </p:par>
                            </p:childTnLst>
                          </p:cTn>
                        </p:par>
                        <p:par>
                          <p:cTn id="134" fill="hold">
                            <p:stCondLst>
                              <p:cond delay="11000"/>
                            </p:stCondLst>
                            <p:childTnLst>
                              <p:par>
                                <p:cTn id="135" presetID="10" presetClass="entr" presetSubtype="0" fill="hold" grpId="0" nodeType="afterEffect">
                                  <p:stCondLst>
                                    <p:cond delay="0"/>
                                  </p:stCondLst>
                                  <p:childTnLst>
                                    <p:set>
                                      <p:cBhvr>
                                        <p:cTn id="136" dur="1" fill="hold">
                                          <p:stCondLst>
                                            <p:cond delay="0"/>
                                          </p:stCondLst>
                                        </p:cTn>
                                        <p:tgtEl>
                                          <p:spTgt spid="34"/>
                                        </p:tgtEl>
                                        <p:attrNameLst>
                                          <p:attrName>style.visibility</p:attrName>
                                        </p:attrNameLst>
                                      </p:cBhvr>
                                      <p:to>
                                        <p:strVal val="visible"/>
                                      </p:to>
                                    </p:set>
                                    <p:animEffect transition="in" filter="fade">
                                      <p:cBhvr>
                                        <p:cTn id="137" dur="500"/>
                                        <p:tgtEl>
                                          <p:spTgt spid="34"/>
                                        </p:tgtEl>
                                      </p:cBhvr>
                                    </p:animEffect>
                                  </p:childTnLst>
                                </p:cTn>
                              </p:par>
                            </p:childTnLst>
                          </p:cTn>
                        </p:par>
                        <p:par>
                          <p:cTn id="138" fill="hold">
                            <p:stCondLst>
                              <p:cond delay="11500"/>
                            </p:stCondLst>
                            <p:childTnLst>
                              <p:par>
                                <p:cTn id="139" presetID="10" presetClass="entr" presetSubtype="0" fill="hold" grpId="0" nodeType="afterEffect">
                                  <p:stCondLst>
                                    <p:cond delay="0"/>
                                  </p:stCondLst>
                                  <p:childTnLst>
                                    <p:set>
                                      <p:cBhvr>
                                        <p:cTn id="140" dur="1" fill="hold">
                                          <p:stCondLst>
                                            <p:cond delay="0"/>
                                          </p:stCondLst>
                                        </p:cTn>
                                        <p:tgtEl>
                                          <p:spTgt spid="36"/>
                                        </p:tgtEl>
                                        <p:attrNameLst>
                                          <p:attrName>style.visibility</p:attrName>
                                        </p:attrNameLst>
                                      </p:cBhvr>
                                      <p:to>
                                        <p:strVal val="visible"/>
                                      </p:to>
                                    </p:set>
                                    <p:animEffect transition="in" filter="fade">
                                      <p:cBhvr>
                                        <p:cTn id="141" dur="500"/>
                                        <p:tgtEl>
                                          <p:spTgt spid="36"/>
                                        </p:tgtEl>
                                      </p:cBhvr>
                                    </p:animEffect>
                                  </p:childTnLst>
                                </p:cTn>
                              </p:par>
                              <p:par>
                                <p:cTn id="142" presetID="10" presetClass="entr" presetSubtype="0" fill="hold" grpId="0" nodeType="withEffect">
                                  <p:stCondLst>
                                    <p:cond delay="0"/>
                                  </p:stCondLst>
                                  <p:childTnLst>
                                    <p:set>
                                      <p:cBhvr>
                                        <p:cTn id="143" dur="1" fill="hold">
                                          <p:stCondLst>
                                            <p:cond delay="0"/>
                                          </p:stCondLst>
                                        </p:cTn>
                                        <p:tgtEl>
                                          <p:spTgt spid="37"/>
                                        </p:tgtEl>
                                        <p:attrNameLst>
                                          <p:attrName>style.visibility</p:attrName>
                                        </p:attrNameLst>
                                      </p:cBhvr>
                                      <p:to>
                                        <p:strVal val="visible"/>
                                      </p:to>
                                    </p:set>
                                    <p:animEffect transition="in" filter="fade">
                                      <p:cBhvr>
                                        <p:cTn id="144" dur="500"/>
                                        <p:tgtEl>
                                          <p:spTgt spid="37"/>
                                        </p:tgtEl>
                                      </p:cBhvr>
                                    </p:animEffect>
                                  </p:childTnLst>
                                </p:cTn>
                              </p:par>
                            </p:childTnLst>
                          </p:cTn>
                        </p:par>
                        <p:par>
                          <p:cTn id="145" fill="hold">
                            <p:stCondLst>
                              <p:cond delay="12000"/>
                            </p:stCondLst>
                            <p:childTnLst>
                              <p:par>
                                <p:cTn id="146" presetID="10" presetClass="entr" presetSubtype="0" fill="hold" grpId="0" nodeType="afterEffect">
                                  <p:stCondLst>
                                    <p:cond delay="0"/>
                                  </p:stCondLst>
                                  <p:childTnLst>
                                    <p:set>
                                      <p:cBhvr>
                                        <p:cTn id="147" dur="1" fill="hold">
                                          <p:stCondLst>
                                            <p:cond delay="0"/>
                                          </p:stCondLst>
                                        </p:cTn>
                                        <p:tgtEl>
                                          <p:spTgt spid="38"/>
                                        </p:tgtEl>
                                        <p:attrNameLst>
                                          <p:attrName>style.visibility</p:attrName>
                                        </p:attrNameLst>
                                      </p:cBhvr>
                                      <p:to>
                                        <p:strVal val="visible"/>
                                      </p:to>
                                    </p:set>
                                    <p:animEffect transition="in" filter="fade">
                                      <p:cBhvr>
                                        <p:cTn id="148" dur="500"/>
                                        <p:tgtEl>
                                          <p:spTgt spid="38"/>
                                        </p:tgtEl>
                                      </p:cBhvr>
                                    </p:animEffect>
                                  </p:childTnLst>
                                </p:cTn>
                              </p:par>
                              <p:par>
                                <p:cTn id="149" presetID="10" presetClass="entr" presetSubtype="0" fill="hold" grpId="0" nodeType="withEffect">
                                  <p:stCondLst>
                                    <p:cond delay="0"/>
                                  </p:stCondLst>
                                  <p:childTnLst>
                                    <p:set>
                                      <p:cBhvr>
                                        <p:cTn id="150" dur="1" fill="hold">
                                          <p:stCondLst>
                                            <p:cond delay="0"/>
                                          </p:stCondLst>
                                        </p:cTn>
                                        <p:tgtEl>
                                          <p:spTgt spid="39"/>
                                        </p:tgtEl>
                                        <p:attrNameLst>
                                          <p:attrName>style.visibility</p:attrName>
                                        </p:attrNameLst>
                                      </p:cBhvr>
                                      <p:to>
                                        <p:strVal val="visible"/>
                                      </p:to>
                                    </p:set>
                                    <p:animEffect transition="in" filter="fade">
                                      <p:cBhvr>
                                        <p:cTn id="151" dur="500"/>
                                        <p:tgtEl>
                                          <p:spTgt spid="39"/>
                                        </p:tgtEl>
                                      </p:cBhvr>
                                    </p:animEffect>
                                  </p:childTnLst>
                                </p:cTn>
                              </p:par>
                            </p:childTnLst>
                          </p:cTn>
                        </p:par>
                        <p:par>
                          <p:cTn id="152" fill="hold">
                            <p:stCondLst>
                              <p:cond delay="12500"/>
                            </p:stCondLst>
                            <p:childTnLst>
                              <p:par>
                                <p:cTn id="153" presetID="10" presetClass="entr" presetSubtype="0" fill="hold" grpId="0" nodeType="afterEffect">
                                  <p:stCondLst>
                                    <p:cond delay="0"/>
                                  </p:stCondLst>
                                  <p:childTnLst>
                                    <p:set>
                                      <p:cBhvr>
                                        <p:cTn id="154" dur="1" fill="hold">
                                          <p:stCondLst>
                                            <p:cond delay="0"/>
                                          </p:stCondLst>
                                        </p:cTn>
                                        <p:tgtEl>
                                          <p:spTgt spid="40"/>
                                        </p:tgtEl>
                                        <p:attrNameLst>
                                          <p:attrName>style.visibility</p:attrName>
                                        </p:attrNameLst>
                                      </p:cBhvr>
                                      <p:to>
                                        <p:strVal val="visible"/>
                                      </p:to>
                                    </p:set>
                                    <p:animEffect transition="in" filter="fade">
                                      <p:cBhvr>
                                        <p:cTn id="155" dur="500"/>
                                        <p:tgtEl>
                                          <p:spTgt spid="40"/>
                                        </p:tgtEl>
                                      </p:cBhvr>
                                    </p:animEffect>
                                  </p:childTnLst>
                                </p:cTn>
                              </p:par>
                              <p:par>
                                <p:cTn id="156" presetID="10" presetClass="entr" presetSubtype="0" fill="hold" grpId="0" nodeType="withEffect">
                                  <p:stCondLst>
                                    <p:cond delay="0"/>
                                  </p:stCondLst>
                                  <p:childTnLst>
                                    <p:set>
                                      <p:cBhvr>
                                        <p:cTn id="157" dur="1" fill="hold">
                                          <p:stCondLst>
                                            <p:cond delay="0"/>
                                          </p:stCondLst>
                                        </p:cTn>
                                        <p:tgtEl>
                                          <p:spTgt spid="41"/>
                                        </p:tgtEl>
                                        <p:attrNameLst>
                                          <p:attrName>style.visibility</p:attrName>
                                        </p:attrNameLst>
                                      </p:cBhvr>
                                      <p:to>
                                        <p:strVal val="visible"/>
                                      </p:to>
                                    </p:set>
                                    <p:animEffect transition="in" filter="fade">
                                      <p:cBhvr>
                                        <p:cTn id="158" dur="500"/>
                                        <p:tgtEl>
                                          <p:spTgt spid="41"/>
                                        </p:tgtEl>
                                      </p:cBhvr>
                                    </p:animEffect>
                                  </p:childTnLst>
                                </p:cTn>
                              </p:par>
                            </p:childTnLst>
                          </p:cTn>
                        </p:par>
                        <p:par>
                          <p:cTn id="159" fill="hold">
                            <p:stCondLst>
                              <p:cond delay="13000"/>
                            </p:stCondLst>
                            <p:childTnLst>
                              <p:par>
                                <p:cTn id="160" presetID="10" presetClass="entr" presetSubtype="0" fill="hold" grpId="0" nodeType="afterEffect">
                                  <p:stCondLst>
                                    <p:cond delay="0"/>
                                  </p:stCondLst>
                                  <p:childTnLst>
                                    <p:set>
                                      <p:cBhvr>
                                        <p:cTn id="161" dur="1" fill="hold">
                                          <p:stCondLst>
                                            <p:cond delay="0"/>
                                          </p:stCondLst>
                                        </p:cTn>
                                        <p:tgtEl>
                                          <p:spTgt spid="42"/>
                                        </p:tgtEl>
                                        <p:attrNameLst>
                                          <p:attrName>style.visibility</p:attrName>
                                        </p:attrNameLst>
                                      </p:cBhvr>
                                      <p:to>
                                        <p:strVal val="visible"/>
                                      </p:to>
                                    </p:set>
                                    <p:animEffect transition="in" filter="fade">
                                      <p:cBhvr>
                                        <p:cTn id="162" dur="500"/>
                                        <p:tgtEl>
                                          <p:spTgt spid="42"/>
                                        </p:tgtEl>
                                      </p:cBhvr>
                                    </p:animEffect>
                                  </p:childTnLst>
                                </p:cTn>
                              </p:par>
                              <p:par>
                                <p:cTn id="163" presetID="10" presetClass="entr" presetSubtype="0" fill="hold" grpId="0" nodeType="withEffect">
                                  <p:stCondLst>
                                    <p:cond delay="0"/>
                                  </p:stCondLst>
                                  <p:childTnLst>
                                    <p:set>
                                      <p:cBhvr>
                                        <p:cTn id="164" dur="1" fill="hold">
                                          <p:stCondLst>
                                            <p:cond delay="0"/>
                                          </p:stCondLst>
                                        </p:cTn>
                                        <p:tgtEl>
                                          <p:spTgt spid="43"/>
                                        </p:tgtEl>
                                        <p:attrNameLst>
                                          <p:attrName>style.visibility</p:attrName>
                                        </p:attrNameLst>
                                      </p:cBhvr>
                                      <p:to>
                                        <p:strVal val="visible"/>
                                      </p:to>
                                    </p:set>
                                    <p:animEffect transition="in" filter="fade">
                                      <p:cBhvr>
                                        <p:cTn id="165" dur="500"/>
                                        <p:tgtEl>
                                          <p:spTgt spid="43"/>
                                        </p:tgtEl>
                                      </p:cBhvr>
                                    </p:animEffect>
                                  </p:childTnLst>
                                </p:cTn>
                              </p:par>
                              <p:par>
                                <p:cTn id="166" presetID="10" presetClass="entr" presetSubtype="0" fill="hold" grpId="0" nodeType="withEffect">
                                  <p:stCondLst>
                                    <p:cond delay="0"/>
                                  </p:stCondLst>
                                  <p:childTnLst>
                                    <p:set>
                                      <p:cBhvr>
                                        <p:cTn id="167" dur="1" fill="hold">
                                          <p:stCondLst>
                                            <p:cond delay="0"/>
                                          </p:stCondLst>
                                        </p:cTn>
                                        <p:tgtEl>
                                          <p:spTgt spid="44"/>
                                        </p:tgtEl>
                                        <p:attrNameLst>
                                          <p:attrName>style.visibility</p:attrName>
                                        </p:attrNameLst>
                                      </p:cBhvr>
                                      <p:to>
                                        <p:strVal val="visible"/>
                                      </p:to>
                                    </p:set>
                                    <p:animEffect transition="in" filter="fade">
                                      <p:cBhvr>
                                        <p:cTn id="168" dur="500"/>
                                        <p:tgtEl>
                                          <p:spTgt spid="44"/>
                                        </p:tgtEl>
                                      </p:cBhvr>
                                    </p:animEffect>
                                  </p:childTnLst>
                                </p:cTn>
                              </p:par>
                            </p:childTnLst>
                          </p:cTn>
                        </p:par>
                        <p:par>
                          <p:cTn id="169" fill="hold">
                            <p:stCondLst>
                              <p:cond delay="13500"/>
                            </p:stCondLst>
                            <p:childTnLst>
                              <p:par>
                                <p:cTn id="170" presetID="10" presetClass="entr" presetSubtype="0" fill="hold" grpId="0" nodeType="afterEffect">
                                  <p:stCondLst>
                                    <p:cond delay="0"/>
                                  </p:stCondLst>
                                  <p:childTnLst>
                                    <p:set>
                                      <p:cBhvr>
                                        <p:cTn id="171" dur="1" fill="hold">
                                          <p:stCondLst>
                                            <p:cond delay="0"/>
                                          </p:stCondLst>
                                        </p:cTn>
                                        <p:tgtEl>
                                          <p:spTgt spid="45"/>
                                        </p:tgtEl>
                                        <p:attrNameLst>
                                          <p:attrName>style.visibility</p:attrName>
                                        </p:attrNameLst>
                                      </p:cBhvr>
                                      <p:to>
                                        <p:strVal val="visible"/>
                                      </p:to>
                                    </p:set>
                                    <p:animEffect transition="in" filter="fade">
                                      <p:cBhvr>
                                        <p:cTn id="172" dur="500"/>
                                        <p:tgtEl>
                                          <p:spTgt spid="45"/>
                                        </p:tgtEl>
                                      </p:cBhvr>
                                    </p:animEffect>
                                  </p:childTnLst>
                                </p:cTn>
                              </p:par>
                            </p:childTnLst>
                          </p:cTn>
                        </p:par>
                        <p:par>
                          <p:cTn id="173" fill="hold">
                            <p:stCondLst>
                              <p:cond delay="14000"/>
                            </p:stCondLst>
                            <p:childTnLst>
                              <p:par>
                                <p:cTn id="174" presetID="10" presetClass="entr" presetSubtype="0" fill="hold" grpId="0" nodeType="afterEffect">
                                  <p:stCondLst>
                                    <p:cond delay="0"/>
                                  </p:stCondLst>
                                  <p:childTnLst>
                                    <p:set>
                                      <p:cBhvr>
                                        <p:cTn id="175" dur="1" fill="hold">
                                          <p:stCondLst>
                                            <p:cond delay="0"/>
                                          </p:stCondLst>
                                        </p:cTn>
                                        <p:tgtEl>
                                          <p:spTgt spid="46"/>
                                        </p:tgtEl>
                                        <p:attrNameLst>
                                          <p:attrName>style.visibility</p:attrName>
                                        </p:attrNameLst>
                                      </p:cBhvr>
                                      <p:to>
                                        <p:strVal val="visible"/>
                                      </p:to>
                                    </p:set>
                                    <p:animEffect transition="in" filter="fade">
                                      <p:cBhvr>
                                        <p:cTn id="176" dur="500"/>
                                        <p:tgtEl>
                                          <p:spTgt spid="46"/>
                                        </p:tgtEl>
                                      </p:cBhvr>
                                    </p:animEffect>
                                  </p:childTnLst>
                                </p:cTn>
                              </p:par>
                            </p:childTnLst>
                          </p:cTn>
                        </p:par>
                        <p:par>
                          <p:cTn id="177" fill="hold">
                            <p:stCondLst>
                              <p:cond delay="14500"/>
                            </p:stCondLst>
                            <p:childTnLst>
                              <p:par>
                                <p:cTn id="178" presetID="10" presetClass="entr" presetSubtype="0" fill="hold" grpId="0" nodeType="afterEffect">
                                  <p:stCondLst>
                                    <p:cond delay="0"/>
                                  </p:stCondLst>
                                  <p:childTnLst>
                                    <p:set>
                                      <p:cBhvr>
                                        <p:cTn id="179" dur="1" fill="hold">
                                          <p:stCondLst>
                                            <p:cond delay="0"/>
                                          </p:stCondLst>
                                        </p:cTn>
                                        <p:tgtEl>
                                          <p:spTgt spid="47"/>
                                        </p:tgtEl>
                                        <p:attrNameLst>
                                          <p:attrName>style.visibility</p:attrName>
                                        </p:attrNameLst>
                                      </p:cBhvr>
                                      <p:to>
                                        <p:strVal val="visible"/>
                                      </p:to>
                                    </p:set>
                                    <p:animEffect transition="in" filter="fade">
                                      <p:cBhvr>
                                        <p:cTn id="180" dur="500"/>
                                        <p:tgtEl>
                                          <p:spTgt spid="47"/>
                                        </p:tgtEl>
                                      </p:cBhvr>
                                    </p:animEffect>
                                  </p:childTnLst>
                                </p:cTn>
                              </p:par>
                              <p:par>
                                <p:cTn id="181" presetID="10" presetClass="entr" presetSubtype="0" fill="hold" grpId="0" nodeType="withEffect">
                                  <p:stCondLst>
                                    <p:cond delay="0"/>
                                  </p:stCondLst>
                                  <p:childTnLst>
                                    <p:set>
                                      <p:cBhvr>
                                        <p:cTn id="182" dur="1" fill="hold">
                                          <p:stCondLst>
                                            <p:cond delay="0"/>
                                          </p:stCondLst>
                                        </p:cTn>
                                        <p:tgtEl>
                                          <p:spTgt spid="48"/>
                                        </p:tgtEl>
                                        <p:attrNameLst>
                                          <p:attrName>style.visibility</p:attrName>
                                        </p:attrNameLst>
                                      </p:cBhvr>
                                      <p:to>
                                        <p:strVal val="visible"/>
                                      </p:to>
                                    </p:set>
                                    <p:animEffect transition="in" filter="fade">
                                      <p:cBhvr>
                                        <p:cTn id="183" dur="500"/>
                                        <p:tgtEl>
                                          <p:spTgt spid="48"/>
                                        </p:tgtEl>
                                      </p:cBhvr>
                                    </p:animEffect>
                                  </p:childTnLst>
                                </p:cTn>
                              </p:par>
                            </p:childTnLst>
                          </p:cTn>
                        </p:par>
                        <p:par>
                          <p:cTn id="184" fill="hold">
                            <p:stCondLst>
                              <p:cond delay="15000"/>
                            </p:stCondLst>
                            <p:childTnLst>
                              <p:par>
                                <p:cTn id="185" presetID="10" presetClass="entr" presetSubtype="0" fill="hold" grpId="0" nodeType="afterEffect">
                                  <p:stCondLst>
                                    <p:cond delay="0"/>
                                  </p:stCondLst>
                                  <p:childTnLst>
                                    <p:set>
                                      <p:cBhvr>
                                        <p:cTn id="186" dur="1" fill="hold">
                                          <p:stCondLst>
                                            <p:cond delay="0"/>
                                          </p:stCondLst>
                                        </p:cTn>
                                        <p:tgtEl>
                                          <p:spTgt spid="49"/>
                                        </p:tgtEl>
                                        <p:attrNameLst>
                                          <p:attrName>style.visibility</p:attrName>
                                        </p:attrNameLst>
                                      </p:cBhvr>
                                      <p:to>
                                        <p:strVal val="visible"/>
                                      </p:to>
                                    </p:set>
                                    <p:animEffect transition="in" filter="fade">
                                      <p:cBhvr>
                                        <p:cTn id="187" dur="500"/>
                                        <p:tgtEl>
                                          <p:spTgt spid="49"/>
                                        </p:tgtEl>
                                      </p:cBhvr>
                                    </p:animEffect>
                                  </p:childTnLst>
                                </p:cTn>
                              </p:par>
                              <p:par>
                                <p:cTn id="188" presetID="10" presetClass="entr" presetSubtype="0" fill="hold" grpId="0" nodeType="withEffect">
                                  <p:stCondLst>
                                    <p:cond delay="0"/>
                                  </p:stCondLst>
                                  <p:childTnLst>
                                    <p:set>
                                      <p:cBhvr>
                                        <p:cTn id="189" dur="1" fill="hold">
                                          <p:stCondLst>
                                            <p:cond delay="0"/>
                                          </p:stCondLst>
                                        </p:cTn>
                                        <p:tgtEl>
                                          <p:spTgt spid="50"/>
                                        </p:tgtEl>
                                        <p:attrNameLst>
                                          <p:attrName>style.visibility</p:attrName>
                                        </p:attrNameLst>
                                      </p:cBhvr>
                                      <p:to>
                                        <p:strVal val="visible"/>
                                      </p:to>
                                    </p:set>
                                    <p:animEffect transition="in" filter="fade">
                                      <p:cBhvr>
                                        <p:cTn id="190" dur="500"/>
                                        <p:tgtEl>
                                          <p:spTgt spid="50"/>
                                        </p:tgtEl>
                                      </p:cBhvr>
                                    </p:animEffect>
                                  </p:childTnLst>
                                </p:cTn>
                              </p:par>
                            </p:childTnLst>
                          </p:cTn>
                        </p:par>
                        <p:par>
                          <p:cTn id="191" fill="hold">
                            <p:stCondLst>
                              <p:cond delay="15500"/>
                            </p:stCondLst>
                            <p:childTnLst>
                              <p:par>
                                <p:cTn id="192" presetID="10" presetClass="entr" presetSubtype="0" fill="hold" grpId="0" nodeType="afterEffect">
                                  <p:stCondLst>
                                    <p:cond delay="0"/>
                                  </p:stCondLst>
                                  <p:childTnLst>
                                    <p:set>
                                      <p:cBhvr>
                                        <p:cTn id="193" dur="1" fill="hold">
                                          <p:stCondLst>
                                            <p:cond delay="0"/>
                                          </p:stCondLst>
                                        </p:cTn>
                                        <p:tgtEl>
                                          <p:spTgt spid="51"/>
                                        </p:tgtEl>
                                        <p:attrNameLst>
                                          <p:attrName>style.visibility</p:attrName>
                                        </p:attrNameLst>
                                      </p:cBhvr>
                                      <p:to>
                                        <p:strVal val="visible"/>
                                      </p:to>
                                    </p:set>
                                    <p:animEffect transition="in" filter="fade">
                                      <p:cBhvr>
                                        <p:cTn id="194" dur="500"/>
                                        <p:tgtEl>
                                          <p:spTgt spid="51"/>
                                        </p:tgtEl>
                                      </p:cBhvr>
                                    </p:animEffect>
                                  </p:childTnLst>
                                </p:cTn>
                              </p:par>
                            </p:childTnLst>
                          </p:cTn>
                        </p:par>
                        <p:par>
                          <p:cTn id="195" fill="hold">
                            <p:stCondLst>
                              <p:cond delay="16000"/>
                            </p:stCondLst>
                            <p:childTnLst>
                              <p:par>
                                <p:cTn id="196" presetID="10" presetClass="entr" presetSubtype="0" fill="hold" grpId="0" nodeType="afterEffect">
                                  <p:stCondLst>
                                    <p:cond delay="0"/>
                                  </p:stCondLst>
                                  <p:childTnLst>
                                    <p:set>
                                      <p:cBhvr>
                                        <p:cTn id="197" dur="1" fill="hold">
                                          <p:stCondLst>
                                            <p:cond delay="0"/>
                                          </p:stCondLst>
                                        </p:cTn>
                                        <p:tgtEl>
                                          <p:spTgt spid="52"/>
                                        </p:tgtEl>
                                        <p:attrNameLst>
                                          <p:attrName>style.visibility</p:attrName>
                                        </p:attrNameLst>
                                      </p:cBhvr>
                                      <p:to>
                                        <p:strVal val="visible"/>
                                      </p:to>
                                    </p:set>
                                    <p:animEffect transition="in" filter="fade">
                                      <p:cBhvr>
                                        <p:cTn id="198" dur="500"/>
                                        <p:tgtEl>
                                          <p:spTgt spid="52"/>
                                        </p:tgtEl>
                                      </p:cBhvr>
                                    </p:animEffect>
                                  </p:childTnLst>
                                </p:cTn>
                              </p:par>
                              <p:par>
                                <p:cTn id="199" presetID="10" presetClass="entr" presetSubtype="0" fill="hold" grpId="0" nodeType="withEffect">
                                  <p:stCondLst>
                                    <p:cond delay="0"/>
                                  </p:stCondLst>
                                  <p:childTnLst>
                                    <p:set>
                                      <p:cBhvr>
                                        <p:cTn id="200" dur="1" fill="hold">
                                          <p:stCondLst>
                                            <p:cond delay="0"/>
                                          </p:stCondLst>
                                        </p:cTn>
                                        <p:tgtEl>
                                          <p:spTgt spid="53"/>
                                        </p:tgtEl>
                                        <p:attrNameLst>
                                          <p:attrName>style.visibility</p:attrName>
                                        </p:attrNameLst>
                                      </p:cBhvr>
                                      <p:to>
                                        <p:strVal val="visible"/>
                                      </p:to>
                                    </p:set>
                                    <p:animEffect transition="in" filter="fade">
                                      <p:cBhvr>
                                        <p:cTn id="201" dur="500"/>
                                        <p:tgtEl>
                                          <p:spTgt spid="53"/>
                                        </p:tgtEl>
                                      </p:cBhvr>
                                    </p:animEffect>
                                  </p:childTnLst>
                                </p:cTn>
                              </p:par>
                            </p:childTnLst>
                          </p:cTn>
                        </p:par>
                        <p:par>
                          <p:cTn id="202" fill="hold">
                            <p:stCondLst>
                              <p:cond delay="16500"/>
                            </p:stCondLst>
                            <p:childTnLst>
                              <p:par>
                                <p:cTn id="203" presetID="10" presetClass="entr" presetSubtype="0" fill="hold" grpId="0" nodeType="afterEffect">
                                  <p:stCondLst>
                                    <p:cond delay="0"/>
                                  </p:stCondLst>
                                  <p:childTnLst>
                                    <p:set>
                                      <p:cBhvr>
                                        <p:cTn id="204" dur="1" fill="hold">
                                          <p:stCondLst>
                                            <p:cond delay="0"/>
                                          </p:stCondLst>
                                        </p:cTn>
                                        <p:tgtEl>
                                          <p:spTgt spid="54"/>
                                        </p:tgtEl>
                                        <p:attrNameLst>
                                          <p:attrName>style.visibility</p:attrName>
                                        </p:attrNameLst>
                                      </p:cBhvr>
                                      <p:to>
                                        <p:strVal val="visible"/>
                                      </p:to>
                                    </p:set>
                                    <p:animEffect transition="in" filter="fade">
                                      <p:cBhvr>
                                        <p:cTn id="205" dur="500"/>
                                        <p:tgtEl>
                                          <p:spTgt spid="54"/>
                                        </p:tgtEl>
                                      </p:cBhvr>
                                    </p:animEffect>
                                  </p:childTnLst>
                                </p:cTn>
                              </p:par>
                              <p:par>
                                <p:cTn id="206" presetID="10" presetClass="entr" presetSubtype="0" fill="hold" grpId="0" nodeType="withEffect">
                                  <p:stCondLst>
                                    <p:cond delay="0"/>
                                  </p:stCondLst>
                                  <p:childTnLst>
                                    <p:set>
                                      <p:cBhvr>
                                        <p:cTn id="207" dur="1" fill="hold">
                                          <p:stCondLst>
                                            <p:cond delay="0"/>
                                          </p:stCondLst>
                                        </p:cTn>
                                        <p:tgtEl>
                                          <p:spTgt spid="55"/>
                                        </p:tgtEl>
                                        <p:attrNameLst>
                                          <p:attrName>style.visibility</p:attrName>
                                        </p:attrNameLst>
                                      </p:cBhvr>
                                      <p:to>
                                        <p:strVal val="visible"/>
                                      </p:to>
                                    </p:set>
                                    <p:animEffect transition="in" filter="fade">
                                      <p:cBhvr>
                                        <p:cTn id="208" dur="500"/>
                                        <p:tgtEl>
                                          <p:spTgt spid="55"/>
                                        </p:tgtEl>
                                      </p:cBhvr>
                                    </p:animEffect>
                                  </p:childTnLst>
                                </p:cTn>
                              </p:par>
                            </p:childTnLst>
                          </p:cTn>
                        </p:par>
                        <p:par>
                          <p:cTn id="209" fill="hold">
                            <p:stCondLst>
                              <p:cond delay="17000"/>
                            </p:stCondLst>
                            <p:childTnLst>
                              <p:par>
                                <p:cTn id="210" presetID="10" presetClass="entr" presetSubtype="0" fill="hold" grpId="0" nodeType="afterEffect">
                                  <p:stCondLst>
                                    <p:cond delay="0"/>
                                  </p:stCondLst>
                                  <p:childTnLst>
                                    <p:set>
                                      <p:cBhvr>
                                        <p:cTn id="211" dur="1" fill="hold">
                                          <p:stCondLst>
                                            <p:cond delay="0"/>
                                          </p:stCondLst>
                                        </p:cTn>
                                        <p:tgtEl>
                                          <p:spTgt spid="57"/>
                                        </p:tgtEl>
                                        <p:attrNameLst>
                                          <p:attrName>style.visibility</p:attrName>
                                        </p:attrNameLst>
                                      </p:cBhvr>
                                      <p:to>
                                        <p:strVal val="visible"/>
                                      </p:to>
                                    </p:set>
                                    <p:animEffect transition="in" filter="fade">
                                      <p:cBhvr>
                                        <p:cTn id="212" dur="500"/>
                                        <p:tgtEl>
                                          <p:spTgt spid="57"/>
                                        </p:tgtEl>
                                      </p:cBhvr>
                                    </p:animEffect>
                                  </p:childTnLst>
                                </p:cTn>
                              </p:par>
                              <p:par>
                                <p:cTn id="213" presetID="10" presetClass="entr" presetSubtype="0" fill="hold" grpId="0" nodeType="withEffect">
                                  <p:stCondLst>
                                    <p:cond delay="0"/>
                                  </p:stCondLst>
                                  <p:childTnLst>
                                    <p:set>
                                      <p:cBhvr>
                                        <p:cTn id="214" dur="1" fill="hold">
                                          <p:stCondLst>
                                            <p:cond delay="0"/>
                                          </p:stCondLst>
                                        </p:cTn>
                                        <p:tgtEl>
                                          <p:spTgt spid="58"/>
                                        </p:tgtEl>
                                        <p:attrNameLst>
                                          <p:attrName>style.visibility</p:attrName>
                                        </p:attrNameLst>
                                      </p:cBhvr>
                                      <p:to>
                                        <p:strVal val="visible"/>
                                      </p:to>
                                    </p:set>
                                    <p:animEffect transition="in" filter="fade">
                                      <p:cBhvr>
                                        <p:cTn id="215" dur="500"/>
                                        <p:tgtEl>
                                          <p:spTgt spid="58"/>
                                        </p:tgtEl>
                                      </p:cBhvr>
                                    </p:animEffect>
                                  </p:childTnLst>
                                </p:cTn>
                              </p:par>
                            </p:childTnLst>
                          </p:cTn>
                        </p:par>
                        <p:par>
                          <p:cTn id="216" fill="hold">
                            <p:stCondLst>
                              <p:cond delay="17500"/>
                            </p:stCondLst>
                            <p:childTnLst>
                              <p:par>
                                <p:cTn id="217" presetID="10" presetClass="entr" presetSubtype="0" fill="hold" grpId="0" nodeType="afterEffect">
                                  <p:stCondLst>
                                    <p:cond delay="0"/>
                                  </p:stCondLst>
                                  <p:childTnLst>
                                    <p:set>
                                      <p:cBhvr>
                                        <p:cTn id="218" dur="1" fill="hold">
                                          <p:stCondLst>
                                            <p:cond delay="0"/>
                                          </p:stCondLst>
                                        </p:cTn>
                                        <p:tgtEl>
                                          <p:spTgt spid="59"/>
                                        </p:tgtEl>
                                        <p:attrNameLst>
                                          <p:attrName>style.visibility</p:attrName>
                                        </p:attrNameLst>
                                      </p:cBhvr>
                                      <p:to>
                                        <p:strVal val="visible"/>
                                      </p:to>
                                    </p:set>
                                    <p:animEffect transition="in" filter="fade">
                                      <p:cBhvr>
                                        <p:cTn id="219" dur="500"/>
                                        <p:tgtEl>
                                          <p:spTgt spid="59"/>
                                        </p:tgtEl>
                                      </p:cBhvr>
                                    </p:animEffect>
                                  </p:childTnLst>
                                </p:cTn>
                              </p:par>
                            </p:childTnLst>
                          </p:cTn>
                        </p:par>
                        <p:par>
                          <p:cTn id="220" fill="hold">
                            <p:stCondLst>
                              <p:cond delay="18000"/>
                            </p:stCondLst>
                            <p:childTnLst>
                              <p:par>
                                <p:cTn id="221" presetID="10" presetClass="entr" presetSubtype="0" fill="hold" grpId="0" nodeType="afterEffect">
                                  <p:stCondLst>
                                    <p:cond delay="0"/>
                                  </p:stCondLst>
                                  <p:childTnLst>
                                    <p:set>
                                      <p:cBhvr>
                                        <p:cTn id="222" dur="1" fill="hold">
                                          <p:stCondLst>
                                            <p:cond delay="0"/>
                                          </p:stCondLst>
                                        </p:cTn>
                                        <p:tgtEl>
                                          <p:spTgt spid="60"/>
                                        </p:tgtEl>
                                        <p:attrNameLst>
                                          <p:attrName>style.visibility</p:attrName>
                                        </p:attrNameLst>
                                      </p:cBhvr>
                                      <p:to>
                                        <p:strVal val="visible"/>
                                      </p:to>
                                    </p:set>
                                    <p:animEffect transition="in" filter="fade">
                                      <p:cBhvr>
                                        <p:cTn id="223" dur="500"/>
                                        <p:tgtEl>
                                          <p:spTgt spid="60"/>
                                        </p:tgtEl>
                                      </p:cBhvr>
                                    </p:animEffect>
                                  </p:childTnLst>
                                </p:cTn>
                              </p:par>
                            </p:childTnLst>
                          </p:cTn>
                        </p:par>
                        <p:par>
                          <p:cTn id="224" fill="hold">
                            <p:stCondLst>
                              <p:cond delay="18500"/>
                            </p:stCondLst>
                            <p:childTnLst>
                              <p:par>
                                <p:cTn id="225" presetID="10" presetClass="entr" presetSubtype="0" fill="hold" grpId="0" nodeType="afterEffect">
                                  <p:stCondLst>
                                    <p:cond delay="0"/>
                                  </p:stCondLst>
                                  <p:childTnLst>
                                    <p:set>
                                      <p:cBhvr>
                                        <p:cTn id="226" dur="1" fill="hold">
                                          <p:stCondLst>
                                            <p:cond delay="0"/>
                                          </p:stCondLst>
                                        </p:cTn>
                                        <p:tgtEl>
                                          <p:spTgt spid="61"/>
                                        </p:tgtEl>
                                        <p:attrNameLst>
                                          <p:attrName>style.visibility</p:attrName>
                                        </p:attrNameLst>
                                      </p:cBhvr>
                                      <p:to>
                                        <p:strVal val="visible"/>
                                      </p:to>
                                    </p:set>
                                    <p:animEffect transition="in" filter="fade">
                                      <p:cBhvr>
                                        <p:cTn id="227" dur="500"/>
                                        <p:tgtEl>
                                          <p:spTgt spid="61"/>
                                        </p:tgtEl>
                                      </p:cBhvr>
                                    </p:animEffect>
                                  </p:childTnLst>
                                </p:cTn>
                              </p:par>
                              <p:par>
                                <p:cTn id="228" presetID="10" presetClass="entr" presetSubtype="0" fill="hold" grpId="0" nodeType="withEffect">
                                  <p:stCondLst>
                                    <p:cond delay="0"/>
                                  </p:stCondLst>
                                  <p:childTnLst>
                                    <p:set>
                                      <p:cBhvr>
                                        <p:cTn id="229" dur="1" fill="hold">
                                          <p:stCondLst>
                                            <p:cond delay="0"/>
                                          </p:stCondLst>
                                        </p:cTn>
                                        <p:tgtEl>
                                          <p:spTgt spid="63"/>
                                        </p:tgtEl>
                                        <p:attrNameLst>
                                          <p:attrName>style.visibility</p:attrName>
                                        </p:attrNameLst>
                                      </p:cBhvr>
                                      <p:to>
                                        <p:strVal val="visible"/>
                                      </p:to>
                                    </p:set>
                                    <p:animEffect transition="in" filter="fade">
                                      <p:cBhvr>
                                        <p:cTn id="230" dur="500"/>
                                        <p:tgtEl>
                                          <p:spTgt spid="63"/>
                                        </p:tgtEl>
                                      </p:cBhvr>
                                    </p:animEffect>
                                  </p:childTnLst>
                                </p:cTn>
                              </p:par>
                            </p:childTnLst>
                          </p:cTn>
                        </p:par>
                        <p:par>
                          <p:cTn id="231" fill="hold">
                            <p:stCondLst>
                              <p:cond delay="19000"/>
                            </p:stCondLst>
                            <p:childTnLst>
                              <p:par>
                                <p:cTn id="232" presetID="10" presetClass="entr" presetSubtype="0" fill="hold" grpId="0" nodeType="afterEffect">
                                  <p:stCondLst>
                                    <p:cond delay="0"/>
                                  </p:stCondLst>
                                  <p:childTnLst>
                                    <p:set>
                                      <p:cBhvr>
                                        <p:cTn id="233" dur="1" fill="hold">
                                          <p:stCondLst>
                                            <p:cond delay="0"/>
                                          </p:stCondLst>
                                        </p:cTn>
                                        <p:tgtEl>
                                          <p:spTgt spid="64"/>
                                        </p:tgtEl>
                                        <p:attrNameLst>
                                          <p:attrName>style.visibility</p:attrName>
                                        </p:attrNameLst>
                                      </p:cBhvr>
                                      <p:to>
                                        <p:strVal val="visible"/>
                                      </p:to>
                                    </p:set>
                                    <p:animEffect transition="in" filter="fade">
                                      <p:cBhvr>
                                        <p:cTn id="234" dur="500"/>
                                        <p:tgtEl>
                                          <p:spTgt spid="64"/>
                                        </p:tgtEl>
                                      </p:cBhvr>
                                    </p:animEffect>
                                  </p:childTnLst>
                                </p:cTn>
                              </p:par>
                              <p:par>
                                <p:cTn id="235" presetID="10" presetClass="entr" presetSubtype="0" fill="hold" grpId="0" nodeType="withEffect">
                                  <p:stCondLst>
                                    <p:cond delay="0"/>
                                  </p:stCondLst>
                                  <p:childTnLst>
                                    <p:set>
                                      <p:cBhvr>
                                        <p:cTn id="236" dur="1" fill="hold">
                                          <p:stCondLst>
                                            <p:cond delay="0"/>
                                          </p:stCondLst>
                                        </p:cTn>
                                        <p:tgtEl>
                                          <p:spTgt spid="66"/>
                                        </p:tgtEl>
                                        <p:attrNameLst>
                                          <p:attrName>style.visibility</p:attrName>
                                        </p:attrNameLst>
                                      </p:cBhvr>
                                      <p:to>
                                        <p:strVal val="visible"/>
                                      </p:to>
                                    </p:set>
                                    <p:animEffect transition="in" filter="fade">
                                      <p:cBhvr>
                                        <p:cTn id="237" dur="500"/>
                                        <p:tgtEl>
                                          <p:spTgt spid="66"/>
                                        </p:tgtEl>
                                      </p:cBhvr>
                                    </p:animEffect>
                                  </p:childTnLst>
                                </p:cTn>
                              </p:par>
                            </p:childTnLst>
                          </p:cTn>
                        </p:par>
                        <p:par>
                          <p:cTn id="238" fill="hold">
                            <p:stCondLst>
                              <p:cond delay="19500"/>
                            </p:stCondLst>
                            <p:childTnLst>
                              <p:par>
                                <p:cTn id="239" presetID="10" presetClass="entr" presetSubtype="0" fill="hold" grpId="0" nodeType="afterEffect">
                                  <p:stCondLst>
                                    <p:cond delay="0"/>
                                  </p:stCondLst>
                                  <p:childTnLst>
                                    <p:set>
                                      <p:cBhvr>
                                        <p:cTn id="240" dur="1" fill="hold">
                                          <p:stCondLst>
                                            <p:cond delay="0"/>
                                          </p:stCondLst>
                                        </p:cTn>
                                        <p:tgtEl>
                                          <p:spTgt spid="67"/>
                                        </p:tgtEl>
                                        <p:attrNameLst>
                                          <p:attrName>style.visibility</p:attrName>
                                        </p:attrNameLst>
                                      </p:cBhvr>
                                      <p:to>
                                        <p:strVal val="visible"/>
                                      </p:to>
                                    </p:set>
                                    <p:animEffect transition="in" filter="fade">
                                      <p:cBhvr>
                                        <p:cTn id="241" dur="500"/>
                                        <p:tgtEl>
                                          <p:spTgt spid="67"/>
                                        </p:tgtEl>
                                      </p:cBhvr>
                                    </p:animEffect>
                                  </p:childTnLst>
                                </p:cTn>
                              </p:par>
                              <p:par>
                                <p:cTn id="242" presetID="10" presetClass="entr" presetSubtype="0" fill="hold" grpId="0" nodeType="withEffect">
                                  <p:stCondLst>
                                    <p:cond delay="0"/>
                                  </p:stCondLst>
                                  <p:childTnLst>
                                    <p:set>
                                      <p:cBhvr>
                                        <p:cTn id="243" dur="1" fill="hold">
                                          <p:stCondLst>
                                            <p:cond delay="0"/>
                                          </p:stCondLst>
                                        </p:cTn>
                                        <p:tgtEl>
                                          <p:spTgt spid="68"/>
                                        </p:tgtEl>
                                        <p:attrNameLst>
                                          <p:attrName>style.visibility</p:attrName>
                                        </p:attrNameLst>
                                      </p:cBhvr>
                                      <p:to>
                                        <p:strVal val="visible"/>
                                      </p:to>
                                    </p:set>
                                    <p:animEffect transition="in" filter="fade">
                                      <p:cBhvr>
                                        <p:cTn id="244" dur="500"/>
                                        <p:tgtEl>
                                          <p:spTgt spid="68"/>
                                        </p:tgtEl>
                                      </p:cBhvr>
                                    </p:animEffect>
                                  </p:childTnLst>
                                </p:cTn>
                              </p:par>
                            </p:childTnLst>
                          </p:cTn>
                        </p:par>
                        <p:par>
                          <p:cTn id="245" fill="hold">
                            <p:stCondLst>
                              <p:cond delay="20000"/>
                            </p:stCondLst>
                            <p:childTnLst>
                              <p:par>
                                <p:cTn id="246" presetID="10" presetClass="entr" presetSubtype="0" fill="hold" grpId="0" nodeType="afterEffect">
                                  <p:stCondLst>
                                    <p:cond delay="0"/>
                                  </p:stCondLst>
                                  <p:childTnLst>
                                    <p:set>
                                      <p:cBhvr>
                                        <p:cTn id="247" dur="1" fill="hold">
                                          <p:stCondLst>
                                            <p:cond delay="0"/>
                                          </p:stCondLst>
                                        </p:cTn>
                                        <p:tgtEl>
                                          <p:spTgt spid="70"/>
                                        </p:tgtEl>
                                        <p:attrNameLst>
                                          <p:attrName>style.visibility</p:attrName>
                                        </p:attrNameLst>
                                      </p:cBhvr>
                                      <p:to>
                                        <p:strVal val="visible"/>
                                      </p:to>
                                    </p:set>
                                    <p:animEffect transition="in" filter="fade">
                                      <p:cBhvr>
                                        <p:cTn id="248" dur="500"/>
                                        <p:tgtEl>
                                          <p:spTgt spid="70"/>
                                        </p:tgtEl>
                                      </p:cBhvr>
                                    </p:animEffect>
                                  </p:childTnLst>
                                </p:cTn>
                              </p:par>
                            </p:childTnLst>
                          </p:cTn>
                        </p:par>
                        <p:par>
                          <p:cTn id="249" fill="hold">
                            <p:stCondLst>
                              <p:cond delay="20500"/>
                            </p:stCondLst>
                            <p:childTnLst>
                              <p:par>
                                <p:cTn id="250" presetID="10" presetClass="entr" presetSubtype="0" fill="hold" grpId="0" nodeType="afterEffect">
                                  <p:stCondLst>
                                    <p:cond delay="0"/>
                                  </p:stCondLst>
                                  <p:childTnLst>
                                    <p:set>
                                      <p:cBhvr>
                                        <p:cTn id="251" dur="1" fill="hold">
                                          <p:stCondLst>
                                            <p:cond delay="0"/>
                                          </p:stCondLst>
                                        </p:cTn>
                                        <p:tgtEl>
                                          <p:spTgt spid="71"/>
                                        </p:tgtEl>
                                        <p:attrNameLst>
                                          <p:attrName>style.visibility</p:attrName>
                                        </p:attrNameLst>
                                      </p:cBhvr>
                                      <p:to>
                                        <p:strVal val="visible"/>
                                      </p:to>
                                    </p:set>
                                    <p:animEffect transition="in" filter="fade">
                                      <p:cBhvr>
                                        <p:cTn id="252" dur="500"/>
                                        <p:tgtEl>
                                          <p:spTgt spid="71"/>
                                        </p:tgtEl>
                                      </p:cBhvr>
                                    </p:animEffect>
                                  </p:childTnLst>
                                </p:cTn>
                              </p:par>
                            </p:childTnLst>
                          </p:cTn>
                        </p:par>
                        <p:par>
                          <p:cTn id="253" fill="hold">
                            <p:stCondLst>
                              <p:cond delay="21000"/>
                            </p:stCondLst>
                            <p:childTnLst>
                              <p:par>
                                <p:cTn id="254" presetID="10" presetClass="entr" presetSubtype="0" fill="hold" grpId="0" nodeType="afterEffect">
                                  <p:stCondLst>
                                    <p:cond delay="0"/>
                                  </p:stCondLst>
                                  <p:childTnLst>
                                    <p:set>
                                      <p:cBhvr>
                                        <p:cTn id="255" dur="1" fill="hold">
                                          <p:stCondLst>
                                            <p:cond delay="0"/>
                                          </p:stCondLst>
                                        </p:cTn>
                                        <p:tgtEl>
                                          <p:spTgt spid="72"/>
                                        </p:tgtEl>
                                        <p:attrNameLst>
                                          <p:attrName>style.visibility</p:attrName>
                                        </p:attrNameLst>
                                      </p:cBhvr>
                                      <p:to>
                                        <p:strVal val="visible"/>
                                      </p:to>
                                    </p:set>
                                    <p:animEffect transition="in" filter="fade">
                                      <p:cBhvr>
                                        <p:cTn id="256" dur="500"/>
                                        <p:tgtEl>
                                          <p:spTgt spid="72"/>
                                        </p:tgtEl>
                                      </p:cBhvr>
                                    </p:animEffect>
                                  </p:childTnLst>
                                </p:cTn>
                              </p:par>
                              <p:par>
                                <p:cTn id="257" presetID="10" presetClass="entr" presetSubtype="0" fill="hold" grpId="0" nodeType="withEffect">
                                  <p:stCondLst>
                                    <p:cond delay="0"/>
                                  </p:stCondLst>
                                  <p:childTnLst>
                                    <p:set>
                                      <p:cBhvr>
                                        <p:cTn id="258" dur="1" fill="hold">
                                          <p:stCondLst>
                                            <p:cond delay="0"/>
                                          </p:stCondLst>
                                        </p:cTn>
                                        <p:tgtEl>
                                          <p:spTgt spid="73"/>
                                        </p:tgtEl>
                                        <p:attrNameLst>
                                          <p:attrName>style.visibility</p:attrName>
                                        </p:attrNameLst>
                                      </p:cBhvr>
                                      <p:to>
                                        <p:strVal val="visible"/>
                                      </p:to>
                                    </p:set>
                                    <p:animEffect transition="in" filter="fade">
                                      <p:cBhvr>
                                        <p:cTn id="259" dur="500"/>
                                        <p:tgtEl>
                                          <p:spTgt spid="73"/>
                                        </p:tgtEl>
                                      </p:cBhvr>
                                    </p:animEffect>
                                  </p:childTnLst>
                                </p:cTn>
                              </p:par>
                              <p:par>
                                <p:cTn id="260" presetID="10" presetClass="entr" presetSubtype="0" fill="hold" grpId="0" nodeType="withEffect">
                                  <p:stCondLst>
                                    <p:cond delay="0"/>
                                  </p:stCondLst>
                                  <p:childTnLst>
                                    <p:set>
                                      <p:cBhvr>
                                        <p:cTn id="261" dur="1" fill="hold">
                                          <p:stCondLst>
                                            <p:cond delay="0"/>
                                          </p:stCondLst>
                                        </p:cTn>
                                        <p:tgtEl>
                                          <p:spTgt spid="74"/>
                                        </p:tgtEl>
                                        <p:attrNameLst>
                                          <p:attrName>style.visibility</p:attrName>
                                        </p:attrNameLst>
                                      </p:cBhvr>
                                      <p:to>
                                        <p:strVal val="visible"/>
                                      </p:to>
                                    </p:set>
                                    <p:animEffect transition="in" filter="fade">
                                      <p:cBhvr>
                                        <p:cTn id="262" dur="500"/>
                                        <p:tgtEl>
                                          <p:spTgt spid="74"/>
                                        </p:tgtEl>
                                      </p:cBhvr>
                                    </p:animEffect>
                                  </p:childTnLst>
                                </p:cTn>
                              </p:par>
                              <p:par>
                                <p:cTn id="263" presetID="10" presetClass="entr" presetSubtype="0" fill="hold" grpId="0" nodeType="withEffect">
                                  <p:stCondLst>
                                    <p:cond delay="0"/>
                                  </p:stCondLst>
                                  <p:childTnLst>
                                    <p:set>
                                      <p:cBhvr>
                                        <p:cTn id="264" dur="1" fill="hold">
                                          <p:stCondLst>
                                            <p:cond delay="0"/>
                                          </p:stCondLst>
                                        </p:cTn>
                                        <p:tgtEl>
                                          <p:spTgt spid="75"/>
                                        </p:tgtEl>
                                        <p:attrNameLst>
                                          <p:attrName>style.visibility</p:attrName>
                                        </p:attrNameLst>
                                      </p:cBhvr>
                                      <p:to>
                                        <p:strVal val="visible"/>
                                      </p:to>
                                    </p:set>
                                    <p:animEffect transition="in" filter="fade">
                                      <p:cBhvr>
                                        <p:cTn id="265" dur="500"/>
                                        <p:tgtEl>
                                          <p:spTgt spid="75"/>
                                        </p:tgtEl>
                                      </p:cBhvr>
                                    </p:animEffect>
                                  </p:childTnLst>
                                </p:cTn>
                              </p:par>
                              <p:par>
                                <p:cTn id="266" presetID="10" presetClass="entr" presetSubtype="0" fill="hold" grpId="0" nodeType="withEffect">
                                  <p:stCondLst>
                                    <p:cond delay="0"/>
                                  </p:stCondLst>
                                  <p:childTnLst>
                                    <p:set>
                                      <p:cBhvr>
                                        <p:cTn id="267" dur="1" fill="hold">
                                          <p:stCondLst>
                                            <p:cond delay="0"/>
                                          </p:stCondLst>
                                        </p:cTn>
                                        <p:tgtEl>
                                          <p:spTgt spid="76"/>
                                        </p:tgtEl>
                                        <p:attrNameLst>
                                          <p:attrName>style.visibility</p:attrName>
                                        </p:attrNameLst>
                                      </p:cBhvr>
                                      <p:to>
                                        <p:strVal val="visible"/>
                                      </p:to>
                                    </p:set>
                                    <p:animEffect transition="in" filter="fade">
                                      <p:cBhvr>
                                        <p:cTn id="268" dur="500"/>
                                        <p:tgtEl>
                                          <p:spTgt spid="76"/>
                                        </p:tgtEl>
                                      </p:cBhvr>
                                    </p:animEffect>
                                  </p:childTnLst>
                                </p:cTn>
                              </p:par>
                              <p:par>
                                <p:cTn id="269" presetID="10" presetClass="entr" presetSubtype="0" fill="hold" grpId="0" nodeType="withEffect">
                                  <p:stCondLst>
                                    <p:cond delay="0"/>
                                  </p:stCondLst>
                                  <p:childTnLst>
                                    <p:set>
                                      <p:cBhvr>
                                        <p:cTn id="270" dur="1" fill="hold">
                                          <p:stCondLst>
                                            <p:cond delay="0"/>
                                          </p:stCondLst>
                                        </p:cTn>
                                        <p:tgtEl>
                                          <p:spTgt spid="77"/>
                                        </p:tgtEl>
                                        <p:attrNameLst>
                                          <p:attrName>style.visibility</p:attrName>
                                        </p:attrNameLst>
                                      </p:cBhvr>
                                      <p:to>
                                        <p:strVal val="visible"/>
                                      </p:to>
                                    </p:set>
                                    <p:animEffect transition="in" filter="fade">
                                      <p:cBhvr>
                                        <p:cTn id="271" dur="500"/>
                                        <p:tgtEl>
                                          <p:spTgt spid="77"/>
                                        </p:tgtEl>
                                      </p:cBhvr>
                                    </p:animEffect>
                                  </p:childTnLst>
                                </p:cTn>
                              </p:par>
                              <p:par>
                                <p:cTn id="272" presetID="10" presetClass="entr" presetSubtype="0" fill="hold" grpId="0" nodeType="withEffect">
                                  <p:stCondLst>
                                    <p:cond delay="0"/>
                                  </p:stCondLst>
                                  <p:childTnLst>
                                    <p:set>
                                      <p:cBhvr>
                                        <p:cTn id="273" dur="1" fill="hold">
                                          <p:stCondLst>
                                            <p:cond delay="0"/>
                                          </p:stCondLst>
                                        </p:cTn>
                                        <p:tgtEl>
                                          <p:spTgt spid="78"/>
                                        </p:tgtEl>
                                        <p:attrNameLst>
                                          <p:attrName>style.visibility</p:attrName>
                                        </p:attrNameLst>
                                      </p:cBhvr>
                                      <p:to>
                                        <p:strVal val="visible"/>
                                      </p:to>
                                    </p:set>
                                    <p:animEffect transition="in" filter="fade">
                                      <p:cBhvr>
                                        <p:cTn id="274" dur="500"/>
                                        <p:tgtEl>
                                          <p:spTgt spid="78"/>
                                        </p:tgtEl>
                                      </p:cBhvr>
                                    </p:animEffect>
                                  </p:childTnLst>
                                </p:cTn>
                              </p:par>
                              <p:par>
                                <p:cTn id="275" presetID="10" presetClass="entr" presetSubtype="0" fill="hold" grpId="0" nodeType="withEffect">
                                  <p:stCondLst>
                                    <p:cond delay="0"/>
                                  </p:stCondLst>
                                  <p:childTnLst>
                                    <p:set>
                                      <p:cBhvr>
                                        <p:cTn id="276" dur="1" fill="hold">
                                          <p:stCondLst>
                                            <p:cond delay="0"/>
                                          </p:stCondLst>
                                        </p:cTn>
                                        <p:tgtEl>
                                          <p:spTgt spid="79"/>
                                        </p:tgtEl>
                                        <p:attrNameLst>
                                          <p:attrName>style.visibility</p:attrName>
                                        </p:attrNameLst>
                                      </p:cBhvr>
                                      <p:to>
                                        <p:strVal val="visible"/>
                                      </p:to>
                                    </p:set>
                                    <p:animEffect transition="in" filter="fade">
                                      <p:cBhvr>
                                        <p:cTn id="277" dur="500"/>
                                        <p:tgtEl>
                                          <p:spTgt spid="79"/>
                                        </p:tgtEl>
                                      </p:cBhvr>
                                    </p:animEffect>
                                  </p:childTnLst>
                                </p:cTn>
                              </p:par>
                              <p:par>
                                <p:cTn id="278" presetID="10" presetClass="entr" presetSubtype="0" fill="hold" grpId="0" nodeType="withEffect">
                                  <p:stCondLst>
                                    <p:cond delay="0"/>
                                  </p:stCondLst>
                                  <p:childTnLst>
                                    <p:set>
                                      <p:cBhvr>
                                        <p:cTn id="279" dur="1" fill="hold">
                                          <p:stCondLst>
                                            <p:cond delay="0"/>
                                          </p:stCondLst>
                                        </p:cTn>
                                        <p:tgtEl>
                                          <p:spTgt spid="83"/>
                                        </p:tgtEl>
                                        <p:attrNameLst>
                                          <p:attrName>style.visibility</p:attrName>
                                        </p:attrNameLst>
                                      </p:cBhvr>
                                      <p:to>
                                        <p:strVal val="visible"/>
                                      </p:to>
                                    </p:set>
                                    <p:animEffect transition="in" filter="fade">
                                      <p:cBhvr>
                                        <p:cTn id="280" dur="500"/>
                                        <p:tgtEl>
                                          <p:spTgt spid="83"/>
                                        </p:tgtEl>
                                      </p:cBhvr>
                                    </p:animEffect>
                                  </p:childTnLst>
                                </p:cTn>
                              </p:par>
                              <p:par>
                                <p:cTn id="281" presetID="10" presetClass="entr" presetSubtype="0" fill="hold" grpId="0" nodeType="withEffect">
                                  <p:stCondLst>
                                    <p:cond delay="0"/>
                                  </p:stCondLst>
                                  <p:childTnLst>
                                    <p:set>
                                      <p:cBhvr>
                                        <p:cTn id="282" dur="1" fill="hold">
                                          <p:stCondLst>
                                            <p:cond delay="0"/>
                                          </p:stCondLst>
                                        </p:cTn>
                                        <p:tgtEl>
                                          <p:spTgt spid="84"/>
                                        </p:tgtEl>
                                        <p:attrNameLst>
                                          <p:attrName>style.visibility</p:attrName>
                                        </p:attrNameLst>
                                      </p:cBhvr>
                                      <p:to>
                                        <p:strVal val="visible"/>
                                      </p:to>
                                    </p:set>
                                    <p:animEffect transition="in" filter="fade">
                                      <p:cBhvr>
                                        <p:cTn id="283" dur="500"/>
                                        <p:tgtEl>
                                          <p:spTgt spid="84"/>
                                        </p:tgtEl>
                                      </p:cBhvr>
                                    </p:animEffect>
                                  </p:childTnLst>
                                </p:cTn>
                              </p:par>
                              <p:par>
                                <p:cTn id="284" presetID="10" presetClass="entr" presetSubtype="0" fill="hold" grpId="0" nodeType="withEffect">
                                  <p:stCondLst>
                                    <p:cond delay="0"/>
                                  </p:stCondLst>
                                  <p:childTnLst>
                                    <p:set>
                                      <p:cBhvr>
                                        <p:cTn id="285" dur="1" fill="hold">
                                          <p:stCondLst>
                                            <p:cond delay="0"/>
                                          </p:stCondLst>
                                        </p:cTn>
                                        <p:tgtEl>
                                          <p:spTgt spid="85"/>
                                        </p:tgtEl>
                                        <p:attrNameLst>
                                          <p:attrName>style.visibility</p:attrName>
                                        </p:attrNameLst>
                                      </p:cBhvr>
                                      <p:to>
                                        <p:strVal val="visible"/>
                                      </p:to>
                                    </p:set>
                                    <p:animEffect transition="in" filter="fade">
                                      <p:cBhvr>
                                        <p:cTn id="286" dur="500"/>
                                        <p:tgtEl>
                                          <p:spTgt spid="85"/>
                                        </p:tgtEl>
                                      </p:cBhvr>
                                    </p:animEffect>
                                  </p:childTnLst>
                                </p:cTn>
                              </p:par>
                            </p:childTnLst>
                          </p:cTn>
                        </p:par>
                        <p:par>
                          <p:cTn id="287" fill="hold">
                            <p:stCondLst>
                              <p:cond delay="21500"/>
                            </p:stCondLst>
                            <p:childTnLst>
                              <p:par>
                                <p:cTn id="288" presetID="10" presetClass="entr" presetSubtype="0" fill="hold" grpId="0" nodeType="afterEffect">
                                  <p:stCondLst>
                                    <p:cond delay="0"/>
                                  </p:stCondLst>
                                  <p:childTnLst>
                                    <p:set>
                                      <p:cBhvr>
                                        <p:cTn id="289" dur="1" fill="hold">
                                          <p:stCondLst>
                                            <p:cond delay="0"/>
                                          </p:stCondLst>
                                        </p:cTn>
                                        <p:tgtEl>
                                          <p:spTgt spid="87"/>
                                        </p:tgtEl>
                                        <p:attrNameLst>
                                          <p:attrName>style.visibility</p:attrName>
                                        </p:attrNameLst>
                                      </p:cBhvr>
                                      <p:to>
                                        <p:strVal val="visible"/>
                                      </p:to>
                                    </p:set>
                                    <p:animEffect transition="in" filter="fade">
                                      <p:cBhvr>
                                        <p:cTn id="290" dur="500"/>
                                        <p:tgtEl>
                                          <p:spTgt spid="87"/>
                                        </p:tgtEl>
                                      </p:cBhvr>
                                    </p:animEffect>
                                  </p:childTnLst>
                                </p:cTn>
                              </p:par>
                            </p:childTnLst>
                          </p:cTn>
                        </p:par>
                        <p:par>
                          <p:cTn id="291" fill="hold">
                            <p:stCondLst>
                              <p:cond delay="22000"/>
                            </p:stCondLst>
                            <p:childTnLst>
                              <p:par>
                                <p:cTn id="292" presetID="10" presetClass="entr" presetSubtype="0" fill="hold" grpId="0" nodeType="afterEffect">
                                  <p:stCondLst>
                                    <p:cond delay="0"/>
                                  </p:stCondLst>
                                  <p:childTnLst>
                                    <p:set>
                                      <p:cBhvr>
                                        <p:cTn id="293" dur="1" fill="hold">
                                          <p:stCondLst>
                                            <p:cond delay="0"/>
                                          </p:stCondLst>
                                        </p:cTn>
                                        <p:tgtEl>
                                          <p:spTgt spid="88"/>
                                        </p:tgtEl>
                                        <p:attrNameLst>
                                          <p:attrName>style.visibility</p:attrName>
                                        </p:attrNameLst>
                                      </p:cBhvr>
                                      <p:to>
                                        <p:strVal val="visible"/>
                                      </p:to>
                                    </p:set>
                                    <p:animEffect transition="in" filter="fade">
                                      <p:cBhvr>
                                        <p:cTn id="294" dur="500"/>
                                        <p:tgtEl>
                                          <p:spTgt spid="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1" grpId="0"/>
      <p:bldP spid="12" grpId="0"/>
      <p:bldP spid="13" grpId="0"/>
      <p:bldP spid="14" grpId="0"/>
      <p:bldP spid="15" grpId="0"/>
      <p:bldP spid="16" grpId="0"/>
      <p:bldP spid="17" grpId="0"/>
      <p:bldP spid="18" grpId="0"/>
      <p:bldP spid="19" grpId="0"/>
      <p:bldP spid="20" grpId="0"/>
      <p:bldP spid="21" grpId="0"/>
      <p:bldP spid="22" grpId="0"/>
      <p:bldP spid="23" grpId="0"/>
      <p:bldP spid="24" grpId="0"/>
      <p:bldP spid="25" grpId="0"/>
      <p:bldP spid="26" grpId="0"/>
      <p:bldP spid="27" grpId="0"/>
      <p:bldP spid="28" grpId="0"/>
      <p:bldP spid="29" grpId="0"/>
      <p:bldP spid="31" grpId="0"/>
      <p:bldP spid="32" grpId="0"/>
      <p:bldP spid="33" grpId="0"/>
      <p:bldP spid="34" grpId="0"/>
      <p:bldP spid="35" grpId="0"/>
      <p:bldP spid="36" grpId="0"/>
      <p:bldP spid="37" grpId="0"/>
      <p:bldP spid="38" grpId="0"/>
      <p:bldP spid="39" grpId="0"/>
      <p:bldP spid="40" grpId="0"/>
      <p:bldP spid="41" grpId="0"/>
      <p:bldP spid="42" grpId="0"/>
      <p:bldP spid="43" grpId="0"/>
      <p:bldP spid="44" grpId="0"/>
      <p:bldP spid="45" grpId="0"/>
      <p:bldP spid="46" grpId="0"/>
      <p:bldP spid="47" grpId="0"/>
      <p:bldP spid="48" grpId="0"/>
      <p:bldP spid="49" grpId="0"/>
      <p:bldP spid="50" grpId="0"/>
      <p:bldP spid="51" grpId="0"/>
      <p:bldP spid="52" grpId="0"/>
      <p:bldP spid="53" grpId="0"/>
      <p:bldP spid="54" grpId="0"/>
      <p:bldP spid="55" grpId="0"/>
      <p:bldP spid="56" grpId="0"/>
      <p:bldP spid="57" grpId="0"/>
      <p:bldP spid="58" grpId="0"/>
      <p:bldP spid="59" grpId="0"/>
      <p:bldP spid="60" grpId="0"/>
      <p:bldP spid="61" grpId="0"/>
      <p:bldP spid="62" grpId="0"/>
      <p:bldP spid="63" grpId="0"/>
      <p:bldP spid="64" grpId="0"/>
      <p:bldP spid="65" grpId="0"/>
      <p:bldP spid="66" grpId="0"/>
      <p:bldP spid="67" grpId="0"/>
      <p:bldP spid="68" grpId="0"/>
      <p:bldP spid="69" grpId="0"/>
      <p:bldP spid="70" grpId="0"/>
      <p:bldP spid="71" grpId="0"/>
      <p:bldP spid="72" grpId="0"/>
      <p:bldP spid="73" grpId="0"/>
      <p:bldP spid="74" grpId="0"/>
      <p:bldP spid="75" grpId="0"/>
      <p:bldP spid="76" grpId="0"/>
      <p:bldP spid="77" grpId="0"/>
      <p:bldP spid="78" grpId="0"/>
      <p:bldP spid="79" grpId="0"/>
      <p:bldP spid="80" grpId="0"/>
      <p:bldP spid="81" grpId="0"/>
      <p:bldP spid="82" grpId="0"/>
      <p:bldP spid="83" grpId="0"/>
      <p:bldP spid="84" grpId="0"/>
      <p:bldP spid="85" grpId="0"/>
      <p:bldP spid="86" grpId="0"/>
      <p:bldP spid="87" grpId="0"/>
      <p:bldP spid="88" grpId="0"/>
      <p:bldP spid="9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tangle 37"/>
          <p:cNvSpPr/>
          <p:nvPr/>
        </p:nvSpPr>
        <p:spPr>
          <a:xfrm>
            <a:off x="7474632" y="5509134"/>
            <a:ext cx="1526828" cy="757004"/>
          </a:xfrm>
          <a:prstGeom prst="rect">
            <a:avLst/>
          </a:prstGeom>
          <a:solidFill>
            <a:schemeClr val="tx2"/>
          </a:solidFill>
          <a:effectLst/>
        </p:spPr>
        <p:txBody>
          <a:bodyPr wrap="square" rtlCol="0" anchor="t">
            <a:normAutofit/>
          </a:bodyPr>
          <a:lstStyle/>
          <a:p>
            <a:pPr algn="ctr">
              <a:lnSpc>
                <a:spcPct val="90000"/>
              </a:lnSpc>
              <a:spcBef>
                <a:spcPts val="100"/>
              </a:spcBef>
              <a:spcAft>
                <a:spcPts val="100"/>
              </a:spcAft>
            </a:pPr>
            <a:endParaRPr lang="en-US" sz="2000" dirty="0" err="1" smtClean="0">
              <a:solidFill>
                <a:srgbClr val="FFFFFF"/>
              </a:solidFill>
              <a:latin typeface="Museo Sans For Dell"/>
            </a:endParaRPr>
          </a:p>
        </p:txBody>
      </p:sp>
      <p:sp>
        <p:nvSpPr>
          <p:cNvPr id="10" name="Rectangle 9"/>
          <p:cNvSpPr/>
          <p:nvPr/>
        </p:nvSpPr>
        <p:spPr>
          <a:xfrm>
            <a:off x="340705" y="5948596"/>
            <a:ext cx="7858415" cy="757004"/>
          </a:xfrm>
          <a:prstGeom prst="rect">
            <a:avLst/>
          </a:prstGeom>
          <a:solidFill>
            <a:schemeClr val="tx2"/>
          </a:solidFill>
          <a:effectLst/>
        </p:spPr>
        <p:txBody>
          <a:bodyPr wrap="square" rtlCol="0" anchor="t">
            <a:normAutofit/>
          </a:bodyPr>
          <a:lstStyle/>
          <a:p>
            <a:pPr algn="ctr">
              <a:lnSpc>
                <a:spcPct val="90000"/>
              </a:lnSpc>
              <a:spcBef>
                <a:spcPts val="100"/>
              </a:spcBef>
              <a:spcAft>
                <a:spcPts val="100"/>
              </a:spcAft>
            </a:pPr>
            <a:endParaRPr lang="en-US" sz="2000" dirty="0" err="1" smtClean="0">
              <a:solidFill>
                <a:srgbClr val="FFFFFF"/>
              </a:solidFill>
              <a:latin typeface="Museo Sans For Dell"/>
            </a:endParaRPr>
          </a:p>
        </p:txBody>
      </p:sp>
      <p:sp>
        <p:nvSpPr>
          <p:cNvPr id="18" name="Rounded Rectangle 17"/>
          <p:cNvSpPr/>
          <p:nvPr/>
        </p:nvSpPr>
        <p:spPr>
          <a:xfrm>
            <a:off x="2111021" y="989351"/>
            <a:ext cx="5737577" cy="5483345"/>
          </a:xfrm>
          <a:prstGeom prst="roundRect">
            <a:avLst>
              <a:gd name="adj" fmla="val 5100"/>
            </a:avLst>
          </a:prstGeom>
          <a:solidFill>
            <a:schemeClr val="tx2"/>
          </a:solidFill>
          <a:ln w="28575">
            <a:solidFill>
              <a:schemeClr val="tx2">
                <a:lumMod val="6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srgbClr val="FFFFFF"/>
              </a:solidFill>
            </a:endParaRPr>
          </a:p>
        </p:txBody>
      </p:sp>
      <p:pic>
        <p:nvPicPr>
          <p:cNvPr id="26" name="Picture 25" descr="Simple-net-work.jpg"/>
          <p:cNvPicPr>
            <a:picLocks noChangeAspect="1"/>
          </p:cNvPicPr>
          <p:nvPr>
            <p:custDataLst>
              <p:tags r:id="rId2"/>
            </p:custDataLst>
          </p:nvPr>
        </p:nvPicPr>
        <p:blipFill>
          <a:blip r:embed="rId9" cstate="screen">
            <a:extLst>
              <a:ext uri="{BEBA8EAE-BF5A-486C-A8C5-ECC9F3942E4B}">
                <a14:imgProps xmlns:a14="http://schemas.microsoft.com/office/drawing/2010/main">
                  <a14:imgLayer r:embed="rId10">
                    <a14:imgEffect>
                      <a14:saturation sat="0"/>
                    </a14:imgEffect>
                  </a14:imgLayer>
                </a14:imgProps>
              </a:ext>
            </a:extLst>
          </a:blip>
          <a:srcRect/>
          <a:stretch>
            <a:fillRect/>
          </a:stretch>
        </p:blipFill>
        <p:spPr>
          <a:xfrm>
            <a:off x="2702770" y="1525028"/>
            <a:ext cx="3917057" cy="4918242"/>
          </a:xfrm>
          <a:prstGeom prst="rect">
            <a:avLst/>
          </a:prstGeom>
          <a:noFill/>
          <a:ln>
            <a:noFill/>
          </a:ln>
        </p:spPr>
      </p:pic>
      <p:sp>
        <p:nvSpPr>
          <p:cNvPr id="2" name="Title 1"/>
          <p:cNvSpPr>
            <a:spLocks noGrp="1"/>
          </p:cNvSpPr>
          <p:nvPr>
            <p:ph type="title"/>
          </p:nvPr>
        </p:nvSpPr>
        <p:spPr/>
        <p:txBody>
          <a:bodyPr/>
          <a:lstStyle/>
          <a:p>
            <a:r>
              <a:rPr lang="en-US" dirty="0" smtClean="0"/>
              <a:t>Simplify the network through </a:t>
            </a:r>
            <a:r>
              <a:rPr lang="en-US" dirty="0"/>
              <a:t>d</a:t>
            </a:r>
            <a:r>
              <a:rPr lang="en-US" dirty="0" smtClean="0"/>
              <a:t>esign</a:t>
            </a:r>
            <a:endParaRPr lang="en-US" dirty="0"/>
          </a:p>
        </p:txBody>
      </p:sp>
      <p:sp>
        <p:nvSpPr>
          <p:cNvPr id="12" name="TextBox 11"/>
          <p:cNvSpPr txBox="1"/>
          <p:nvPr/>
        </p:nvSpPr>
        <p:spPr>
          <a:xfrm>
            <a:off x="2476684" y="1669004"/>
            <a:ext cx="1138554" cy="450711"/>
          </a:xfrm>
          <a:prstGeom prst="rect">
            <a:avLst/>
          </a:prstGeom>
          <a:noFill/>
        </p:spPr>
        <p:txBody>
          <a:bodyPr wrap="square" lIns="91440" rIns="91440" rtlCol="0">
            <a:spAutoFit/>
          </a:bodyPr>
          <a:lstStyle/>
          <a:p>
            <a:pPr algn="ctr" defTabSz="913492">
              <a:lnSpc>
                <a:spcPct val="90000"/>
              </a:lnSpc>
              <a:spcBef>
                <a:spcPts val="100"/>
              </a:spcBef>
              <a:spcAft>
                <a:spcPts val="600"/>
              </a:spcAft>
              <a:buClr>
                <a:srgbClr val="0085C3"/>
              </a:buClr>
            </a:pPr>
            <a:r>
              <a:rPr lang="en-US" sz="1400" dirty="0" smtClean="0">
                <a:solidFill>
                  <a:srgbClr val="000000">
                    <a:lumMod val="85000"/>
                    <a:lumOff val="15000"/>
                  </a:srgbClr>
                </a:solidFill>
                <a:latin typeface="Museo Sans For Dell"/>
              </a:rPr>
              <a:t>WAN Interface</a:t>
            </a:r>
          </a:p>
        </p:txBody>
      </p:sp>
      <p:sp>
        <p:nvSpPr>
          <p:cNvPr id="13" name="TextBox 12"/>
          <p:cNvSpPr txBox="1"/>
          <p:nvPr/>
        </p:nvSpPr>
        <p:spPr>
          <a:xfrm>
            <a:off x="2476684" y="2588688"/>
            <a:ext cx="1138554" cy="534980"/>
          </a:xfrm>
          <a:prstGeom prst="rect">
            <a:avLst/>
          </a:prstGeom>
          <a:noFill/>
        </p:spPr>
        <p:txBody>
          <a:bodyPr wrap="square" lIns="91440" rIns="91440" rtlCol="0">
            <a:spAutoFit/>
          </a:bodyPr>
          <a:lstStyle/>
          <a:p>
            <a:pPr algn="ctr" defTabSz="913492">
              <a:lnSpc>
                <a:spcPct val="90000"/>
              </a:lnSpc>
              <a:spcBef>
                <a:spcPts val="100"/>
              </a:spcBef>
              <a:spcAft>
                <a:spcPts val="600"/>
              </a:spcAft>
              <a:buClr>
                <a:srgbClr val="0085C3"/>
              </a:buClr>
            </a:pPr>
            <a:r>
              <a:rPr lang="en-US" sz="1400" u="sng" dirty="0" smtClean="0">
                <a:solidFill>
                  <a:srgbClr val="000000">
                    <a:lumMod val="85000"/>
                    <a:lumOff val="15000"/>
                  </a:srgbClr>
                </a:solidFill>
                <a:latin typeface="Museo Sans For Dell"/>
              </a:rPr>
              <a:t>Tier 1</a:t>
            </a:r>
          </a:p>
          <a:p>
            <a:pPr algn="ctr" defTabSz="913492">
              <a:lnSpc>
                <a:spcPct val="90000"/>
              </a:lnSpc>
              <a:spcBef>
                <a:spcPts val="100"/>
              </a:spcBef>
              <a:spcAft>
                <a:spcPts val="600"/>
              </a:spcAft>
              <a:buClr>
                <a:srgbClr val="0085C3"/>
              </a:buClr>
            </a:pPr>
            <a:r>
              <a:rPr lang="en-US" sz="1400" dirty="0" smtClean="0">
                <a:solidFill>
                  <a:srgbClr val="000000">
                    <a:lumMod val="85000"/>
                    <a:lumOff val="15000"/>
                  </a:srgbClr>
                </a:solidFill>
                <a:latin typeface="Museo Sans For Dell"/>
              </a:rPr>
              <a:t>Core</a:t>
            </a:r>
          </a:p>
        </p:txBody>
      </p:sp>
      <p:sp>
        <p:nvSpPr>
          <p:cNvPr id="14" name="TextBox 13"/>
          <p:cNvSpPr txBox="1"/>
          <p:nvPr/>
        </p:nvSpPr>
        <p:spPr>
          <a:xfrm>
            <a:off x="2476684" y="3557422"/>
            <a:ext cx="1184274" cy="569900"/>
          </a:xfrm>
          <a:prstGeom prst="rect">
            <a:avLst/>
          </a:prstGeom>
          <a:noFill/>
        </p:spPr>
        <p:txBody>
          <a:bodyPr wrap="square" lIns="91440" rIns="91440" rtlCol="0">
            <a:spAutoFit/>
          </a:bodyPr>
          <a:lstStyle/>
          <a:p>
            <a:pPr algn="ctr" defTabSz="913492">
              <a:lnSpc>
                <a:spcPct val="90000"/>
              </a:lnSpc>
              <a:spcBef>
                <a:spcPts val="100"/>
              </a:spcBef>
              <a:spcAft>
                <a:spcPts val="600"/>
              </a:spcAft>
              <a:buClr>
                <a:srgbClr val="0085C3"/>
              </a:buClr>
            </a:pPr>
            <a:r>
              <a:rPr lang="en-US" sz="1400" u="sng" dirty="0" smtClean="0">
                <a:solidFill>
                  <a:srgbClr val="000000">
                    <a:lumMod val="85000"/>
                    <a:lumOff val="15000"/>
                  </a:srgbClr>
                </a:solidFill>
                <a:latin typeface="Museo Sans For Dell"/>
              </a:rPr>
              <a:t>Tier 2</a:t>
            </a:r>
          </a:p>
          <a:p>
            <a:pPr algn="ctr" defTabSz="913492">
              <a:lnSpc>
                <a:spcPct val="90000"/>
              </a:lnSpc>
              <a:spcBef>
                <a:spcPts val="100"/>
              </a:spcBef>
              <a:spcAft>
                <a:spcPts val="600"/>
              </a:spcAft>
              <a:buClr>
                <a:srgbClr val="0085C3"/>
              </a:buClr>
            </a:pPr>
            <a:r>
              <a:rPr lang="en-US" sz="1400" dirty="0" smtClean="0">
                <a:solidFill>
                  <a:srgbClr val="000000">
                    <a:lumMod val="85000"/>
                    <a:lumOff val="15000"/>
                  </a:srgbClr>
                </a:solidFill>
                <a:latin typeface="Museo Sans For Dell"/>
              </a:rPr>
              <a:t>Aggregation</a:t>
            </a:r>
          </a:p>
        </p:txBody>
      </p:sp>
      <p:sp>
        <p:nvSpPr>
          <p:cNvPr id="15" name="TextBox 14"/>
          <p:cNvSpPr txBox="1"/>
          <p:nvPr/>
        </p:nvSpPr>
        <p:spPr>
          <a:xfrm>
            <a:off x="2476684" y="4783664"/>
            <a:ext cx="1138554" cy="534980"/>
          </a:xfrm>
          <a:prstGeom prst="rect">
            <a:avLst/>
          </a:prstGeom>
          <a:noFill/>
        </p:spPr>
        <p:txBody>
          <a:bodyPr wrap="square" lIns="91440" rIns="91440" rtlCol="0">
            <a:spAutoFit/>
          </a:bodyPr>
          <a:lstStyle/>
          <a:p>
            <a:pPr algn="ctr" defTabSz="913492">
              <a:lnSpc>
                <a:spcPct val="90000"/>
              </a:lnSpc>
              <a:spcBef>
                <a:spcPts val="100"/>
              </a:spcBef>
              <a:spcAft>
                <a:spcPts val="600"/>
              </a:spcAft>
              <a:buClr>
                <a:srgbClr val="0085C3"/>
              </a:buClr>
            </a:pPr>
            <a:r>
              <a:rPr lang="en-US" sz="1400" u="sng" dirty="0" smtClean="0">
                <a:solidFill>
                  <a:srgbClr val="000000">
                    <a:lumMod val="85000"/>
                    <a:lumOff val="15000"/>
                  </a:srgbClr>
                </a:solidFill>
                <a:latin typeface="Museo Sans For Dell"/>
              </a:rPr>
              <a:t>Tier 3</a:t>
            </a:r>
          </a:p>
          <a:p>
            <a:pPr algn="ctr" defTabSz="913492">
              <a:lnSpc>
                <a:spcPct val="90000"/>
              </a:lnSpc>
              <a:spcBef>
                <a:spcPts val="100"/>
              </a:spcBef>
              <a:spcAft>
                <a:spcPts val="600"/>
              </a:spcAft>
              <a:buClr>
                <a:srgbClr val="0085C3"/>
              </a:buClr>
            </a:pPr>
            <a:r>
              <a:rPr lang="en-US" sz="1400" dirty="0" smtClean="0">
                <a:solidFill>
                  <a:srgbClr val="000000">
                    <a:lumMod val="85000"/>
                    <a:lumOff val="15000"/>
                  </a:srgbClr>
                </a:solidFill>
                <a:latin typeface="Museo Sans For Dell"/>
              </a:rPr>
              <a:t>Access</a:t>
            </a:r>
          </a:p>
        </p:txBody>
      </p:sp>
      <p:sp>
        <p:nvSpPr>
          <p:cNvPr id="17" name="TextBox 16"/>
          <p:cNvSpPr txBox="1"/>
          <p:nvPr/>
        </p:nvSpPr>
        <p:spPr>
          <a:xfrm>
            <a:off x="2476684" y="5948596"/>
            <a:ext cx="1138554" cy="268693"/>
          </a:xfrm>
          <a:prstGeom prst="rect">
            <a:avLst/>
          </a:prstGeom>
          <a:noFill/>
        </p:spPr>
        <p:txBody>
          <a:bodyPr wrap="square" lIns="91440" rIns="91440" rtlCol="0">
            <a:spAutoFit/>
          </a:bodyPr>
          <a:lstStyle/>
          <a:p>
            <a:pPr algn="ctr" defTabSz="913492">
              <a:lnSpc>
                <a:spcPct val="90000"/>
              </a:lnSpc>
              <a:spcBef>
                <a:spcPts val="100"/>
              </a:spcBef>
              <a:spcAft>
                <a:spcPts val="600"/>
              </a:spcAft>
              <a:buClr>
                <a:srgbClr val="0085C3"/>
              </a:buClr>
            </a:pPr>
            <a:r>
              <a:rPr lang="en-US" sz="1400" dirty="0" smtClean="0">
                <a:solidFill>
                  <a:srgbClr val="000000">
                    <a:lumMod val="85000"/>
                    <a:lumOff val="15000"/>
                  </a:srgbClr>
                </a:solidFill>
                <a:latin typeface="Museo Sans For Dell"/>
              </a:rPr>
              <a:t>Servers</a:t>
            </a:r>
          </a:p>
        </p:txBody>
      </p:sp>
      <p:grpSp>
        <p:nvGrpSpPr>
          <p:cNvPr id="3" name="Group 30"/>
          <p:cNvGrpSpPr/>
          <p:nvPr>
            <p:custDataLst>
              <p:tags r:id="rId3"/>
            </p:custDataLst>
          </p:nvPr>
        </p:nvGrpSpPr>
        <p:grpSpPr>
          <a:xfrm>
            <a:off x="2573284" y="1523315"/>
            <a:ext cx="4098275" cy="2840750"/>
            <a:chOff x="2544896" y="1513156"/>
            <a:chExt cx="4098275" cy="2840750"/>
          </a:xfrm>
        </p:grpSpPr>
        <p:sp>
          <p:nvSpPr>
            <p:cNvPr id="28" name="Rectangle 27"/>
            <p:cNvSpPr/>
            <p:nvPr/>
          </p:nvSpPr>
          <p:spPr>
            <a:xfrm>
              <a:off x="2544896" y="3106757"/>
              <a:ext cx="4098275" cy="41864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smtClean="0">
                <a:solidFill>
                  <a:srgbClr val="FFFFFF"/>
                </a:solidFill>
              </a:endParaRPr>
            </a:p>
          </p:txBody>
        </p:sp>
        <p:pic>
          <p:nvPicPr>
            <p:cNvPr id="16" name="Picture 15" descr="Simple-net-work.jpg"/>
            <p:cNvPicPr>
              <a:picLocks noChangeAspect="1"/>
            </p:cNvPicPr>
            <p:nvPr/>
          </p:nvPicPr>
          <p:blipFill rotWithShape="1">
            <a:blip r:embed="rId11" cstate="screen"/>
            <a:srcRect l="-29286"/>
            <a:stretch/>
          </p:blipFill>
          <p:spPr>
            <a:xfrm>
              <a:off x="2674382" y="1513156"/>
              <a:ext cx="3806666" cy="2840750"/>
            </a:xfrm>
            <a:prstGeom prst="rect">
              <a:avLst/>
            </a:prstGeom>
            <a:noFill/>
            <a:ln>
              <a:noFill/>
            </a:ln>
          </p:spPr>
        </p:pic>
      </p:grpSp>
      <p:grpSp>
        <p:nvGrpSpPr>
          <p:cNvPr id="4" name="Group 31"/>
          <p:cNvGrpSpPr/>
          <p:nvPr>
            <p:custDataLst>
              <p:tags r:id="rId4"/>
            </p:custDataLst>
          </p:nvPr>
        </p:nvGrpSpPr>
        <p:grpSpPr>
          <a:xfrm>
            <a:off x="3565068" y="4350088"/>
            <a:ext cx="2944368" cy="2088518"/>
            <a:chOff x="3536680" y="4350088"/>
            <a:chExt cx="2944368" cy="2088518"/>
          </a:xfrm>
        </p:grpSpPr>
        <p:pic>
          <p:nvPicPr>
            <p:cNvPr id="23" name="Picture 22" descr="Simple-net-work.jpg"/>
            <p:cNvPicPr>
              <a:picLocks noChangeAspect="1"/>
            </p:cNvPicPr>
            <p:nvPr/>
          </p:nvPicPr>
          <p:blipFill>
            <a:blip r:embed="rId12" cstate="screen"/>
            <a:srcRect/>
            <a:stretch>
              <a:fillRect/>
            </a:stretch>
          </p:blipFill>
          <p:spPr>
            <a:xfrm>
              <a:off x="3536680" y="4350088"/>
              <a:ext cx="2944368" cy="2088518"/>
            </a:xfrm>
            <a:prstGeom prst="rect">
              <a:avLst/>
            </a:prstGeom>
            <a:noFill/>
            <a:ln>
              <a:noFill/>
            </a:ln>
          </p:spPr>
        </p:pic>
        <p:sp>
          <p:nvSpPr>
            <p:cNvPr id="29" name="TextBox 28"/>
            <p:cNvSpPr txBox="1"/>
            <p:nvPr/>
          </p:nvSpPr>
          <p:spPr>
            <a:xfrm>
              <a:off x="3709320" y="4423701"/>
              <a:ext cx="2672862" cy="286232"/>
            </a:xfrm>
            <a:prstGeom prst="rect">
              <a:avLst/>
            </a:prstGeom>
            <a:solidFill>
              <a:schemeClr val="tx2">
                <a:lumMod val="85000"/>
              </a:schemeClr>
            </a:solidFill>
          </p:spPr>
          <p:txBody>
            <a:bodyPr wrap="square" lIns="91440" rIns="91440" rtlCol="0">
              <a:spAutoFit/>
            </a:bodyPr>
            <a:lstStyle/>
            <a:p>
              <a:pPr algn="ctr" defTabSz="913492">
                <a:lnSpc>
                  <a:spcPct val="90000"/>
                </a:lnSpc>
                <a:spcBef>
                  <a:spcPts val="100"/>
                </a:spcBef>
                <a:spcAft>
                  <a:spcPts val="600"/>
                </a:spcAft>
                <a:buClr>
                  <a:srgbClr val="0085C3"/>
                </a:buClr>
              </a:pPr>
              <a:r>
                <a:rPr lang="en-US" sz="1400" dirty="0" smtClean="0">
                  <a:solidFill>
                    <a:srgbClr val="000000">
                      <a:lumMod val="85000"/>
                      <a:lumOff val="15000"/>
                    </a:srgbClr>
                  </a:solidFill>
                  <a:latin typeface="Museo Sans For Dell"/>
                </a:rPr>
                <a:t>Virtual Stack &amp; Management</a:t>
              </a:r>
            </a:p>
          </p:txBody>
        </p:sp>
      </p:grpSp>
      <p:grpSp>
        <p:nvGrpSpPr>
          <p:cNvPr id="5" name="Group 43"/>
          <p:cNvGrpSpPr/>
          <p:nvPr>
            <p:custDataLst>
              <p:tags r:id="rId5"/>
            </p:custDataLst>
          </p:nvPr>
        </p:nvGrpSpPr>
        <p:grpSpPr>
          <a:xfrm>
            <a:off x="6089368" y="3108048"/>
            <a:ext cx="1191090" cy="1125931"/>
            <a:chOff x="6089368" y="3108048"/>
            <a:chExt cx="1191090" cy="1125931"/>
          </a:xfrm>
        </p:grpSpPr>
        <p:cxnSp>
          <p:nvCxnSpPr>
            <p:cNvPr id="37" name="Straight Connector 36"/>
            <p:cNvCxnSpPr/>
            <p:nvPr/>
          </p:nvCxnSpPr>
          <p:spPr>
            <a:xfrm>
              <a:off x="6089368" y="3449701"/>
              <a:ext cx="604726" cy="0"/>
            </a:xfrm>
            <a:prstGeom prst="line">
              <a:avLst/>
            </a:prstGeom>
            <a:ln w="25400">
              <a:solidFill>
                <a:schemeClr val="tx2">
                  <a:lumMod val="65000"/>
                </a:schemeClr>
              </a:solidFill>
            </a:ln>
          </p:spPr>
          <p:style>
            <a:lnRef idx="1">
              <a:schemeClr val="accent1"/>
            </a:lnRef>
            <a:fillRef idx="0">
              <a:schemeClr val="accent1"/>
            </a:fillRef>
            <a:effectRef idx="0">
              <a:schemeClr val="accent1"/>
            </a:effectRef>
            <a:fontRef idx="minor">
              <a:schemeClr val="tx1"/>
            </a:fontRef>
          </p:style>
        </p:cxnSp>
        <p:pic>
          <p:nvPicPr>
            <p:cNvPr id="77826" name="Picture 2" descr="C:\Users\tonya_gray\Documents\My Articulate Projects\SU_Networking\_Images\Security_Storage.png"/>
            <p:cNvPicPr>
              <a:picLocks noChangeAspect="1" noChangeArrowheads="1"/>
            </p:cNvPicPr>
            <p:nvPr/>
          </p:nvPicPr>
          <p:blipFill>
            <a:blip r:embed="rId13" cstate="screen">
              <a:duotone>
                <a:schemeClr val="accent4">
                  <a:shade val="45000"/>
                  <a:satMod val="135000"/>
                </a:schemeClr>
                <a:prstClr val="white"/>
              </a:duotone>
            </a:blip>
            <a:srcRect/>
            <a:stretch>
              <a:fillRect/>
            </a:stretch>
          </p:blipFill>
          <p:spPr bwMode="auto">
            <a:xfrm>
              <a:off x="6465049" y="3108048"/>
              <a:ext cx="480319" cy="889339"/>
            </a:xfrm>
            <a:prstGeom prst="rect">
              <a:avLst/>
            </a:prstGeom>
            <a:noFill/>
          </p:spPr>
        </p:pic>
        <p:sp>
          <p:nvSpPr>
            <p:cNvPr id="39" name="TextBox 38"/>
            <p:cNvSpPr txBox="1"/>
            <p:nvPr/>
          </p:nvSpPr>
          <p:spPr>
            <a:xfrm>
              <a:off x="6141904" y="3947747"/>
              <a:ext cx="1138554" cy="286232"/>
            </a:xfrm>
            <a:prstGeom prst="rect">
              <a:avLst/>
            </a:prstGeom>
            <a:noFill/>
          </p:spPr>
          <p:txBody>
            <a:bodyPr wrap="square" lIns="91440" rIns="91440" rtlCol="0">
              <a:spAutoFit/>
            </a:bodyPr>
            <a:lstStyle/>
            <a:p>
              <a:pPr algn="ctr" defTabSz="913492">
                <a:lnSpc>
                  <a:spcPct val="90000"/>
                </a:lnSpc>
                <a:spcBef>
                  <a:spcPts val="100"/>
                </a:spcBef>
                <a:spcAft>
                  <a:spcPts val="600"/>
                </a:spcAft>
                <a:buClr>
                  <a:srgbClr val="0085C3"/>
                </a:buClr>
              </a:pPr>
              <a:r>
                <a:rPr lang="en-US" sz="1400" dirty="0" smtClean="0">
                  <a:solidFill>
                    <a:srgbClr val="000000">
                      <a:lumMod val="85000"/>
                      <a:lumOff val="15000"/>
                    </a:srgbClr>
                  </a:solidFill>
                  <a:latin typeface="Museo Sans For Dell"/>
                </a:rPr>
                <a:t>Storage</a:t>
              </a:r>
            </a:p>
          </p:txBody>
        </p:sp>
      </p:grpSp>
      <p:grpSp>
        <p:nvGrpSpPr>
          <p:cNvPr id="6" name="Group 44"/>
          <p:cNvGrpSpPr/>
          <p:nvPr>
            <p:custDataLst>
              <p:tags r:id="rId6"/>
            </p:custDataLst>
          </p:nvPr>
        </p:nvGrpSpPr>
        <p:grpSpPr>
          <a:xfrm>
            <a:off x="6089368" y="2663649"/>
            <a:ext cx="1771661" cy="1105873"/>
            <a:chOff x="6089368" y="2663649"/>
            <a:chExt cx="1771661" cy="1105873"/>
          </a:xfrm>
        </p:grpSpPr>
        <p:cxnSp>
          <p:nvCxnSpPr>
            <p:cNvPr id="35" name="Straight Connector 34"/>
            <p:cNvCxnSpPr/>
            <p:nvPr/>
          </p:nvCxnSpPr>
          <p:spPr>
            <a:xfrm>
              <a:off x="6089368" y="2970199"/>
              <a:ext cx="1061925" cy="0"/>
            </a:xfrm>
            <a:prstGeom prst="line">
              <a:avLst/>
            </a:prstGeom>
            <a:ln w="25400">
              <a:solidFill>
                <a:schemeClr val="tx2">
                  <a:lumMod val="65000"/>
                </a:schemeClr>
              </a:solidFill>
            </a:ln>
          </p:spPr>
          <p:style>
            <a:lnRef idx="1">
              <a:schemeClr val="accent1"/>
            </a:lnRef>
            <a:fillRef idx="0">
              <a:schemeClr val="accent1"/>
            </a:fillRef>
            <a:effectRef idx="0">
              <a:schemeClr val="accent1"/>
            </a:effectRef>
            <a:fontRef idx="minor">
              <a:schemeClr val="tx1"/>
            </a:fontRef>
          </p:style>
        </p:cxnSp>
        <p:pic>
          <p:nvPicPr>
            <p:cNvPr id="33" name="Picture 2" descr="C:\Users\tonya_gray\Documents\My Articulate Projects\SU_Networking\_Images\Security_Storage.png"/>
            <p:cNvPicPr>
              <a:picLocks noChangeAspect="1" noChangeArrowheads="1"/>
            </p:cNvPicPr>
            <p:nvPr/>
          </p:nvPicPr>
          <p:blipFill>
            <a:blip r:embed="rId13" cstate="screen">
              <a:duotone>
                <a:schemeClr val="accent6">
                  <a:shade val="45000"/>
                  <a:satMod val="135000"/>
                </a:schemeClr>
                <a:prstClr val="white"/>
              </a:duotone>
            </a:blip>
            <a:srcRect/>
            <a:stretch>
              <a:fillRect/>
            </a:stretch>
          </p:blipFill>
          <p:spPr bwMode="auto">
            <a:xfrm>
              <a:off x="7037079" y="2663649"/>
              <a:ext cx="480319" cy="889339"/>
            </a:xfrm>
            <a:prstGeom prst="rect">
              <a:avLst/>
            </a:prstGeom>
            <a:noFill/>
          </p:spPr>
        </p:pic>
        <p:sp>
          <p:nvSpPr>
            <p:cNvPr id="41" name="TextBox 40"/>
            <p:cNvSpPr txBox="1"/>
            <p:nvPr/>
          </p:nvSpPr>
          <p:spPr>
            <a:xfrm>
              <a:off x="6722475" y="3483290"/>
              <a:ext cx="1138554" cy="286232"/>
            </a:xfrm>
            <a:prstGeom prst="rect">
              <a:avLst/>
            </a:prstGeom>
            <a:noFill/>
          </p:spPr>
          <p:txBody>
            <a:bodyPr wrap="square" lIns="91440" rIns="91440" rtlCol="0">
              <a:spAutoFit/>
            </a:bodyPr>
            <a:lstStyle/>
            <a:p>
              <a:pPr algn="ctr" defTabSz="913492">
                <a:lnSpc>
                  <a:spcPct val="90000"/>
                </a:lnSpc>
                <a:spcBef>
                  <a:spcPts val="100"/>
                </a:spcBef>
                <a:spcAft>
                  <a:spcPts val="600"/>
                </a:spcAft>
                <a:buClr>
                  <a:srgbClr val="0085C3"/>
                </a:buClr>
              </a:pPr>
              <a:r>
                <a:rPr lang="en-US" sz="1400" dirty="0" smtClean="0">
                  <a:solidFill>
                    <a:srgbClr val="000000">
                      <a:lumMod val="85000"/>
                      <a:lumOff val="15000"/>
                    </a:srgbClr>
                  </a:solidFill>
                  <a:latin typeface="Museo Sans For Dell"/>
                </a:rPr>
                <a:t>Security</a:t>
              </a:r>
            </a:p>
          </p:txBody>
        </p:sp>
      </p:grpSp>
      <p:grpSp>
        <p:nvGrpSpPr>
          <p:cNvPr id="7" name="Group 10"/>
          <p:cNvGrpSpPr/>
          <p:nvPr/>
        </p:nvGrpSpPr>
        <p:grpSpPr>
          <a:xfrm>
            <a:off x="626955" y="2385873"/>
            <a:ext cx="2088282" cy="3196552"/>
            <a:chOff x="1027575" y="2492587"/>
            <a:chExt cx="2088282" cy="3196552"/>
          </a:xfrm>
        </p:grpSpPr>
        <p:sp>
          <p:nvSpPr>
            <p:cNvPr id="34" name="Isosceles Triangle 33"/>
            <p:cNvSpPr/>
            <p:nvPr/>
          </p:nvSpPr>
          <p:spPr>
            <a:xfrm rot="5400000">
              <a:off x="2436556" y="3160989"/>
              <a:ext cx="880970" cy="477633"/>
            </a:xfrm>
            <a:prstGeom prst="triangle">
              <a:avLst/>
            </a:prstGeom>
            <a:solidFill>
              <a:schemeClr val="accent3"/>
            </a:solidFill>
            <a:ln w="25400" cap="flat" cmpd="sng" algn="ctr">
              <a:noFill/>
              <a:prstDash val="solid"/>
            </a:ln>
            <a:effectLst>
              <a:outerShdw blurRad="50800" dist="38100" dir="5400000" algn="t" rotWithShape="0">
                <a:prstClr val="black">
                  <a:alpha val="40000"/>
                </a:prstClr>
              </a:outerShdw>
            </a:effectLst>
          </p:spPr>
          <p:txBody>
            <a:bodyPr anchor="ctr"/>
            <a:lstStyle/>
            <a:p>
              <a:pPr marL="117475" indent="-117475">
                <a:lnSpc>
                  <a:spcPct val="90000"/>
                </a:lnSpc>
                <a:spcAft>
                  <a:spcPts val="600"/>
                </a:spcAft>
                <a:defRPr/>
              </a:pPr>
              <a:endParaRPr lang="en-US" sz="1200" kern="0" dirty="0">
                <a:solidFill>
                  <a:srgbClr val="000000"/>
                </a:solidFill>
              </a:endParaRPr>
            </a:p>
          </p:txBody>
        </p:sp>
        <p:sp>
          <p:nvSpPr>
            <p:cNvPr id="30" name="Isosceles Triangle 29"/>
            <p:cNvSpPr/>
            <p:nvPr/>
          </p:nvSpPr>
          <p:spPr>
            <a:xfrm rot="5400000">
              <a:off x="2436556" y="4821349"/>
              <a:ext cx="880970" cy="477633"/>
            </a:xfrm>
            <a:prstGeom prst="triangle">
              <a:avLst/>
            </a:prstGeom>
            <a:solidFill>
              <a:schemeClr val="accent3"/>
            </a:solidFill>
            <a:ln w="25400" cap="flat" cmpd="sng" algn="ctr">
              <a:noFill/>
              <a:prstDash val="solid"/>
            </a:ln>
            <a:effectLst>
              <a:outerShdw blurRad="50800" dist="38100" dir="5400000" algn="t" rotWithShape="0">
                <a:prstClr val="black">
                  <a:alpha val="40000"/>
                </a:prstClr>
              </a:outerShdw>
            </a:effectLst>
          </p:spPr>
          <p:txBody>
            <a:bodyPr anchor="ctr"/>
            <a:lstStyle/>
            <a:p>
              <a:pPr marL="117475" indent="-117475">
                <a:lnSpc>
                  <a:spcPct val="90000"/>
                </a:lnSpc>
                <a:spcAft>
                  <a:spcPts val="600"/>
                </a:spcAft>
                <a:defRPr/>
              </a:pPr>
              <a:endParaRPr lang="en-US" sz="1200" kern="0" dirty="0">
                <a:solidFill>
                  <a:srgbClr val="000000"/>
                </a:solidFill>
              </a:endParaRPr>
            </a:p>
          </p:txBody>
        </p:sp>
        <p:sp>
          <p:nvSpPr>
            <p:cNvPr id="36" name="Rounded Rectangle 35"/>
            <p:cNvSpPr/>
            <p:nvPr/>
          </p:nvSpPr>
          <p:spPr>
            <a:xfrm>
              <a:off x="1027575" y="2492587"/>
              <a:ext cx="1680883" cy="3196552"/>
            </a:xfrm>
            <a:prstGeom prst="roundRect">
              <a:avLst>
                <a:gd name="adj" fmla="val 3985"/>
              </a:avLst>
            </a:prstGeom>
            <a:gradFill flip="none" rotWithShape="1">
              <a:gsLst>
                <a:gs pos="0">
                  <a:schemeClr val="tx2">
                    <a:lumMod val="75000"/>
                  </a:schemeClr>
                </a:gs>
                <a:gs pos="100000">
                  <a:schemeClr val="tx2">
                    <a:lumMod val="8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45720" tIns="91440" rIns="45720" bIns="91440" rtlCol="0" anchor="ctr"/>
            <a:lstStyle/>
            <a:p>
              <a:pPr algn="ctr" defTabSz="913492">
                <a:lnSpc>
                  <a:spcPct val="90000"/>
                </a:lnSpc>
                <a:spcBef>
                  <a:spcPts val="1200"/>
                </a:spcBef>
                <a:spcAft>
                  <a:spcPts val="100"/>
                </a:spcAft>
                <a:buClr>
                  <a:srgbClr val="FFFFFF"/>
                </a:buClr>
              </a:pPr>
              <a:r>
                <a:rPr lang="en-US" sz="2000" b="1" dirty="0" smtClean="0">
                  <a:solidFill>
                    <a:srgbClr val="0085C3"/>
                  </a:solidFill>
                </a:rPr>
                <a:t>Less</a:t>
              </a:r>
              <a:r>
                <a:rPr lang="en-US" sz="2000" b="1" dirty="0" smtClean="0">
                  <a:solidFill>
                    <a:srgbClr val="000000">
                      <a:lumMod val="85000"/>
                      <a:lumOff val="15000"/>
                    </a:srgbClr>
                  </a:solidFill>
                </a:rPr>
                <a:t> </a:t>
              </a:r>
              <a:r>
                <a:rPr lang="en-US" sz="2000" dirty="0" smtClean="0">
                  <a:solidFill>
                    <a:srgbClr val="000000">
                      <a:lumMod val="85000"/>
                      <a:lumOff val="15000"/>
                    </a:srgbClr>
                  </a:solidFill>
                </a:rPr>
                <a:t/>
              </a:r>
              <a:br>
                <a:rPr lang="en-US" sz="2000" dirty="0" smtClean="0">
                  <a:solidFill>
                    <a:srgbClr val="000000">
                      <a:lumMod val="85000"/>
                      <a:lumOff val="15000"/>
                    </a:srgbClr>
                  </a:solidFill>
                </a:rPr>
              </a:br>
              <a:r>
                <a:rPr lang="en-US" sz="2000" dirty="0" smtClean="0">
                  <a:solidFill>
                    <a:srgbClr val="000000">
                      <a:lumMod val="85000"/>
                      <a:lumOff val="15000"/>
                    </a:srgbClr>
                  </a:solidFill>
                </a:rPr>
                <a:t>to buy</a:t>
              </a:r>
            </a:p>
            <a:p>
              <a:pPr algn="ctr" defTabSz="913492">
                <a:lnSpc>
                  <a:spcPct val="90000"/>
                </a:lnSpc>
                <a:spcBef>
                  <a:spcPts val="1200"/>
                </a:spcBef>
                <a:spcAft>
                  <a:spcPts val="100"/>
                </a:spcAft>
                <a:buClr>
                  <a:srgbClr val="FFFFFF"/>
                </a:buClr>
              </a:pPr>
              <a:r>
                <a:rPr lang="en-US" sz="2000" b="1" dirty="0" smtClean="0">
                  <a:solidFill>
                    <a:srgbClr val="0085C3"/>
                  </a:solidFill>
                </a:rPr>
                <a:t>Less</a:t>
              </a:r>
              <a:r>
                <a:rPr lang="en-US" sz="2000" b="1" dirty="0" smtClean="0">
                  <a:solidFill>
                    <a:srgbClr val="000000">
                      <a:lumMod val="85000"/>
                      <a:lumOff val="15000"/>
                    </a:srgbClr>
                  </a:solidFill>
                </a:rPr>
                <a:t> </a:t>
              </a:r>
              <a:r>
                <a:rPr lang="en-US" sz="2000" dirty="0" smtClean="0">
                  <a:solidFill>
                    <a:srgbClr val="000000">
                      <a:lumMod val="85000"/>
                      <a:lumOff val="15000"/>
                    </a:srgbClr>
                  </a:solidFill>
                </a:rPr>
                <a:t/>
              </a:r>
              <a:br>
                <a:rPr lang="en-US" sz="2000" dirty="0" smtClean="0">
                  <a:solidFill>
                    <a:srgbClr val="000000">
                      <a:lumMod val="85000"/>
                      <a:lumOff val="15000"/>
                    </a:srgbClr>
                  </a:solidFill>
                </a:rPr>
              </a:br>
              <a:r>
                <a:rPr lang="en-US" sz="2000" dirty="0" smtClean="0">
                  <a:solidFill>
                    <a:srgbClr val="000000">
                      <a:lumMod val="85000"/>
                      <a:lumOff val="15000"/>
                    </a:srgbClr>
                  </a:solidFill>
                </a:rPr>
                <a:t>to manage</a:t>
              </a:r>
            </a:p>
            <a:p>
              <a:pPr algn="ctr" defTabSz="913492">
                <a:lnSpc>
                  <a:spcPct val="90000"/>
                </a:lnSpc>
                <a:spcBef>
                  <a:spcPts val="1200"/>
                </a:spcBef>
                <a:spcAft>
                  <a:spcPts val="100"/>
                </a:spcAft>
                <a:buClr>
                  <a:srgbClr val="FFFFFF"/>
                </a:buClr>
              </a:pPr>
              <a:r>
                <a:rPr lang="en-US" sz="2000" b="1" dirty="0" smtClean="0">
                  <a:solidFill>
                    <a:srgbClr val="0085C3"/>
                  </a:solidFill>
                </a:rPr>
                <a:t>Less</a:t>
              </a:r>
              <a:r>
                <a:rPr lang="en-US" sz="2000" b="1" dirty="0" smtClean="0">
                  <a:solidFill>
                    <a:srgbClr val="000000">
                      <a:lumMod val="85000"/>
                      <a:lumOff val="15000"/>
                    </a:srgbClr>
                  </a:solidFill>
                </a:rPr>
                <a:t> </a:t>
              </a:r>
              <a:r>
                <a:rPr lang="en-US" sz="2000" dirty="0" smtClean="0">
                  <a:solidFill>
                    <a:srgbClr val="000000">
                      <a:lumMod val="85000"/>
                      <a:lumOff val="15000"/>
                    </a:srgbClr>
                  </a:solidFill>
                </a:rPr>
                <a:t/>
              </a:r>
              <a:br>
                <a:rPr lang="en-US" sz="2000" dirty="0" smtClean="0">
                  <a:solidFill>
                    <a:srgbClr val="000000">
                      <a:lumMod val="85000"/>
                      <a:lumOff val="15000"/>
                    </a:srgbClr>
                  </a:solidFill>
                </a:rPr>
              </a:br>
              <a:r>
                <a:rPr lang="en-US" sz="2000" dirty="0" smtClean="0">
                  <a:solidFill>
                    <a:srgbClr val="000000">
                      <a:lumMod val="85000"/>
                      <a:lumOff val="15000"/>
                    </a:srgbClr>
                  </a:solidFill>
                </a:rPr>
                <a:t>real estate, power &amp; cooling</a:t>
              </a:r>
              <a:endParaRPr lang="en-US" sz="2000" dirty="0">
                <a:solidFill>
                  <a:srgbClr val="000000">
                    <a:lumMod val="85000"/>
                    <a:lumOff val="15000"/>
                  </a:srgbClr>
                </a:solidFill>
              </a:endParaRPr>
            </a:p>
          </p:txBody>
        </p:sp>
      </p:grpSp>
      <p:sp>
        <p:nvSpPr>
          <p:cNvPr id="9" name="Rounded Rectangle 8"/>
          <p:cNvSpPr/>
          <p:nvPr/>
        </p:nvSpPr>
        <p:spPr>
          <a:xfrm>
            <a:off x="2598605" y="1111077"/>
            <a:ext cx="4552688" cy="369332"/>
          </a:xfrm>
          <a:prstGeom prst="roundRect">
            <a:avLst/>
          </a:prstGeom>
          <a:solidFill>
            <a:schemeClr val="tx1"/>
          </a:solidFill>
          <a:effectLst/>
        </p:spPr>
        <p:txBody>
          <a:bodyPr wrap="square" tIns="9144" bIns="9144" rtlCol="0" anchor="ctr" anchorCtr="0">
            <a:normAutofit/>
          </a:bodyPr>
          <a:lstStyle/>
          <a:p>
            <a:pPr algn="ctr">
              <a:lnSpc>
                <a:spcPct val="90000"/>
              </a:lnSpc>
              <a:spcBef>
                <a:spcPts val="100"/>
              </a:spcBef>
              <a:spcAft>
                <a:spcPts val="100"/>
              </a:spcAft>
            </a:pPr>
            <a:r>
              <a:rPr lang="en-US" sz="2000" dirty="0" smtClean="0">
                <a:solidFill>
                  <a:srgbClr val="FFFFFF"/>
                </a:solidFill>
                <a:latin typeface="Museo Sans For Dell"/>
              </a:rPr>
              <a:t>Traditional </a:t>
            </a:r>
            <a:r>
              <a:rPr lang="en-US" sz="2000" dirty="0">
                <a:solidFill>
                  <a:srgbClr val="FFFFFF"/>
                </a:solidFill>
                <a:latin typeface="Museo Sans For Dell"/>
              </a:rPr>
              <a:t>Network </a:t>
            </a:r>
            <a:r>
              <a:rPr lang="en-US" sz="2000" dirty="0" smtClean="0">
                <a:solidFill>
                  <a:srgbClr val="FFFFFF"/>
                </a:solidFill>
                <a:latin typeface="Museo Sans For Dell"/>
              </a:rPr>
              <a:t>Design</a:t>
            </a:r>
          </a:p>
        </p:txBody>
      </p:sp>
      <p:sp>
        <p:nvSpPr>
          <p:cNvPr id="32" name="Rounded Rectangle 31"/>
          <p:cNvSpPr/>
          <p:nvPr/>
        </p:nvSpPr>
        <p:spPr>
          <a:xfrm>
            <a:off x="2598605" y="1105940"/>
            <a:ext cx="4552688" cy="369332"/>
          </a:xfrm>
          <a:prstGeom prst="roundRect">
            <a:avLst/>
          </a:prstGeom>
          <a:solidFill>
            <a:schemeClr val="bg1"/>
          </a:solidFill>
          <a:effectLst/>
        </p:spPr>
        <p:txBody>
          <a:bodyPr wrap="square" tIns="9144" bIns="9144" rtlCol="0" anchor="ctr" anchorCtr="0">
            <a:normAutofit/>
          </a:bodyPr>
          <a:lstStyle/>
          <a:p>
            <a:pPr algn="ctr" defTabSz="913492">
              <a:lnSpc>
                <a:spcPct val="90000"/>
              </a:lnSpc>
              <a:spcBef>
                <a:spcPts val="100"/>
              </a:spcBef>
              <a:spcAft>
                <a:spcPts val="600"/>
              </a:spcAft>
              <a:buClr>
                <a:srgbClr val="0085C3"/>
              </a:buClr>
            </a:pPr>
            <a:r>
              <a:rPr lang="en-US" sz="2000" dirty="0" smtClean="0">
                <a:solidFill>
                  <a:srgbClr val="FFFFFF"/>
                </a:solidFill>
                <a:latin typeface="Museo Sans For Dell"/>
              </a:rPr>
              <a:t>Consolidated </a:t>
            </a:r>
            <a:r>
              <a:rPr lang="en-US" sz="2000" dirty="0">
                <a:solidFill>
                  <a:srgbClr val="FFFFFF"/>
                </a:solidFill>
                <a:latin typeface="Museo Sans For Dell"/>
              </a:rPr>
              <a:t>Network Design</a:t>
            </a:r>
          </a:p>
        </p:txBody>
      </p:sp>
      <p:cxnSp>
        <p:nvCxnSpPr>
          <p:cNvPr id="20" name="Straight Connector 19"/>
          <p:cNvCxnSpPr/>
          <p:nvPr/>
        </p:nvCxnSpPr>
        <p:spPr>
          <a:xfrm>
            <a:off x="2729889" y="2347773"/>
            <a:ext cx="3905092" cy="0"/>
          </a:xfrm>
          <a:prstGeom prst="line">
            <a:avLst/>
          </a:prstGeom>
          <a:ln w="28575">
            <a:solidFill>
              <a:schemeClr val="tx2"/>
            </a:solidFill>
            <a:prstDash val="solid"/>
          </a:ln>
        </p:spPr>
        <p:style>
          <a:lnRef idx="1">
            <a:schemeClr val="accent1"/>
          </a:lnRef>
          <a:fillRef idx="0">
            <a:schemeClr val="accent1"/>
          </a:fillRef>
          <a:effectRef idx="0">
            <a:schemeClr val="accent1"/>
          </a:effectRef>
          <a:fontRef idx="minor">
            <a:schemeClr val="tx1"/>
          </a:fontRef>
        </p:style>
      </p:cxnSp>
      <p:cxnSp>
        <p:nvCxnSpPr>
          <p:cNvPr id="43" name="Straight Connector 42"/>
          <p:cNvCxnSpPr/>
          <p:nvPr/>
        </p:nvCxnSpPr>
        <p:spPr>
          <a:xfrm>
            <a:off x="2729889" y="2347750"/>
            <a:ext cx="3905092" cy="0"/>
          </a:xfrm>
          <a:prstGeom prst="line">
            <a:avLst/>
          </a:prstGeom>
          <a:ln w="19050">
            <a:solidFill>
              <a:schemeClr val="accent3"/>
            </a:solidFill>
            <a:prstDash val="sysDash"/>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2734288" y="4302486"/>
            <a:ext cx="3905092" cy="0"/>
          </a:xfrm>
          <a:prstGeom prst="line">
            <a:avLst/>
          </a:prstGeom>
          <a:ln w="28575">
            <a:solidFill>
              <a:schemeClr val="tx2"/>
            </a:solidFill>
            <a:prstDash val="solid"/>
          </a:ln>
        </p:spPr>
        <p:style>
          <a:lnRef idx="1">
            <a:schemeClr val="accent1"/>
          </a:lnRef>
          <a:fillRef idx="0">
            <a:schemeClr val="accent1"/>
          </a:fillRef>
          <a:effectRef idx="0">
            <a:schemeClr val="accent1"/>
          </a:effectRef>
          <a:fontRef idx="minor">
            <a:schemeClr val="tx1"/>
          </a:fontRef>
        </p:style>
      </p:cxnSp>
      <p:cxnSp>
        <p:nvCxnSpPr>
          <p:cNvPr id="45" name="Straight Connector 44"/>
          <p:cNvCxnSpPr/>
          <p:nvPr/>
        </p:nvCxnSpPr>
        <p:spPr>
          <a:xfrm>
            <a:off x="2729889" y="4302463"/>
            <a:ext cx="3905092" cy="0"/>
          </a:xfrm>
          <a:prstGeom prst="line">
            <a:avLst/>
          </a:prstGeom>
          <a:ln w="19050">
            <a:solidFill>
              <a:schemeClr val="accent3"/>
            </a:solidFill>
            <a:prstDash val="sysDash"/>
          </a:ln>
        </p:spPr>
        <p:style>
          <a:lnRef idx="1">
            <a:schemeClr val="accent1"/>
          </a:lnRef>
          <a:fillRef idx="0">
            <a:schemeClr val="accent1"/>
          </a:fillRef>
          <a:effectRef idx="0">
            <a:schemeClr val="accent1"/>
          </a:effectRef>
          <a:fontRef idx="minor">
            <a:schemeClr val="tx1"/>
          </a:fontRef>
        </p:style>
      </p:cxnSp>
      <p:cxnSp>
        <p:nvCxnSpPr>
          <p:cNvPr id="46" name="Straight Connector 45"/>
          <p:cNvCxnSpPr/>
          <p:nvPr/>
        </p:nvCxnSpPr>
        <p:spPr>
          <a:xfrm>
            <a:off x="2758464" y="5757723"/>
            <a:ext cx="3905092" cy="0"/>
          </a:xfrm>
          <a:prstGeom prst="line">
            <a:avLst/>
          </a:prstGeom>
          <a:ln w="28575">
            <a:solidFill>
              <a:schemeClr val="tx2"/>
            </a:solidFill>
            <a:prstDash val="solid"/>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2729889" y="5757700"/>
            <a:ext cx="3905092" cy="0"/>
          </a:xfrm>
          <a:prstGeom prst="line">
            <a:avLst/>
          </a:prstGeom>
          <a:ln w="19050">
            <a:solidFill>
              <a:schemeClr val="accent3"/>
            </a:solidFill>
            <a:prstDash val="sysDash"/>
          </a:ln>
        </p:spPr>
        <p:style>
          <a:lnRef idx="1">
            <a:schemeClr val="accent1"/>
          </a:lnRef>
          <a:fillRef idx="0">
            <a:schemeClr val="accent1"/>
          </a:fillRef>
          <a:effectRef idx="0">
            <a:schemeClr val="accent1"/>
          </a:effectRef>
          <a:fontRef idx="minor">
            <a:schemeClr val="tx1"/>
          </a:fontRef>
        </p:style>
      </p:cxnSp>
    </p:spTree>
    <p:custDataLst>
      <p:tags r:id="rId1"/>
    </p:custDataLst>
    <p:extLst>
      <p:ext uri="{BB962C8B-B14F-4D97-AF65-F5344CB8AC3E}">
        <p14:creationId xmlns:p14="http://schemas.microsoft.com/office/powerpoint/2010/main" val="4136724523"/>
      </p:ext>
    </p:extLst>
  </p:cSld>
  <p:clrMapOvr>
    <a:masterClrMapping/>
  </p:clrMapOvr>
  <p:transition spd="med">
    <p:wipe dir="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1000"/>
                                        <p:tgtEl>
                                          <p:spTgt spid="32"/>
                                        </p:tgtEl>
                                      </p:cBhvr>
                                    </p:animEffect>
                                    <p:anim calcmode="lin" valueType="num">
                                      <p:cBhvr>
                                        <p:cTn id="8" dur="1000" fill="hold"/>
                                        <p:tgtEl>
                                          <p:spTgt spid="32"/>
                                        </p:tgtEl>
                                        <p:attrNameLst>
                                          <p:attrName>ppt_x</p:attrName>
                                        </p:attrNameLst>
                                      </p:cBhvr>
                                      <p:tavLst>
                                        <p:tav tm="0">
                                          <p:val>
                                            <p:strVal val="#ppt_x"/>
                                          </p:val>
                                        </p:tav>
                                        <p:tav tm="100000">
                                          <p:val>
                                            <p:strVal val="#ppt_x"/>
                                          </p:val>
                                        </p:tav>
                                      </p:tavLst>
                                    </p:anim>
                                    <p:anim calcmode="lin" valueType="num">
                                      <p:cBhvr>
                                        <p:cTn id="9" dur="1000" fill="hold"/>
                                        <p:tgtEl>
                                          <p:spTgt spid="32"/>
                                        </p:tgtEl>
                                        <p:attrNameLst>
                                          <p:attrName>ppt_y</p:attrName>
                                        </p:attrNameLst>
                                      </p:cBhvr>
                                      <p:tavLst>
                                        <p:tav tm="0">
                                          <p:val>
                                            <p:strVal val="#ppt_y+.1"/>
                                          </p:val>
                                        </p:tav>
                                        <p:tav tm="100000">
                                          <p:val>
                                            <p:strVal val="#ppt_y"/>
                                          </p:val>
                                        </p:tav>
                                      </p:tavLst>
                                    </p:anim>
                                  </p:childTnLst>
                                </p:cTn>
                              </p:par>
                              <p:par>
                                <p:cTn id="10" presetID="10" presetClass="exit" presetSubtype="0" fill="hold" grpId="0" nodeType="withEffect">
                                  <p:stCondLst>
                                    <p:cond delay="0"/>
                                  </p:stCondLst>
                                  <p:childTnLst>
                                    <p:animEffect transition="out" filter="fade">
                                      <p:cBhvr>
                                        <p:cTn id="11" dur="1000"/>
                                        <p:tgtEl>
                                          <p:spTgt spid="15"/>
                                        </p:tgtEl>
                                      </p:cBhvr>
                                    </p:animEffect>
                                    <p:set>
                                      <p:cBhvr>
                                        <p:cTn id="12" dur="1" fill="hold">
                                          <p:stCondLst>
                                            <p:cond delay="999"/>
                                          </p:stCondLst>
                                        </p:cTn>
                                        <p:tgtEl>
                                          <p:spTgt spid="15"/>
                                        </p:tgtEl>
                                        <p:attrNameLst>
                                          <p:attrName>style.visibility</p:attrName>
                                        </p:attrNameLst>
                                      </p:cBhvr>
                                      <p:to>
                                        <p:strVal val="hidden"/>
                                      </p:to>
                                    </p:set>
                                  </p:childTnLst>
                                </p:cTn>
                              </p:par>
                              <p:par>
                                <p:cTn id="13" presetID="10"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1000"/>
                                        <p:tgtEl>
                                          <p:spTgt spid="4"/>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xit" presetSubtype="0" fill="hold" grpId="0" nodeType="clickEffect">
                                  <p:stCondLst>
                                    <p:cond delay="0"/>
                                  </p:stCondLst>
                                  <p:childTnLst>
                                    <p:animEffect transition="out" filter="fade">
                                      <p:cBhvr>
                                        <p:cTn id="19" dur="1000"/>
                                        <p:tgtEl>
                                          <p:spTgt spid="13"/>
                                        </p:tgtEl>
                                      </p:cBhvr>
                                    </p:animEffect>
                                    <p:set>
                                      <p:cBhvr>
                                        <p:cTn id="20" dur="1" fill="hold">
                                          <p:stCondLst>
                                            <p:cond delay="999"/>
                                          </p:stCondLst>
                                        </p:cTn>
                                        <p:tgtEl>
                                          <p:spTgt spid="13"/>
                                        </p:tgtEl>
                                        <p:attrNameLst>
                                          <p:attrName>style.visibility</p:attrName>
                                        </p:attrNameLst>
                                      </p:cBhvr>
                                      <p:to>
                                        <p:strVal val="hidden"/>
                                      </p:to>
                                    </p:set>
                                  </p:childTnLst>
                                </p:cTn>
                              </p:par>
                              <p:par>
                                <p:cTn id="21" presetID="10" presetClass="exit" presetSubtype="0" fill="hold" grpId="0" nodeType="withEffect">
                                  <p:stCondLst>
                                    <p:cond delay="0"/>
                                  </p:stCondLst>
                                  <p:childTnLst>
                                    <p:animEffect transition="out" filter="fade">
                                      <p:cBhvr>
                                        <p:cTn id="22" dur="1000"/>
                                        <p:tgtEl>
                                          <p:spTgt spid="14"/>
                                        </p:tgtEl>
                                      </p:cBhvr>
                                    </p:animEffect>
                                    <p:set>
                                      <p:cBhvr>
                                        <p:cTn id="23" dur="1" fill="hold">
                                          <p:stCondLst>
                                            <p:cond delay="999"/>
                                          </p:stCondLst>
                                        </p:cTn>
                                        <p:tgtEl>
                                          <p:spTgt spid="14"/>
                                        </p:tgtEl>
                                        <p:attrNameLst>
                                          <p:attrName>style.visibility</p:attrName>
                                        </p:attrNameLst>
                                      </p:cBhvr>
                                      <p:to>
                                        <p:strVal val="hidden"/>
                                      </p:to>
                                    </p:set>
                                  </p:childTnLst>
                                </p:cTn>
                              </p:par>
                              <p:par>
                                <p:cTn id="24" presetID="10" presetClass="entr" presetSubtype="0" fill="hold" nodeType="with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fade">
                                      <p:cBhvr>
                                        <p:cTn id="26" dur="500"/>
                                        <p:tgtEl>
                                          <p:spTgt spid="3"/>
                                        </p:tgtEl>
                                      </p:cBhvr>
                                    </p:animEffect>
                                  </p:childTnLst>
                                </p:cTn>
                              </p:par>
                              <p:par>
                                <p:cTn id="27" presetID="10" presetClass="exit" presetSubtype="0" fill="hold" grpId="0" nodeType="withEffect">
                                  <p:stCondLst>
                                    <p:cond delay="0"/>
                                  </p:stCondLst>
                                  <p:childTnLst>
                                    <p:animEffect transition="out" filter="fade">
                                      <p:cBhvr>
                                        <p:cTn id="28" dur="1000"/>
                                        <p:tgtEl>
                                          <p:spTgt spid="12"/>
                                        </p:tgtEl>
                                      </p:cBhvr>
                                    </p:animEffect>
                                    <p:set>
                                      <p:cBhvr>
                                        <p:cTn id="29" dur="1" fill="hold">
                                          <p:stCondLst>
                                            <p:cond delay="999"/>
                                          </p:stCondLst>
                                        </p:cTn>
                                        <p:tgtEl>
                                          <p:spTgt spid="12"/>
                                        </p:tgtEl>
                                        <p:attrNameLst>
                                          <p:attrName>style.visibility</p:attrName>
                                        </p:attrNameLst>
                                      </p:cBhvr>
                                      <p:to>
                                        <p:strVal val="hidden"/>
                                      </p:to>
                                    </p:set>
                                  </p:childTnLst>
                                </p:cTn>
                              </p:par>
                              <p:par>
                                <p:cTn id="30" presetID="10" presetClass="exit" presetSubtype="0" fill="hold" grpId="0" nodeType="withEffect">
                                  <p:stCondLst>
                                    <p:cond delay="0"/>
                                  </p:stCondLst>
                                  <p:childTnLst>
                                    <p:animEffect transition="out" filter="fade">
                                      <p:cBhvr>
                                        <p:cTn id="31" dur="1000"/>
                                        <p:tgtEl>
                                          <p:spTgt spid="17"/>
                                        </p:tgtEl>
                                      </p:cBhvr>
                                    </p:animEffect>
                                    <p:set>
                                      <p:cBhvr>
                                        <p:cTn id="32" dur="1" fill="hold">
                                          <p:stCondLst>
                                            <p:cond delay="999"/>
                                          </p:stCondLst>
                                        </p:cTn>
                                        <p:tgtEl>
                                          <p:spTgt spid="17"/>
                                        </p:tgtEl>
                                        <p:attrNameLst>
                                          <p:attrName>style.visibility</p:attrName>
                                        </p:attrNameLst>
                                      </p:cBhvr>
                                      <p:to>
                                        <p:strVal val="hidden"/>
                                      </p:to>
                                    </p:set>
                                  </p:childTnLst>
                                </p:cTn>
                              </p:par>
                            </p:childTnLst>
                          </p:cTn>
                        </p:par>
                        <p:par>
                          <p:cTn id="33" fill="hold">
                            <p:stCondLst>
                              <p:cond delay="1000"/>
                            </p:stCondLst>
                            <p:childTnLst>
                              <p:par>
                                <p:cTn id="34" presetID="22" presetClass="entr" presetSubtype="2" fill="hold" nodeType="afterEffect">
                                  <p:stCondLst>
                                    <p:cond delay="0"/>
                                  </p:stCondLst>
                                  <p:childTnLst>
                                    <p:set>
                                      <p:cBhvr>
                                        <p:cTn id="35" dur="1" fill="hold">
                                          <p:stCondLst>
                                            <p:cond delay="0"/>
                                          </p:stCondLst>
                                        </p:cTn>
                                        <p:tgtEl>
                                          <p:spTgt spid="7"/>
                                        </p:tgtEl>
                                        <p:attrNameLst>
                                          <p:attrName>style.visibility</p:attrName>
                                        </p:attrNameLst>
                                      </p:cBhvr>
                                      <p:to>
                                        <p:strVal val="visible"/>
                                      </p:to>
                                    </p:set>
                                    <p:animEffect transition="in" filter="wipe(right)">
                                      <p:cBhvr>
                                        <p:cTn id="36" dur="1000"/>
                                        <p:tgtEl>
                                          <p:spTgt spid="7"/>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nodeType="clickEffect">
                                  <p:stCondLst>
                                    <p:cond delay="0"/>
                                  </p:stCondLst>
                                  <p:childTnLst>
                                    <p:set>
                                      <p:cBhvr>
                                        <p:cTn id="40" dur="1" fill="hold">
                                          <p:stCondLst>
                                            <p:cond delay="0"/>
                                          </p:stCondLst>
                                        </p:cTn>
                                        <p:tgtEl>
                                          <p:spTgt spid="5"/>
                                        </p:tgtEl>
                                        <p:attrNameLst>
                                          <p:attrName>style.visibility</p:attrName>
                                        </p:attrNameLst>
                                      </p:cBhvr>
                                      <p:to>
                                        <p:strVal val="visible"/>
                                      </p:to>
                                    </p:set>
                                    <p:animEffect transition="in" filter="fade">
                                      <p:cBhvr>
                                        <p:cTn id="41" dur="1000"/>
                                        <p:tgtEl>
                                          <p:spTgt spid="5"/>
                                        </p:tgtEl>
                                      </p:cBhvr>
                                    </p:animEffect>
                                  </p:childTnLst>
                                </p:cTn>
                              </p:par>
                              <p:par>
                                <p:cTn id="42" presetID="10" presetClass="entr" presetSubtype="0" fill="hold" nodeType="withEffect">
                                  <p:stCondLst>
                                    <p:cond delay="0"/>
                                  </p:stCondLst>
                                  <p:childTnLst>
                                    <p:set>
                                      <p:cBhvr>
                                        <p:cTn id="43" dur="1" fill="hold">
                                          <p:stCondLst>
                                            <p:cond delay="0"/>
                                          </p:stCondLst>
                                        </p:cTn>
                                        <p:tgtEl>
                                          <p:spTgt spid="6"/>
                                        </p:tgtEl>
                                        <p:attrNameLst>
                                          <p:attrName>style.visibility</p:attrName>
                                        </p:attrNameLst>
                                      </p:cBhvr>
                                      <p:to>
                                        <p:strVal val="visible"/>
                                      </p:to>
                                    </p:set>
                                    <p:animEffect transition="in" filter="fade">
                                      <p:cBhvr>
                                        <p:cTn id="44"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14" grpId="0"/>
      <p:bldP spid="15" grpId="0"/>
      <p:bldP spid="17" grpId="0"/>
      <p:bldP spid="3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381000" y="901577"/>
            <a:ext cx="8382000" cy="3557897"/>
          </a:xfrm>
          <a:prstGeom prst="rect">
            <a:avLst/>
          </a:prstGeom>
        </p:spPr>
        <p:txBody>
          <a:bodyPr wrap="square">
            <a:spAutoFit/>
          </a:bodyPr>
          <a:lstStyle/>
          <a:p>
            <a:pPr algn="just">
              <a:lnSpc>
                <a:spcPct val="150000"/>
              </a:lnSpc>
            </a:pPr>
            <a:r>
              <a:rPr lang="en-GB" sz="1800" dirty="0" smtClean="0">
                <a:solidFill>
                  <a:schemeClr val="bg2"/>
                </a:solidFill>
                <a:latin typeface="+mn-lt"/>
              </a:rPr>
              <a:t>DCB is a set of standards to enhance Ethernet for                    </a:t>
            </a:r>
          </a:p>
          <a:p>
            <a:pPr algn="just">
              <a:lnSpc>
                <a:spcPct val="150000"/>
              </a:lnSpc>
            </a:pPr>
            <a:r>
              <a:rPr lang="en-GB" sz="1800" dirty="0" smtClean="0">
                <a:solidFill>
                  <a:schemeClr val="bg2"/>
                </a:solidFill>
                <a:latin typeface="+mn-lt"/>
              </a:rPr>
              <a:t>the data </a:t>
            </a:r>
            <a:r>
              <a:rPr lang="en-GB" sz="1800" dirty="0" err="1" smtClean="0">
                <a:solidFill>
                  <a:schemeClr val="bg2"/>
                </a:solidFill>
                <a:latin typeface="+mn-lt"/>
              </a:rPr>
              <a:t>center</a:t>
            </a:r>
            <a:r>
              <a:rPr lang="en-GB" sz="1800" dirty="0" smtClean="0">
                <a:solidFill>
                  <a:schemeClr val="bg2"/>
                </a:solidFill>
                <a:latin typeface="+mn-lt"/>
              </a:rPr>
              <a:t> use (10Gb or higher)</a:t>
            </a:r>
          </a:p>
          <a:p>
            <a:pPr>
              <a:lnSpc>
                <a:spcPct val="150000"/>
              </a:lnSpc>
            </a:pPr>
            <a:r>
              <a:rPr lang="en-GB" sz="1800" dirty="0" smtClean="0">
                <a:solidFill>
                  <a:schemeClr val="bg2"/>
                </a:solidFill>
                <a:latin typeface="+mn-lt"/>
              </a:rPr>
              <a:t>IEEE Standards: </a:t>
            </a:r>
          </a:p>
          <a:p>
            <a:pPr marL="742950" lvl="1" indent="-285750">
              <a:lnSpc>
                <a:spcPct val="150000"/>
              </a:lnSpc>
              <a:buClr>
                <a:srgbClr val="002060"/>
              </a:buClr>
              <a:buFont typeface="Arial" pitchFamily="34" charset="0"/>
              <a:buChar char="•"/>
            </a:pPr>
            <a:r>
              <a:rPr lang="en-GB" sz="1800" b="1" dirty="0" smtClean="0">
                <a:solidFill>
                  <a:schemeClr val="bg2"/>
                </a:solidFill>
                <a:latin typeface="+mn-lt"/>
              </a:rPr>
              <a:t>PFC</a:t>
            </a:r>
            <a:r>
              <a:rPr lang="en-GB" sz="1800" dirty="0" smtClean="0">
                <a:solidFill>
                  <a:schemeClr val="bg2"/>
                </a:solidFill>
                <a:latin typeface="+mn-lt"/>
              </a:rPr>
              <a:t> – Priority-based Flow Control (</a:t>
            </a:r>
            <a:r>
              <a:rPr lang="en-GB" sz="1800" i="1" dirty="0" smtClean="0">
                <a:solidFill>
                  <a:schemeClr val="bg2"/>
                </a:solidFill>
                <a:latin typeface="+mn-lt"/>
              </a:rPr>
              <a:t>802.1Qbb</a:t>
            </a:r>
            <a:r>
              <a:rPr lang="en-GB" sz="1800" dirty="0" smtClean="0">
                <a:solidFill>
                  <a:schemeClr val="bg2"/>
                </a:solidFill>
                <a:latin typeface="+mn-lt"/>
              </a:rPr>
              <a:t>)</a:t>
            </a:r>
          </a:p>
          <a:p>
            <a:pPr marL="742950" lvl="1" indent="-285750">
              <a:lnSpc>
                <a:spcPct val="150000"/>
              </a:lnSpc>
              <a:buClr>
                <a:srgbClr val="002060"/>
              </a:buClr>
              <a:buFont typeface="Arial" pitchFamily="34" charset="0"/>
              <a:buChar char="•"/>
            </a:pPr>
            <a:r>
              <a:rPr lang="en-GB" sz="1800" b="1" dirty="0" smtClean="0">
                <a:solidFill>
                  <a:schemeClr val="bg2"/>
                </a:solidFill>
                <a:latin typeface="+mn-lt"/>
              </a:rPr>
              <a:t>ETS </a:t>
            </a:r>
            <a:r>
              <a:rPr lang="en-GB" sz="1800" dirty="0" smtClean="0">
                <a:solidFill>
                  <a:schemeClr val="bg2"/>
                </a:solidFill>
                <a:latin typeface="+mn-lt"/>
              </a:rPr>
              <a:t>– Enhanced Transmission Selection (</a:t>
            </a:r>
            <a:r>
              <a:rPr lang="en-GB" sz="1800" i="1" dirty="0" smtClean="0">
                <a:solidFill>
                  <a:schemeClr val="bg2"/>
                </a:solidFill>
                <a:latin typeface="+mn-lt"/>
              </a:rPr>
              <a:t>802.1Qaz</a:t>
            </a:r>
            <a:r>
              <a:rPr lang="en-GB" sz="1800" dirty="0" smtClean="0">
                <a:solidFill>
                  <a:schemeClr val="bg2"/>
                </a:solidFill>
                <a:latin typeface="+mn-lt"/>
              </a:rPr>
              <a:t>)</a:t>
            </a:r>
          </a:p>
          <a:p>
            <a:pPr marL="742950" lvl="1" indent="-285750">
              <a:lnSpc>
                <a:spcPct val="150000"/>
              </a:lnSpc>
              <a:buClr>
                <a:srgbClr val="002060"/>
              </a:buClr>
              <a:buFont typeface="Arial" pitchFamily="34" charset="0"/>
              <a:buChar char="•"/>
            </a:pPr>
            <a:r>
              <a:rPr lang="en-GB" sz="1800" b="1" dirty="0" smtClean="0">
                <a:solidFill>
                  <a:schemeClr val="bg2"/>
                </a:solidFill>
                <a:latin typeface="+mn-lt"/>
              </a:rPr>
              <a:t>CN</a:t>
            </a:r>
            <a:r>
              <a:rPr lang="en-GB" sz="1800" dirty="0" smtClean="0">
                <a:solidFill>
                  <a:schemeClr val="bg2"/>
                </a:solidFill>
                <a:latin typeface="+mn-lt"/>
              </a:rPr>
              <a:t> – Congestion Notification (</a:t>
            </a:r>
            <a:r>
              <a:rPr lang="en-GB" sz="1800" i="1" dirty="0" smtClean="0">
                <a:solidFill>
                  <a:schemeClr val="bg2"/>
                </a:solidFill>
                <a:latin typeface="+mn-lt"/>
              </a:rPr>
              <a:t>802.1Qau</a:t>
            </a:r>
            <a:r>
              <a:rPr lang="en-GB" sz="1800" dirty="0" smtClean="0">
                <a:solidFill>
                  <a:schemeClr val="bg2"/>
                </a:solidFill>
                <a:latin typeface="+mn-lt"/>
              </a:rPr>
              <a:t>)</a:t>
            </a:r>
          </a:p>
          <a:p>
            <a:pPr marL="742950" lvl="1" indent="-285750">
              <a:lnSpc>
                <a:spcPct val="150000"/>
              </a:lnSpc>
              <a:buClr>
                <a:srgbClr val="002060"/>
              </a:buClr>
              <a:buFont typeface="Arial" pitchFamily="34" charset="0"/>
              <a:buChar char="•"/>
            </a:pPr>
            <a:r>
              <a:rPr lang="en-GB" sz="1800" b="1" dirty="0" smtClean="0">
                <a:solidFill>
                  <a:schemeClr val="bg2"/>
                </a:solidFill>
                <a:latin typeface="+mn-lt"/>
              </a:rPr>
              <a:t>DCBX</a:t>
            </a:r>
            <a:r>
              <a:rPr lang="en-GB" sz="1800" dirty="0" smtClean="0">
                <a:solidFill>
                  <a:schemeClr val="bg2"/>
                </a:solidFill>
                <a:latin typeface="+mn-lt"/>
              </a:rPr>
              <a:t> - Data </a:t>
            </a:r>
            <a:r>
              <a:rPr lang="en-GB" sz="1800" dirty="0" err="1" smtClean="0">
                <a:solidFill>
                  <a:schemeClr val="bg2"/>
                </a:solidFill>
                <a:latin typeface="+mn-lt"/>
              </a:rPr>
              <a:t>Center</a:t>
            </a:r>
            <a:r>
              <a:rPr lang="en-GB" sz="1800" dirty="0" smtClean="0">
                <a:solidFill>
                  <a:schemeClr val="bg2"/>
                </a:solidFill>
                <a:latin typeface="+mn-lt"/>
              </a:rPr>
              <a:t> Bridging capability </a:t>
            </a:r>
            <a:r>
              <a:rPr lang="en-GB" sz="1800" dirty="0" err="1" smtClean="0">
                <a:solidFill>
                  <a:schemeClr val="bg2"/>
                </a:solidFill>
                <a:latin typeface="+mn-lt"/>
              </a:rPr>
              <a:t>eXchange</a:t>
            </a:r>
            <a:r>
              <a:rPr lang="en-GB" sz="1800" dirty="0" smtClean="0">
                <a:solidFill>
                  <a:schemeClr val="bg2"/>
                </a:solidFill>
                <a:latin typeface="+mn-lt"/>
              </a:rPr>
              <a:t> (</a:t>
            </a:r>
            <a:r>
              <a:rPr lang="en-GB" sz="1800" i="1" dirty="0" smtClean="0">
                <a:solidFill>
                  <a:schemeClr val="bg2"/>
                </a:solidFill>
                <a:latin typeface="+mn-lt"/>
              </a:rPr>
              <a:t>802.1Qaz</a:t>
            </a:r>
            <a:r>
              <a:rPr lang="en-GB" sz="1800" dirty="0" smtClean="0">
                <a:solidFill>
                  <a:schemeClr val="bg2"/>
                </a:solidFill>
                <a:latin typeface="+mn-lt"/>
              </a:rPr>
              <a:t>)</a:t>
            </a:r>
          </a:p>
          <a:p>
            <a:pPr marL="1143000" lvl="4" indent="-228600">
              <a:lnSpc>
                <a:spcPct val="90000"/>
              </a:lnSpc>
              <a:buClr>
                <a:schemeClr val="bg1"/>
              </a:buClr>
              <a:buFont typeface="Museo Sans For Dell" pitchFamily="2" charset="0"/>
              <a:buChar char="–"/>
            </a:pPr>
            <a:endParaRPr lang="en-US" sz="1800" dirty="0" smtClean="0">
              <a:solidFill>
                <a:schemeClr val="bg2"/>
              </a:solidFill>
              <a:latin typeface="+mn-lt"/>
            </a:endParaRPr>
          </a:p>
          <a:p>
            <a:endParaRPr lang="en-US" sz="2000" dirty="0"/>
          </a:p>
        </p:txBody>
      </p:sp>
      <p:sp>
        <p:nvSpPr>
          <p:cNvPr id="7" name="Title 7"/>
          <p:cNvSpPr txBox="1">
            <a:spLocks/>
          </p:cNvSpPr>
          <p:nvPr/>
        </p:nvSpPr>
        <p:spPr>
          <a:xfrm>
            <a:off x="381000" y="381000"/>
            <a:ext cx="8991600" cy="853560"/>
          </a:xfrm>
          <a:prstGeom prst="rect">
            <a:avLst/>
          </a:prstGeom>
        </p:spPr>
        <p:txBody>
          <a:bodyPr/>
          <a:lstStyle>
            <a:lvl1pPr algn="l" rtl="0" eaLnBrk="1" fontAlgn="base" hangingPunct="1">
              <a:lnSpc>
                <a:spcPct val="90000"/>
              </a:lnSpc>
              <a:spcBef>
                <a:spcPct val="0"/>
              </a:spcBef>
              <a:spcAft>
                <a:spcPct val="0"/>
              </a:spcAft>
              <a:defRPr sz="3000" b="0" cap="none" baseline="0">
                <a:solidFill>
                  <a:schemeClr val="bg1"/>
                </a:solidFill>
                <a:latin typeface="Museo For Dell" pitchFamily="2" charset="0"/>
                <a:ea typeface="Museo For Dell" pitchFamily="2" charset="0"/>
                <a:cs typeface="+mj-cs"/>
              </a:defRPr>
            </a:lvl1pPr>
            <a:lvl2pPr algn="l" rtl="0" eaLnBrk="1" fontAlgn="base" hangingPunct="1">
              <a:lnSpc>
                <a:spcPct val="80000"/>
              </a:lnSpc>
              <a:spcBef>
                <a:spcPct val="0"/>
              </a:spcBef>
              <a:spcAft>
                <a:spcPct val="0"/>
              </a:spcAft>
              <a:defRPr sz="3200" b="1">
                <a:solidFill>
                  <a:schemeClr val="accent1"/>
                </a:solidFill>
                <a:latin typeface="Arial Black" pitchFamily="34" charset="0"/>
              </a:defRPr>
            </a:lvl2pPr>
            <a:lvl3pPr algn="l" rtl="0" eaLnBrk="1" fontAlgn="base" hangingPunct="1">
              <a:lnSpc>
                <a:spcPct val="80000"/>
              </a:lnSpc>
              <a:spcBef>
                <a:spcPct val="0"/>
              </a:spcBef>
              <a:spcAft>
                <a:spcPct val="0"/>
              </a:spcAft>
              <a:defRPr sz="3200" b="1">
                <a:solidFill>
                  <a:schemeClr val="accent1"/>
                </a:solidFill>
                <a:latin typeface="Arial Black" pitchFamily="34" charset="0"/>
              </a:defRPr>
            </a:lvl3pPr>
            <a:lvl4pPr algn="l" rtl="0" eaLnBrk="1" fontAlgn="base" hangingPunct="1">
              <a:lnSpc>
                <a:spcPct val="80000"/>
              </a:lnSpc>
              <a:spcBef>
                <a:spcPct val="0"/>
              </a:spcBef>
              <a:spcAft>
                <a:spcPct val="0"/>
              </a:spcAft>
              <a:defRPr sz="3200" b="1">
                <a:solidFill>
                  <a:schemeClr val="accent1"/>
                </a:solidFill>
                <a:latin typeface="Arial Black" pitchFamily="34" charset="0"/>
              </a:defRPr>
            </a:lvl4pPr>
            <a:lvl5pPr algn="l" rtl="0" eaLnBrk="1" fontAlgn="base" hangingPunct="1">
              <a:lnSpc>
                <a:spcPct val="80000"/>
              </a:lnSpc>
              <a:spcBef>
                <a:spcPct val="0"/>
              </a:spcBef>
              <a:spcAft>
                <a:spcPct val="0"/>
              </a:spcAft>
              <a:defRPr sz="3200" b="1">
                <a:solidFill>
                  <a:schemeClr val="accent1"/>
                </a:solidFill>
                <a:latin typeface="Arial Black" pitchFamily="34" charset="0"/>
              </a:defRPr>
            </a:lvl5pPr>
            <a:lvl6pPr marL="457200" algn="l" rtl="0" eaLnBrk="1" fontAlgn="base" hangingPunct="1">
              <a:lnSpc>
                <a:spcPct val="70000"/>
              </a:lnSpc>
              <a:spcBef>
                <a:spcPct val="0"/>
              </a:spcBef>
              <a:spcAft>
                <a:spcPct val="0"/>
              </a:spcAft>
              <a:defRPr sz="4400" b="1">
                <a:solidFill>
                  <a:schemeClr val="accent1"/>
                </a:solidFill>
                <a:latin typeface="Arial Black" pitchFamily="34" charset="0"/>
              </a:defRPr>
            </a:lvl6pPr>
            <a:lvl7pPr marL="914400" algn="l" rtl="0" eaLnBrk="1" fontAlgn="base" hangingPunct="1">
              <a:lnSpc>
                <a:spcPct val="70000"/>
              </a:lnSpc>
              <a:spcBef>
                <a:spcPct val="0"/>
              </a:spcBef>
              <a:spcAft>
                <a:spcPct val="0"/>
              </a:spcAft>
              <a:defRPr sz="4400" b="1">
                <a:solidFill>
                  <a:schemeClr val="accent1"/>
                </a:solidFill>
                <a:latin typeface="Arial Black" pitchFamily="34" charset="0"/>
              </a:defRPr>
            </a:lvl7pPr>
            <a:lvl8pPr marL="1371600" algn="l" rtl="0" eaLnBrk="1" fontAlgn="base" hangingPunct="1">
              <a:lnSpc>
                <a:spcPct val="70000"/>
              </a:lnSpc>
              <a:spcBef>
                <a:spcPct val="0"/>
              </a:spcBef>
              <a:spcAft>
                <a:spcPct val="0"/>
              </a:spcAft>
              <a:defRPr sz="4400" b="1">
                <a:solidFill>
                  <a:schemeClr val="accent1"/>
                </a:solidFill>
                <a:latin typeface="Arial Black" pitchFamily="34" charset="0"/>
              </a:defRPr>
            </a:lvl8pPr>
            <a:lvl9pPr marL="1828800" algn="l" rtl="0" eaLnBrk="1" fontAlgn="base" hangingPunct="1">
              <a:lnSpc>
                <a:spcPct val="70000"/>
              </a:lnSpc>
              <a:spcBef>
                <a:spcPct val="0"/>
              </a:spcBef>
              <a:spcAft>
                <a:spcPct val="0"/>
              </a:spcAft>
              <a:defRPr sz="4400" b="1">
                <a:solidFill>
                  <a:schemeClr val="accent1"/>
                </a:solidFill>
                <a:latin typeface="Arial Black" pitchFamily="34" charset="0"/>
              </a:defRPr>
            </a:lvl9pPr>
          </a:lstStyle>
          <a:p>
            <a:r>
              <a:rPr lang="es-ES" sz="3200" b="1" dirty="0" smtClean="0"/>
              <a:t>10Gb D.C.B. - </a:t>
            </a:r>
            <a:r>
              <a:rPr lang="es-ES" sz="3200" dirty="0" smtClean="0"/>
              <a:t>Data Center </a:t>
            </a:r>
            <a:r>
              <a:rPr lang="es-ES" sz="3200" dirty="0" err="1" smtClean="0"/>
              <a:t>Bridging</a:t>
            </a:r>
            <a:endParaRPr lang="es-ES" sz="3200" b="1" dirty="0"/>
          </a:p>
        </p:txBody>
      </p:sp>
      <p:pic>
        <p:nvPicPr>
          <p:cNvPr id="8"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63679" y="4038600"/>
            <a:ext cx="4191000" cy="220019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a:extLst/>
        </p:spPr>
      </p:pic>
    </p:spTree>
    <p:extLst>
      <p:ext uri="{BB962C8B-B14F-4D97-AF65-F5344CB8AC3E}">
        <p14:creationId xmlns:p14="http://schemas.microsoft.com/office/powerpoint/2010/main" val="30930017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4294967295"/>
          </p:nvPr>
        </p:nvSpPr>
        <p:spPr>
          <a:xfrm>
            <a:off x="0" y="6440488"/>
            <a:ext cx="260350" cy="152400"/>
          </a:xfrm>
          <a:prstGeom prst="rect">
            <a:avLst/>
          </a:prstGeom>
        </p:spPr>
        <p:txBody>
          <a:bodyPr/>
          <a:lstStyle/>
          <a:p>
            <a:fld id="{DBD5246C-868F-410A-AE52-FE248EDADC46}" type="slidenum">
              <a:rPr lang="en-US" smtClean="0"/>
              <a:pPr/>
              <a:t>9</a:t>
            </a:fld>
            <a:endParaRPr lang="en-US" dirty="0"/>
          </a:p>
        </p:txBody>
      </p:sp>
      <p:sp>
        <p:nvSpPr>
          <p:cNvPr id="5" name="Title 76"/>
          <p:cNvSpPr>
            <a:spLocks noGrp="1"/>
          </p:cNvSpPr>
          <p:nvPr>
            <p:ph type="title" idx="4294967295"/>
          </p:nvPr>
        </p:nvSpPr>
        <p:spPr>
          <a:xfrm>
            <a:off x="304800" y="166688"/>
            <a:ext cx="8248650" cy="442912"/>
          </a:xfrm>
        </p:spPr>
        <p:txBody>
          <a:bodyPr/>
          <a:lstStyle/>
          <a:p>
            <a:r>
              <a:rPr lang="en-US" dirty="0" smtClean="0"/>
              <a:t>Enhancements to Ethernet, </a:t>
            </a:r>
          </a:p>
        </p:txBody>
      </p:sp>
      <p:grpSp>
        <p:nvGrpSpPr>
          <p:cNvPr id="2" name="Group 71"/>
          <p:cNvGrpSpPr>
            <a:grpSpLocks/>
          </p:cNvGrpSpPr>
          <p:nvPr/>
        </p:nvGrpSpPr>
        <p:grpSpPr bwMode="auto">
          <a:xfrm>
            <a:off x="964054" y="1774711"/>
            <a:ext cx="3409856" cy="1550194"/>
            <a:chOff x="84218" y="1611730"/>
            <a:chExt cx="3344779" cy="2719638"/>
          </a:xfrm>
        </p:grpSpPr>
        <p:grpSp>
          <p:nvGrpSpPr>
            <p:cNvPr id="3" name="Group 5"/>
            <p:cNvGrpSpPr>
              <a:grpSpLocks/>
            </p:cNvGrpSpPr>
            <p:nvPr/>
          </p:nvGrpSpPr>
          <p:grpSpPr bwMode="auto">
            <a:xfrm>
              <a:off x="548147" y="1682174"/>
              <a:ext cx="2523112" cy="2553106"/>
              <a:chOff x="259379" y="882837"/>
              <a:chExt cx="2523112" cy="2731803"/>
            </a:xfrm>
          </p:grpSpPr>
          <p:sp>
            <p:nvSpPr>
              <p:cNvPr id="9" name="TextBox 12"/>
              <p:cNvSpPr txBox="1">
                <a:spLocks noChangeArrowheads="1"/>
              </p:cNvSpPr>
              <p:nvPr/>
            </p:nvSpPr>
            <p:spPr bwMode="auto">
              <a:xfrm>
                <a:off x="310460" y="882837"/>
                <a:ext cx="2472031" cy="8666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eaLnBrk="1" hangingPunct="1"/>
                <a:r>
                  <a:rPr lang="en-US" sz="1200" b="1" dirty="0">
                    <a:latin typeface="Trebuchet MS" pitchFamily="34" charset="0"/>
                  </a:rPr>
                  <a:t>802.1Qbb </a:t>
                </a:r>
              </a:p>
              <a:p>
                <a:pPr algn="ctr" eaLnBrk="1" hangingPunct="1"/>
                <a:r>
                  <a:rPr lang="en-US" sz="1200" b="1" dirty="0">
                    <a:latin typeface="Trebuchet MS" pitchFamily="34" charset="0"/>
                  </a:rPr>
                  <a:t>(Per-Priority Flow Control)</a:t>
                </a:r>
              </a:p>
            </p:txBody>
          </p:sp>
          <p:grpSp>
            <p:nvGrpSpPr>
              <p:cNvPr id="6" name="Group 364"/>
              <p:cNvGrpSpPr>
                <a:grpSpLocks/>
              </p:cNvGrpSpPr>
              <p:nvPr/>
            </p:nvGrpSpPr>
            <p:grpSpPr bwMode="auto">
              <a:xfrm>
                <a:off x="259379" y="1777459"/>
                <a:ext cx="2474911" cy="1837181"/>
                <a:chOff x="5650889" y="897563"/>
                <a:chExt cx="2474911" cy="1837181"/>
              </a:xfrm>
            </p:grpSpPr>
            <p:sp>
              <p:nvSpPr>
                <p:cNvPr id="11" name="Right Arrow 10"/>
                <p:cNvSpPr/>
                <p:nvPr/>
              </p:nvSpPr>
              <p:spPr>
                <a:xfrm>
                  <a:off x="5650889" y="1116595"/>
                  <a:ext cx="2474911" cy="178801"/>
                </a:xfrm>
                <a:prstGeom prst="rightArrow">
                  <a:avLst/>
                </a:prstGeom>
                <a:solidFill>
                  <a:srgbClr val="04FC3F"/>
                </a:solidFill>
                <a:ln w="254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bg1"/>
                    </a:solidFill>
                    <a:latin typeface="Trebuchet MS" pitchFamily="34" charset="0"/>
                  </a:endParaRPr>
                </a:p>
              </p:txBody>
            </p:sp>
            <p:sp>
              <p:nvSpPr>
                <p:cNvPr id="12" name="Right Arrow 11"/>
                <p:cNvSpPr/>
                <p:nvPr/>
              </p:nvSpPr>
              <p:spPr>
                <a:xfrm>
                  <a:off x="5650889" y="1284222"/>
                  <a:ext cx="2474911" cy="176565"/>
                </a:xfrm>
                <a:prstGeom prst="rightArrow">
                  <a:avLst/>
                </a:prstGeom>
                <a:solidFill>
                  <a:srgbClr val="04FC3F"/>
                </a:solidFill>
                <a:ln w="254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bg1"/>
                    </a:solidFill>
                    <a:latin typeface="Trebuchet MS" pitchFamily="34" charset="0"/>
                  </a:endParaRPr>
                </a:p>
              </p:txBody>
            </p:sp>
            <p:sp>
              <p:nvSpPr>
                <p:cNvPr id="13" name="Right Arrow 12"/>
                <p:cNvSpPr/>
                <p:nvPr/>
              </p:nvSpPr>
              <p:spPr>
                <a:xfrm>
                  <a:off x="5650889" y="1451847"/>
                  <a:ext cx="2474911" cy="176567"/>
                </a:xfrm>
                <a:prstGeom prst="rightArrow">
                  <a:avLst/>
                </a:prstGeom>
                <a:solidFill>
                  <a:srgbClr val="04FC3F"/>
                </a:solidFill>
                <a:ln w="254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bg1"/>
                    </a:solidFill>
                    <a:latin typeface="Trebuchet MS" pitchFamily="34" charset="0"/>
                  </a:endParaRPr>
                </a:p>
              </p:txBody>
            </p:sp>
            <p:sp>
              <p:nvSpPr>
                <p:cNvPr id="14" name="Right Arrow 13"/>
                <p:cNvSpPr/>
                <p:nvPr/>
              </p:nvSpPr>
              <p:spPr>
                <a:xfrm flipH="1">
                  <a:off x="5650889" y="1619474"/>
                  <a:ext cx="2474911" cy="176565"/>
                </a:xfrm>
                <a:prstGeom prst="rightArrow">
                  <a:avLst/>
                </a:prstGeom>
                <a:solidFill>
                  <a:srgbClr val="FF0000"/>
                </a:solidFill>
                <a:ln w="254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bg1"/>
                    </a:solidFill>
                    <a:latin typeface="Trebuchet MS" pitchFamily="34" charset="0"/>
                  </a:endParaRPr>
                </a:p>
              </p:txBody>
            </p:sp>
            <p:sp>
              <p:nvSpPr>
                <p:cNvPr id="15" name="Right Arrow 14"/>
                <p:cNvSpPr/>
                <p:nvPr/>
              </p:nvSpPr>
              <p:spPr>
                <a:xfrm>
                  <a:off x="5650889" y="1784865"/>
                  <a:ext cx="2474911" cy="178801"/>
                </a:xfrm>
                <a:prstGeom prst="rightArrow">
                  <a:avLst/>
                </a:prstGeom>
                <a:solidFill>
                  <a:srgbClr val="04FC3F"/>
                </a:solidFill>
                <a:ln w="254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bg1"/>
                    </a:solidFill>
                    <a:latin typeface="Trebuchet MS" pitchFamily="34" charset="0"/>
                  </a:endParaRPr>
                </a:p>
              </p:txBody>
            </p:sp>
            <p:sp>
              <p:nvSpPr>
                <p:cNvPr id="16" name="Right Arrow 15"/>
                <p:cNvSpPr/>
                <p:nvPr/>
              </p:nvSpPr>
              <p:spPr>
                <a:xfrm>
                  <a:off x="5650889" y="1952490"/>
                  <a:ext cx="2474911" cy="176567"/>
                </a:xfrm>
                <a:prstGeom prst="rightArrow">
                  <a:avLst/>
                </a:prstGeom>
                <a:solidFill>
                  <a:srgbClr val="04FC3F"/>
                </a:solidFill>
                <a:ln w="254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bg1"/>
                    </a:solidFill>
                    <a:latin typeface="Trebuchet MS" pitchFamily="34" charset="0"/>
                  </a:endParaRPr>
                </a:p>
              </p:txBody>
            </p:sp>
            <p:sp>
              <p:nvSpPr>
                <p:cNvPr id="17" name="Right Arrow 16"/>
                <p:cNvSpPr/>
                <p:nvPr/>
              </p:nvSpPr>
              <p:spPr>
                <a:xfrm>
                  <a:off x="5650889" y="2120117"/>
                  <a:ext cx="2474911" cy="176565"/>
                </a:xfrm>
                <a:prstGeom prst="rightArrow">
                  <a:avLst/>
                </a:prstGeom>
                <a:solidFill>
                  <a:srgbClr val="04FC3F"/>
                </a:solidFill>
                <a:ln w="254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bg1"/>
                    </a:solidFill>
                    <a:latin typeface="Trebuchet MS" pitchFamily="34" charset="0"/>
                  </a:endParaRPr>
                </a:p>
              </p:txBody>
            </p:sp>
            <p:sp>
              <p:nvSpPr>
                <p:cNvPr id="18" name="Right Arrow 17"/>
                <p:cNvSpPr/>
                <p:nvPr/>
              </p:nvSpPr>
              <p:spPr>
                <a:xfrm>
                  <a:off x="5650889" y="2287742"/>
                  <a:ext cx="2474911" cy="176567"/>
                </a:xfrm>
                <a:prstGeom prst="rightArrow">
                  <a:avLst/>
                </a:prstGeom>
                <a:solidFill>
                  <a:srgbClr val="04FC3F"/>
                </a:solidFill>
                <a:ln w="254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bg1"/>
                    </a:solidFill>
                    <a:latin typeface="Trebuchet MS" pitchFamily="34" charset="0"/>
                  </a:endParaRPr>
                </a:p>
              </p:txBody>
            </p:sp>
            <p:sp>
              <p:nvSpPr>
                <p:cNvPr id="19" name="Can 18"/>
                <p:cNvSpPr/>
                <p:nvPr/>
              </p:nvSpPr>
              <p:spPr>
                <a:xfrm rot="16200000">
                  <a:off x="5892121" y="1036080"/>
                  <a:ext cx="1837181" cy="1560148"/>
                </a:xfrm>
                <a:prstGeom prst="can">
                  <a:avLst/>
                </a:prstGeom>
                <a:solidFill>
                  <a:schemeClr val="accent1">
                    <a:alpha val="71000"/>
                  </a:schemeClr>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bg1"/>
                    </a:solidFill>
                    <a:latin typeface="Trebuchet MS" pitchFamily="34" charset="0"/>
                  </a:endParaRPr>
                </a:p>
              </p:txBody>
            </p:sp>
            <p:sp>
              <p:nvSpPr>
                <p:cNvPr id="20" name="TextBox 23"/>
                <p:cNvSpPr txBox="1">
                  <a:spLocks noChangeArrowheads="1"/>
                </p:cNvSpPr>
                <p:nvPr/>
              </p:nvSpPr>
              <p:spPr bwMode="auto">
                <a:xfrm>
                  <a:off x="6403951" y="1025416"/>
                  <a:ext cx="1122415" cy="13288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eaLnBrk="1" hangingPunct="1"/>
                  <a:r>
                    <a:rPr lang="en-US" sz="2000" b="1" dirty="0" smtClean="0">
                      <a:solidFill>
                        <a:schemeClr val="tx2"/>
                      </a:solidFill>
                      <a:latin typeface="Trebuchet MS" pitchFamily="34" charset="0"/>
                    </a:rPr>
                    <a:t>10GbE</a:t>
                  </a:r>
                  <a:endParaRPr lang="en-US" sz="2000" b="1" dirty="0">
                    <a:solidFill>
                      <a:schemeClr val="tx2"/>
                    </a:solidFill>
                    <a:latin typeface="Trebuchet MS" pitchFamily="34" charset="0"/>
                  </a:endParaRPr>
                </a:p>
                <a:p>
                  <a:pPr algn="ctr" eaLnBrk="1" hangingPunct="1"/>
                  <a:r>
                    <a:rPr lang="en-US" sz="2000" b="1" dirty="0">
                      <a:solidFill>
                        <a:schemeClr val="tx2"/>
                      </a:solidFill>
                      <a:latin typeface="Trebuchet MS" pitchFamily="34" charset="0"/>
                    </a:rPr>
                    <a:t>Link</a:t>
                  </a:r>
                </a:p>
              </p:txBody>
            </p:sp>
          </p:grpSp>
        </p:grpSp>
        <p:sp>
          <p:nvSpPr>
            <p:cNvPr id="8" name="Rectangle 7"/>
            <p:cNvSpPr/>
            <p:nvPr/>
          </p:nvSpPr>
          <p:spPr>
            <a:xfrm>
              <a:off x="84218" y="1611730"/>
              <a:ext cx="3344779" cy="2719638"/>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bg1"/>
                </a:solidFill>
                <a:latin typeface="Trebuchet MS" pitchFamily="34" charset="0"/>
              </a:endParaRPr>
            </a:p>
          </p:txBody>
        </p:sp>
      </p:grpSp>
      <p:sp>
        <p:nvSpPr>
          <p:cNvPr id="21" name="TextBox 78"/>
          <p:cNvSpPr txBox="1">
            <a:spLocks noChangeArrowheads="1"/>
          </p:cNvSpPr>
          <p:nvPr/>
        </p:nvSpPr>
        <p:spPr bwMode="auto">
          <a:xfrm>
            <a:off x="315218" y="2025933"/>
            <a:ext cx="670376" cy="707886"/>
          </a:xfrm>
          <a:prstGeom prst="rect">
            <a:avLst/>
          </a:prstGeom>
          <a:noFill/>
          <a:ln>
            <a:noFill/>
          </a:ln>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eaLnBrk="1" hangingPunct="1"/>
            <a:r>
              <a:rPr lang="en-US" sz="2000" dirty="0">
                <a:latin typeface="Trebuchet MS" pitchFamily="34" charset="0"/>
              </a:rPr>
              <a:t>IEEE</a:t>
            </a:r>
          </a:p>
          <a:p>
            <a:pPr algn="ctr" eaLnBrk="1" hangingPunct="1"/>
            <a:r>
              <a:rPr lang="en-US" sz="2000" dirty="0">
                <a:latin typeface="Trebuchet MS" pitchFamily="34" charset="0"/>
              </a:rPr>
              <a:t>DCB</a:t>
            </a:r>
          </a:p>
        </p:txBody>
      </p:sp>
      <p:grpSp>
        <p:nvGrpSpPr>
          <p:cNvPr id="7" name="Group 75"/>
          <p:cNvGrpSpPr>
            <a:grpSpLocks/>
          </p:cNvGrpSpPr>
          <p:nvPr/>
        </p:nvGrpSpPr>
        <p:grpSpPr bwMode="auto">
          <a:xfrm>
            <a:off x="4680391" y="3408918"/>
            <a:ext cx="3184085" cy="1474167"/>
            <a:chOff x="4519866" y="4270944"/>
            <a:chExt cx="3344779" cy="2587056"/>
          </a:xfrm>
        </p:grpSpPr>
        <p:grpSp>
          <p:nvGrpSpPr>
            <p:cNvPr id="10" name="Group 74"/>
            <p:cNvGrpSpPr>
              <a:grpSpLocks/>
            </p:cNvGrpSpPr>
            <p:nvPr/>
          </p:nvGrpSpPr>
          <p:grpSpPr bwMode="auto">
            <a:xfrm>
              <a:off x="4653059" y="4270944"/>
              <a:ext cx="3087316" cy="2564589"/>
              <a:chOff x="4653059" y="4270944"/>
              <a:chExt cx="3087316" cy="2564589"/>
            </a:xfrm>
          </p:grpSpPr>
          <p:sp>
            <p:nvSpPr>
              <p:cNvPr id="25" name="TextBox 61"/>
              <p:cNvSpPr txBox="1">
                <a:spLocks noChangeArrowheads="1"/>
              </p:cNvSpPr>
              <p:nvPr/>
            </p:nvSpPr>
            <p:spPr bwMode="auto">
              <a:xfrm>
                <a:off x="5049819" y="4270944"/>
                <a:ext cx="2266758" cy="810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eaLnBrk="1" hangingPunct="1"/>
                <a:r>
                  <a:rPr lang="en-US" sz="1200" b="1" dirty="0">
                    <a:latin typeface="Trebuchet MS" pitchFamily="34" charset="0"/>
                  </a:rPr>
                  <a:t>TRILL </a:t>
                </a:r>
              </a:p>
              <a:p>
                <a:pPr algn="ctr" eaLnBrk="1" hangingPunct="1"/>
                <a:r>
                  <a:rPr lang="en-US" sz="1200" b="1" dirty="0">
                    <a:latin typeface="Trebuchet MS" pitchFamily="34" charset="0"/>
                  </a:rPr>
                  <a:t>(Ethernet Multi-Pathing)</a:t>
                </a:r>
              </a:p>
            </p:txBody>
          </p:sp>
          <p:cxnSp>
            <p:nvCxnSpPr>
              <p:cNvPr id="26" name="Elbow Connector 25"/>
              <p:cNvCxnSpPr/>
              <p:nvPr/>
            </p:nvCxnSpPr>
            <p:spPr>
              <a:xfrm rot="10800000" flipV="1">
                <a:off x="5363071" y="5299261"/>
                <a:ext cx="3739" cy="1305913"/>
              </a:xfrm>
              <a:prstGeom prst="bentConnector3">
                <a:avLst>
                  <a:gd name="adj1" fmla="val 11798608"/>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7" name="Elbow Connector 26"/>
              <p:cNvCxnSpPr/>
              <p:nvPr/>
            </p:nvCxnSpPr>
            <p:spPr>
              <a:xfrm rot="10800000" flipH="1" flipV="1">
                <a:off x="5348114" y="5295083"/>
                <a:ext cx="3739" cy="1305913"/>
              </a:xfrm>
              <a:prstGeom prst="bentConnector3">
                <a:avLst>
                  <a:gd name="adj1" fmla="val 11798608"/>
                </a:avLst>
              </a:prstGeom>
              <a:ln w="28575">
                <a:solidFill>
                  <a:srgbClr val="04FC3F"/>
                </a:solidFill>
              </a:ln>
            </p:spPr>
            <p:style>
              <a:lnRef idx="1">
                <a:schemeClr val="accent1"/>
              </a:lnRef>
              <a:fillRef idx="0">
                <a:schemeClr val="accent1"/>
              </a:fillRef>
              <a:effectRef idx="0">
                <a:schemeClr val="accent1"/>
              </a:effectRef>
              <a:fontRef idx="minor">
                <a:schemeClr val="tx1"/>
              </a:fontRef>
            </p:style>
          </p:cxnSp>
          <p:pic>
            <p:nvPicPr>
              <p:cNvPr id="28" name="Picture 28"/>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53059" y="5751103"/>
                <a:ext cx="460374" cy="458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29" name="Picture 28"/>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587505" y="5771157"/>
                <a:ext cx="460374" cy="458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cxnSp>
            <p:nvCxnSpPr>
              <p:cNvPr id="30" name="Elbow Connector 29"/>
              <p:cNvCxnSpPr/>
              <p:nvPr/>
            </p:nvCxnSpPr>
            <p:spPr>
              <a:xfrm rot="10800000" flipV="1">
                <a:off x="7043875" y="5282546"/>
                <a:ext cx="3739" cy="1308004"/>
              </a:xfrm>
              <a:prstGeom prst="bentConnector3">
                <a:avLst>
                  <a:gd name="adj1" fmla="val 11798608"/>
                </a:avLst>
              </a:prstGeom>
              <a:ln w="28575">
                <a:solidFill>
                  <a:srgbClr val="04FC3F"/>
                </a:solidFill>
              </a:ln>
            </p:spPr>
            <p:style>
              <a:lnRef idx="1">
                <a:schemeClr val="accent1"/>
              </a:lnRef>
              <a:fillRef idx="0">
                <a:schemeClr val="accent1"/>
              </a:fillRef>
              <a:effectRef idx="0">
                <a:schemeClr val="accent1"/>
              </a:effectRef>
              <a:fontRef idx="minor">
                <a:schemeClr val="tx1"/>
              </a:fontRef>
            </p:style>
          </p:cxnSp>
          <p:cxnSp>
            <p:nvCxnSpPr>
              <p:cNvPr id="31" name="Elbow Connector 30"/>
              <p:cNvCxnSpPr/>
              <p:nvPr/>
            </p:nvCxnSpPr>
            <p:spPr>
              <a:xfrm rot="10800000" flipH="1" flipV="1">
                <a:off x="7053223" y="5278367"/>
                <a:ext cx="3739" cy="1308004"/>
              </a:xfrm>
              <a:prstGeom prst="bentConnector3">
                <a:avLst>
                  <a:gd name="adj1" fmla="val 11798608"/>
                </a:avLst>
              </a:prstGeom>
              <a:ln w="28575">
                <a:solidFill>
                  <a:srgbClr val="04FC3F"/>
                </a:solidFill>
              </a:ln>
            </p:spPr>
            <p:style>
              <a:lnRef idx="1">
                <a:schemeClr val="accent1"/>
              </a:lnRef>
              <a:fillRef idx="0">
                <a:schemeClr val="accent1"/>
              </a:fillRef>
              <a:effectRef idx="0">
                <a:schemeClr val="accent1"/>
              </a:effectRef>
              <a:fontRef idx="minor">
                <a:schemeClr val="tx1"/>
              </a:fontRef>
            </p:style>
          </p:cxnSp>
          <p:pic>
            <p:nvPicPr>
              <p:cNvPr id="32" name="Picture 28"/>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333523" y="5747087"/>
                <a:ext cx="460374" cy="458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33" name="Picture 28"/>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80001" y="5755109"/>
                <a:ext cx="460374" cy="458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34" name="TextBox 70"/>
              <p:cNvSpPr txBox="1">
                <a:spLocks noChangeArrowheads="1"/>
              </p:cNvSpPr>
              <p:nvPr/>
            </p:nvSpPr>
            <p:spPr bwMode="auto">
              <a:xfrm>
                <a:off x="5041242" y="5435115"/>
                <a:ext cx="559195" cy="540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sz="1400">
                    <a:latin typeface="Trebuchet MS" pitchFamily="34" charset="0"/>
                  </a:rPr>
                  <a:t>STP</a:t>
                </a:r>
              </a:p>
            </p:txBody>
          </p:sp>
          <p:sp>
            <p:nvSpPr>
              <p:cNvPr id="35" name="TextBox 71"/>
              <p:cNvSpPr txBox="1">
                <a:spLocks noChangeArrowheads="1"/>
              </p:cNvSpPr>
              <p:nvPr/>
            </p:nvSpPr>
            <p:spPr bwMode="auto">
              <a:xfrm>
                <a:off x="6649451" y="5435115"/>
                <a:ext cx="736657" cy="540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sz="1400">
                    <a:latin typeface="Trebuchet MS" pitchFamily="34" charset="0"/>
                  </a:rPr>
                  <a:t>TRILL</a:t>
                </a:r>
              </a:p>
            </p:txBody>
          </p:sp>
          <p:sp>
            <p:nvSpPr>
              <p:cNvPr id="36" name="TextBox 72"/>
              <p:cNvSpPr txBox="1">
                <a:spLocks noChangeArrowheads="1"/>
              </p:cNvSpPr>
              <p:nvPr/>
            </p:nvSpPr>
            <p:spPr bwMode="auto">
              <a:xfrm>
                <a:off x="4704104" y="5233745"/>
                <a:ext cx="385509" cy="702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sz="2000">
                    <a:solidFill>
                      <a:srgbClr val="FF0000"/>
                    </a:solidFill>
                    <a:latin typeface="Trebuchet MS" pitchFamily="34" charset="0"/>
                  </a:rPr>
                  <a:t>X</a:t>
                </a:r>
              </a:p>
            </p:txBody>
          </p:sp>
          <p:sp>
            <p:nvSpPr>
              <p:cNvPr id="37" name="TextBox 73"/>
              <p:cNvSpPr txBox="1">
                <a:spLocks noChangeArrowheads="1"/>
              </p:cNvSpPr>
              <p:nvPr/>
            </p:nvSpPr>
            <p:spPr bwMode="auto">
              <a:xfrm>
                <a:off x="4676281" y="6132130"/>
                <a:ext cx="385509" cy="7021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sz="2000">
                    <a:solidFill>
                      <a:srgbClr val="FF0000"/>
                    </a:solidFill>
                    <a:latin typeface="Trebuchet MS" pitchFamily="34" charset="0"/>
                  </a:rPr>
                  <a:t>X</a:t>
                </a:r>
              </a:p>
            </p:txBody>
          </p:sp>
          <p:pic>
            <p:nvPicPr>
              <p:cNvPr id="38" name="Picture 20"/>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35083" y="5069316"/>
                <a:ext cx="255337" cy="45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39" name="Picture 20"/>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31072" y="6376745"/>
                <a:ext cx="255337" cy="45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40" name="Picture 20"/>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915547" y="5053268"/>
                <a:ext cx="255337" cy="45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41" name="Picture 20"/>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911536" y="6360697"/>
                <a:ext cx="255337" cy="45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grpSp>
        <p:sp>
          <p:nvSpPr>
            <p:cNvPr id="24" name="Rectangle 23"/>
            <p:cNvSpPr/>
            <p:nvPr/>
          </p:nvSpPr>
          <p:spPr>
            <a:xfrm>
              <a:off x="4519866" y="4328256"/>
              <a:ext cx="3344779" cy="2529744"/>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bg1"/>
                </a:solidFill>
                <a:latin typeface="Trebuchet MS" pitchFamily="34" charset="0"/>
              </a:endParaRPr>
            </a:p>
          </p:txBody>
        </p:sp>
      </p:grpSp>
      <p:sp>
        <p:nvSpPr>
          <p:cNvPr id="42" name="TextBox 81"/>
          <p:cNvSpPr txBox="1">
            <a:spLocks noChangeArrowheads="1"/>
          </p:cNvSpPr>
          <p:nvPr/>
        </p:nvSpPr>
        <p:spPr bwMode="auto">
          <a:xfrm>
            <a:off x="8024553" y="3585473"/>
            <a:ext cx="814647" cy="707886"/>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eaLnBrk="1" hangingPunct="1">
              <a:defRPr sz="2000">
                <a:latin typeface="Trebuchet MS" pitchFamily="34" charset="0"/>
              </a:defRPr>
            </a:lvl1pPr>
            <a:lvl2pPr marL="742950" indent="-285750" eaLnBrk="0" hangingPunct="0">
              <a:defRPr>
                <a:latin typeface="Arial" pitchFamily="34" charset="0"/>
              </a:defRPr>
            </a:lvl2pPr>
            <a:lvl3pPr marL="1143000" indent="-228600" eaLnBrk="0" hangingPunct="0">
              <a:defRPr>
                <a:latin typeface="Arial" pitchFamily="34" charset="0"/>
              </a:defRPr>
            </a:lvl3pPr>
            <a:lvl4pPr marL="1600200" indent="-228600" eaLnBrk="0" hangingPunct="0">
              <a:defRPr>
                <a:latin typeface="Arial" pitchFamily="34" charset="0"/>
              </a:defRPr>
            </a:lvl4pPr>
            <a:lvl5pPr marL="2057400" indent="-228600" eaLnBrk="0" hangingPunct="0">
              <a:defRPr>
                <a:latin typeface="Arial" pitchFamily="34" charset="0"/>
              </a:defRPr>
            </a:lvl5pPr>
            <a:lvl6pPr marL="2514600" indent="-228600" eaLnBrk="0" fontAlgn="base" hangingPunct="0">
              <a:spcBef>
                <a:spcPct val="0"/>
              </a:spcBef>
              <a:spcAft>
                <a:spcPct val="0"/>
              </a:spcAft>
              <a:defRPr>
                <a:latin typeface="Arial" pitchFamily="34" charset="0"/>
              </a:defRPr>
            </a:lvl6pPr>
            <a:lvl7pPr marL="2971800" indent="-228600" eaLnBrk="0" fontAlgn="base" hangingPunct="0">
              <a:spcBef>
                <a:spcPct val="0"/>
              </a:spcBef>
              <a:spcAft>
                <a:spcPct val="0"/>
              </a:spcAft>
              <a:defRPr>
                <a:latin typeface="Arial" pitchFamily="34" charset="0"/>
              </a:defRPr>
            </a:lvl7pPr>
            <a:lvl8pPr marL="3429000" indent="-228600" eaLnBrk="0" fontAlgn="base" hangingPunct="0">
              <a:spcBef>
                <a:spcPct val="0"/>
              </a:spcBef>
              <a:spcAft>
                <a:spcPct val="0"/>
              </a:spcAft>
              <a:defRPr>
                <a:latin typeface="Arial" pitchFamily="34" charset="0"/>
              </a:defRPr>
            </a:lvl8pPr>
            <a:lvl9pPr marL="3886200" indent="-228600" eaLnBrk="0" fontAlgn="base" hangingPunct="0">
              <a:spcBef>
                <a:spcPct val="0"/>
              </a:spcBef>
              <a:spcAft>
                <a:spcPct val="0"/>
              </a:spcAft>
              <a:defRPr>
                <a:latin typeface="Arial" pitchFamily="34" charset="0"/>
              </a:defRPr>
            </a:lvl9pPr>
          </a:lstStyle>
          <a:p>
            <a:pPr algn="ctr"/>
            <a:r>
              <a:rPr lang="en-US" dirty="0"/>
              <a:t>IETF</a:t>
            </a:r>
          </a:p>
          <a:p>
            <a:pPr algn="ctr"/>
            <a:r>
              <a:rPr lang="en-US" dirty="0"/>
              <a:t>TRILL</a:t>
            </a:r>
          </a:p>
        </p:txBody>
      </p:sp>
      <p:sp>
        <p:nvSpPr>
          <p:cNvPr id="43" name="Rectangle 42"/>
          <p:cNvSpPr/>
          <p:nvPr/>
        </p:nvSpPr>
        <p:spPr>
          <a:xfrm>
            <a:off x="962146" y="3458245"/>
            <a:ext cx="3411764" cy="1370410"/>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bg1"/>
              </a:solidFill>
              <a:latin typeface="Trebuchet MS" pitchFamily="34" charset="0"/>
            </a:endParaRPr>
          </a:p>
        </p:txBody>
      </p:sp>
      <p:sp>
        <p:nvSpPr>
          <p:cNvPr id="44" name="TextBox 79"/>
          <p:cNvSpPr txBox="1">
            <a:spLocks noChangeArrowheads="1"/>
          </p:cNvSpPr>
          <p:nvPr/>
        </p:nvSpPr>
        <p:spPr bwMode="auto">
          <a:xfrm>
            <a:off x="315218" y="3545161"/>
            <a:ext cx="670376" cy="707886"/>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eaLnBrk="1" hangingPunct="1">
              <a:defRPr sz="2000">
                <a:latin typeface="Trebuchet MS" pitchFamily="34" charset="0"/>
              </a:defRPr>
            </a:lvl1pPr>
            <a:lvl2pPr marL="742950" indent="-285750" eaLnBrk="0" hangingPunct="0">
              <a:defRPr>
                <a:latin typeface="Arial" pitchFamily="34" charset="0"/>
              </a:defRPr>
            </a:lvl2pPr>
            <a:lvl3pPr marL="1143000" indent="-228600" eaLnBrk="0" hangingPunct="0">
              <a:defRPr>
                <a:latin typeface="Arial" pitchFamily="34" charset="0"/>
              </a:defRPr>
            </a:lvl3pPr>
            <a:lvl4pPr marL="1600200" indent="-228600" eaLnBrk="0" hangingPunct="0">
              <a:defRPr>
                <a:latin typeface="Arial" pitchFamily="34" charset="0"/>
              </a:defRPr>
            </a:lvl4pPr>
            <a:lvl5pPr marL="2057400" indent="-228600" eaLnBrk="0" hangingPunct="0">
              <a:defRPr>
                <a:latin typeface="Arial" pitchFamily="34" charset="0"/>
              </a:defRPr>
            </a:lvl5pPr>
            <a:lvl6pPr marL="2514600" indent="-228600" eaLnBrk="0" fontAlgn="base" hangingPunct="0">
              <a:spcBef>
                <a:spcPct val="0"/>
              </a:spcBef>
              <a:spcAft>
                <a:spcPct val="0"/>
              </a:spcAft>
              <a:defRPr>
                <a:latin typeface="Arial" pitchFamily="34" charset="0"/>
              </a:defRPr>
            </a:lvl6pPr>
            <a:lvl7pPr marL="2971800" indent="-228600" eaLnBrk="0" fontAlgn="base" hangingPunct="0">
              <a:spcBef>
                <a:spcPct val="0"/>
              </a:spcBef>
              <a:spcAft>
                <a:spcPct val="0"/>
              </a:spcAft>
              <a:defRPr>
                <a:latin typeface="Arial" pitchFamily="34" charset="0"/>
              </a:defRPr>
            </a:lvl7pPr>
            <a:lvl8pPr marL="3429000" indent="-228600" eaLnBrk="0" fontAlgn="base" hangingPunct="0">
              <a:spcBef>
                <a:spcPct val="0"/>
              </a:spcBef>
              <a:spcAft>
                <a:spcPct val="0"/>
              </a:spcAft>
              <a:defRPr>
                <a:latin typeface="Arial" pitchFamily="34" charset="0"/>
              </a:defRPr>
            </a:lvl8pPr>
            <a:lvl9pPr marL="3886200" indent="-228600" eaLnBrk="0" fontAlgn="base" hangingPunct="0">
              <a:spcBef>
                <a:spcPct val="0"/>
              </a:spcBef>
              <a:spcAft>
                <a:spcPct val="0"/>
              </a:spcAft>
              <a:defRPr>
                <a:latin typeface="Arial" pitchFamily="34" charset="0"/>
              </a:defRPr>
            </a:lvl9pPr>
          </a:lstStyle>
          <a:p>
            <a:pPr algn="ctr"/>
            <a:r>
              <a:rPr lang="en-US" dirty="0"/>
              <a:t>IEEE</a:t>
            </a:r>
          </a:p>
          <a:p>
            <a:pPr algn="ctr"/>
            <a:r>
              <a:rPr lang="en-US" dirty="0"/>
              <a:t>DCB</a:t>
            </a:r>
          </a:p>
        </p:txBody>
      </p:sp>
      <p:grpSp>
        <p:nvGrpSpPr>
          <p:cNvPr id="22" name="Group 47"/>
          <p:cNvGrpSpPr>
            <a:grpSpLocks/>
          </p:cNvGrpSpPr>
          <p:nvPr/>
        </p:nvGrpSpPr>
        <p:grpSpPr bwMode="auto">
          <a:xfrm>
            <a:off x="1287905" y="3493963"/>
            <a:ext cx="2236787" cy="1114425"/>
            <a:chOff x="237958" y="3996901"/>
            <a:chExt cx="2633579" cy="1956308"/>
          </a:xfrm>
        </p:grpSpPr>
        <p:sp>
          <p:nvSpPr>
            <p:cNvPr id="46" name="TextBox 49"/>
            <p:cNvSpPr txBox="1">
              <a:spLocks noChangeArrowheads="1"/>
            </p:cNvSpPr>
            <p:nvPr/>
          </p:nvSpPr>
          <p:spPr bwMode="auto">
            <a:xfrm>
              <a:off x="313262" y="3996901"/>
              <a:ext cx="2402994" cy="8104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eaLnBrk="1" hangingPunct="1"/>
              <a:r>
                <a:rPr lang="en-US" sz="1200" b="1">
                  <a:latin typeface="Trebuchet MS" pitchFamily="34" charset="0"/>
                </a:rPr>
                <a:t>802.1Qau </a:t>
              </a:r>
            </a:p>
            <a:p>
              <a:pPr algn="ctr" eaLnBrk="1" hangingPunct="1"/>
              <a:r>
                <a:rPr lang="en-US" sz="1200" b="1">
                  <a:latin typeface="Trebuchet MS" pitchFamily="34" charset="0"/>
                </a:rPr>
                <a:t>(Congestion Management)</a:t>
              </a:r>
            </a:p>
          </p:txBody>
        </p:sp>
        <p:pic>
          <p:nvPicPr>
            <p:cNvPr id="47" name="Picture 28"/>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53436" y="5486400"/>
              <a:ext cx="460374" cy="458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48" name="Picture 20"/>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37958" y="5486403"/>
              <a:ext cx="255337" cy="45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49" name="Picture 20"/>
            <p:cNvPicPr>
              <a:picLocks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616200" y="5494421"/>
              <a:ext cx="255337" cy="45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pic>
          <p:nvPicPr>
            <p:cNvPr id="50" name="Picture 28"/>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931278" y="5482390"/>
              <a:ext cx="460374" cy="458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51" name="Left Arrow 50"/>
            <p:cNvSpPr/>
            <p:nvPr/>
          </p:nvSpPr>
          <p:spPr>
            <a:xfrm>
              <a:off x="2226694" y="5583267"/>
              <a:ext cx="360738" cy="263349"/>
            </a:xfrm>
            <a:prstGeom prst="leftArrow">
              <a:avLst/>
            </a:prstGeom>
            <a:solidFill>
              <a:srgbClr val="FF0000"/>
            </a:solidFill>
            <a:ln w="254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bg1"/>
                </a:solidFill>
                <a:latin typeface="Trebuchet MS" pitchFamily="34" charset="0"/>
              </a:endParaRPr>
            </a:p>
          </p:txBody>
        </p:sp>
        <p:sp>
          <p:nvSpPr>
            <p:cNvPr id="52" name="Left Arrow 51"/>
            <p:cNvSpPr/>
            <p:nvPr/>
          </p:nvSpPr>
          <p:spPr>
            <a:xfrm>
              <a:off x="1366902" y="5566546"/>
              <a:ext cx="360738" cy="265439"/>
            </a:xfrm>
            <a:prstGeom prst="leftArrow">
              <a:avLst/>
            </a:prstGeom>
            <a:solidFill>
              <a:srgbClr val="FF0000"/>
            </a:solidFill>
            <a:ln w="254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bg1"/>
                </a:solidFill>
                <a:latin typeface="Trebuchet MS" pitchFamily="34" charset="0"/>
              </a:endParaRPr>
            </a:p>
          </p:txBody>
        </p:sp>
        <p:sp>
          <p:nvSpPr>
            <p:cNvPr id="53" name="Left Arrow 52"/>
            <p:cNvSpPr/>
            <p:nvPr/>
          </p:nvSpPr>
          <p:spPr>
            <a:xfrm>
              <a:off x="522063" y="5587447"/>
              <a:ext cx="360738" cy="263349"/>
            </a:xfrm>
            <a:prstGeom prst="leftArrow">
              <a:avLst/>
            </a:prstGeom>
            <a:solidFill>
              <a:srgbClr val="FF0000"/>
            </a:solidFill>
            <a:ln w="254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bg1"/>
                </a:solidFill>
                <a:latin typeface="Trebuchet MS" pitchFamily="34" charset="0"/>
              </a:endParaRPr>
            </a:p>
          </p:txBody>
        </p:sp>
        <p:sp>
          <p:nvSpPr>
            <p:cNvPr id="54" name="Curved Down Arrow 53"/>
            <p:cNvSpPr/>
            <p:nvPr/>
          </p:nvSpPr>
          <p:spPr>
            <a:xfrm>
              <a:off x="348235" y="4753507"/>
              <a:ext cx="2431716" cy="564320"/>
            </a:xfrm>
            <a:prstGeom prst="curvedDownArrow">
              <a:avLst/>
            </a:prstGeom>
            <a:solidFill>
              <a:srgbClr val="04FC3F"/>
            </a:solidFill>
            <a:ln w="25400">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bg1"/>
                </a:solidFill>
                <a:latin typeface="Trebuchet MS" pitchFamily="34" charset="0"/>
              </a:endParaRPr>
            </a:p>
          </p:txBody>
        </p:sp>
      </p:grpSp>
      <p:sp>
        <p:nvSpPr>
          <p:cNvPr id="55" name="Rectangular Callout 54"/>
          <p:cNvSpPr/>
          <p:nvPr/>
        </p:nvSpPr>
        <p:spPr>
          <a:xfrm>
            <a:off x="5540962" y="5287448"/>
            <a:ext cx="2855913" cy="598723"/>
          </a:xfrm>
          <a:prstGeom prst="wedgeRectCallout">
            <a:avLst>
              <a:gd name="adj1" fmla="val -12637"/>
              <a:gd name="adj2" fmla="val -151379"/>
            </a:avLst>
          </a:prstGeom>
          <a:ln/>
        </p:spPr>
        <p:style>
          <a:lnRef idx="1">
            <a:schemeClr val="dk1"/>
          </a:lnRef>
          <a:fillRef idx="2">
            <a:schemeClr val="dk1"/>
          </a:fillRef>
          <a:effectRef idx="1">
            <a:schemeClr val="dk1"/>
          </a:effectRef>
          <a:fontRef idx="minor">
            <a:schemeClr val="dk1"/>
          </a:fontRef>
        </p:style>
        <p:txBody>
          <a:bodyPr anchor="ctr"/>
          <a:lstStyle/>
          <a:p>
            <a:pPr>
              <a:defRPr/>
            </a:pPr>
            <a:r>
              <a:rPr lang="en-US" sz="1400" b="1" dirty="0">
                <a:solidFill>
                  <a:schemeClr val="bg2"/>
                </a:solidFill>
              </a:rPr>
              <a:t>Multi-</a:t>
            </a:r>
            <a:r>
              <a:rPr lang="en-US" sz="1400" b="1" dirty="0" err="1">
                <a:solidFill>
                  <a:schemeClr val="bg2"/>
                </a:solidFill>
              </a:rPr>
              <a:t>pathing</a:t>
            </a:r>
            <a:r>
              <a:rPr lang="en-US" sz="1400" b="1" dirty="0">
                <a:solidFill>
                  <a:schemeClr val="bg2"/>
                </a:solidFill>
              </a:rPr>
              <a:t> for </a:t>
            </a:r>
            <a:r>
              <a:rPr lang="en-US" sz="1400" b="1" dirty="0" smtClean="0">
                <a:solidFill>
                  <a:schemeClr val="bg2"/>
                </a:solidFill>
              </a:rPr>
              <a:t>Ethernet</a:t>
            </a:r>
            <a:endParaRPr lang="en-US" sz="1400" b="1" dirty="0">
              <a:solidFill>
                <a:schemeClr val="bg2"/>
              </a:solidFill>
            </a:endParaRPr>
          </a:p>
          <a:p>
            <a:pPr>
              <a:defRPr/>
            </a:pPr>
            <a:r>
              <a:rPr lang="en-US" sz="1400" b="1" dirty="0">
                <a:solidFill>
                  <a:schemeClr val="bg2"/>
                </a:solidFill>
              </a:rPr>
              <a:t>Replaces Spanning Tree</a:t>
            </a:r>
          </a:p>
        </p:txBody>
      </p:sp>
      <p:sp>
        <p:nvSpPr>
          <p:cNvPr id="56" name="Rectangular Callout 55"/>
          <p:cNvSpPr/>
          <p:nvPr/>
        </p:nvSpPr>
        <p:spPr>
          <a:xfrm>
            <a:off x="739844" y="5287448"/>
            <a:ext cx="3670414" cy="598723"/>
          </a:xfrm>
          <a:prstGeom prst="wedgeRectCallout">
            <a:avLst>
              <a:gd name="adj1" fmla="val -14145"/>
              <a:gd name="adj2" fmla="val -160283"/>
            </a:avLst>
          </a:prstGeom>
          <a:ln/>
        </p:spPr>
        <p:style>
          <a:lnRef idx="1">
            <a:schemeClr val="dk1"/>
          </a:lnRef>
          <a:fillRef idx="2">
            <a:schemeClr val="dk1"/>
          </a:fillRef>
          <a:effectRef idx="1">
            <a:schemeClr val="dk1"/>
          </a:effectRef>
          <a:fontRef idx="minor">
            <a:schemeClr val="dk1"/>
          </a:fontRef>
        </p:style>
        <p:txBody>
          <a:bodyPr anchor="ctr"/>
          <a:lstStyle/>
          <a:p>
            <a:r>
              <a:rPr lang="en-US" sz="1400" b="1" dirty="0">
                <a:solidFill>
                  <a:schemeClr val="bg2"/>
                </a:solidFill>
              </a:rPr>
              <a:t>End-to-End Communication between end-points. </a:t>
            </a:r>
          </a:p>
        </p:txBody>
      </p:sp>
      <p:sp>
        <p:nvSpPr>
          <p:cNvPr id="57" name="Rectangular Callout 56"/>
          <p:cNvSpPr/>
          <p:nvPr/>
        </p:nvSpPr>
        <p:spPr>
          <a:xfrm>
            <a:off x="1273441" y="940299"/>
            <a:ext cx="2559402" cy="593442"/>
          </a:xfrm>
          <a:prstGeom prst="wedgeRectCallout">
            <a:avLst>
              <a:gd name="adj1" fmla="val -38723"/>
              <a:gd name="adj2" fmla="val 226612"/>
            </a:avLst>
          </a:prstGeom>
          <a:ln/>
        </p:spPr>
        <p:style>
          <a:lnRef idx="1">
            <a:schemeClr val="dk1"/>
          </a:lnRef>
          <a:fillRef idx="2">
            <a:schemeClr val="dk1"/>
          </a:fillRef>
          <a:effectRef idx="1">
            <a:schemeClr val="dk1"/>
          </a:effectRef>
          <a:fontRef idx="minor">
            <a:schemeClr val="dk1"/>
          </a:fontRef>
        </p:style>
        <p:txBody>
          <a:bodyPr anchor="ctr"/>
          <a:lstStyle/>
          <a:p>
            <a:r>
              <a:rPr lang="en-US" sz="1400" b="1" dirty="0">
                <a:solidFill>
                  <a:schemeClr val="bg2"/>
                </a:solidFill>
              </a:rPr>
              <a:t>HALT an individual stream, but NOT all of them!</a:t>
            </a:r>
          </a:p>
        </p:txBody>
      </p:sp>
      <p:sp>
        <p:nvSpPr>
          <p:cNvPr id="58" name="TextBox 99"/>
          <p:cNvSpPr txBox="1">
            <a:spLocks noChangeArrowheads="1"/>
          </p:cNvSpPr>
          <p:nvPr/>
        </p:nvSpPr>
        <p:spPr bwMode="auto">
          <a:xfrm>
            <a:off x="5117841" y="1775348"/>
            <a:ext cx="266521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eaLnBrk="1" hangingPunct="1"/>
            <a:r>
              <a:rPr lang="en-US" sz="1200" b="1" dirty="0">
                <a:latin typeface="Trebuchet MS" pitchFamily="34" charset="0"/>
              </a:rPr>
              <a:t>802.1Qaz </a:t>
            </a:r>
          </a:p>
          <a:p>
            <a:pPr algn="ctr" eaLnBrk="1" hangingPunct="1"/>
            <a:r>
              <a:rPr lang="en-US" sz="1200" b="1" dirty="0">
                <a:latin typeface="Trebuchet MS" pitchFamily="34" charset="0"/>
              </a:rPr>
              <a:t>(Enhanced Transmission Selection)</a:t>
            </a:r>
          </a:p>
        </p:txBody>
      </p:sp>
      <p:sp>
        <p:nvSpPr>
          <p:cNvPr id="59" name="TextBox 100"/>
          <p:cNvSpPr txBox="1">
            <a:spLocks noChangeArrowheads="1"/>
          </p:cNvSpPr>
          <p:nvPr/>
        </p:nvSpPr>
        <p:spPr bwMode="auto">
          <a:xfrm>
            <a:off x="5252583" y="2984725"/>
            <a:ext cx="54694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sz="1600" b="1" dirty="0">
                <a:latin typeface="Trebuchet MS" pitchFamily="34" charset="0"/>
                <a:sym typeface="Wingdings 3" pitchFamily="18" charset="2"/>
              </a:rPr>
              <a:t>t</a:t>
            </a:r>
            <a:r>
              <a:rPr lang="en-US" sz="1600" b="1" baseline="-25000" dirty="0">
                <a:latin typeface="Trebuchet MS" pitchFamily="34" charset="0"/>
                <a:sym typeface="Wingdings 3" pitchFamily="18" charset="2"/>
              </a:rPr>
              <a:t>1</a:t>
            </a:r>
            <a:endParaRPr lang="en-US" sz="1600" b="1" baseline="-25000" dirty="0">
              <a:latin typeface="Trebuchet MS" pitchFamily="34" charset="0"/>
            </a:endParaRPr>
          </a:p>
        </p:txBody>
      </p:sp>
      <p:sp>
        <p:nvSpPr>
          <p:cNvPr id="60" name="Can 59"/>
          <p:cNvSpPr/>
          <p:nvPr/>
        </p:nvSpPr>
        <p:spPr>
          <a:xfrm rot="16200000">
            <a:off x="5343467" y="2033813"/>
            <a:ext cx="388144" cy="820738"/>
          </a:xfrm>
          <a:prstGeom prst="can">
            <a:avLst/>
          </a:prstGeom>
          <a:solidFill>
            <a:srgbClr val="04FC3F">
              <a:alpha val="71000"/>
            </a:srgbClr>
          </a:solidFill>
          <a:ln w="254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bg1"/>
              </a:solidFill>
              <a:latin typeface="Trebuchet MS" pitchFamily="34" charset="0"/>
            </a:endParaRPr>
          </a:p>
        </p:txBody>
      </p:sp>
      <p:sp>
        <p:nvSpPr>
          <p:cNvPr id="61" name="Can 60"/>
          <p:cNvSpPr/>
          <p:nvPr/>
        </p:nvSpPr>
        <p:spPr>
          <a:xfrm rot="16200000">
            <a:off x="5393474" y="2350519"/>
            <a:ext cx="288131" cy="820738"/>
          </a:xfrm>
          <a:prstGeom prst="can">
            <a:avLst/>
          </a:prstGeom>
          <a:solidFill>
            <a:srgbClr val="800000">
              <a:alpha val="71000"/>
            </a:srgbClr>
          </a:solidFill>
          <a:ln w="25400">
            <a:solidFill>
              <a:srgbClr val="8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bg1"/>
              </a:solidFill>
              <a:latin typeface="Trebuchet MS" pitchFamily="34" charset="0"/>
            </a:endParaRPr>
          </a:p>
        </p:txBody>
      </p:sp>
      <p:sp>
        <p:nvSpPr>
          <p:cNvPr id="62" name="Can 61"/>
          <p:cNvSpPr/>
          <p:nvPr/>
        </p:nvSpPr>
        <p:spPr>
          <a:xfrm rot="16200000">
            <a:off x="5469078" y="2548757"/>
            <a:ext cx="136922" cy="820738"/>
          </a:xfrm>
          <a:prstGeom prst="can">
            <a:avLst/>
          </a:prstGeom>
          <a:solidFill>
            <a:schemeClr val="accent3">
              <a:alpha val="70980"/>
            </a:schemeClr>
          </a:solidFill>
          <a:ln w="254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bg1"/>
              </a:solidFill>
              <a:latin typeface="Trebuchet MS" pitchFamily="34" charset="0"/>
            </a:endParaRPr>
          </a:p>
        </p:txBody>
      </p:sp>
      <p:sp>
        <p:nvSpPr>
          <p:cNvPr id="63" name="TextBox 104"/>
          <p:cNvSpPr txBox="1">
            <a:spLocks noChangeArrowheads="1"/>
          </p:cNvSpPr>
          <p:nvPr/>
        </p:nvSpPr>
        <p:spPr bwMode="auto">
          <a:xfrm>
            <a:off x="5376408" y="2327500"/>
            <a:ext cx="41069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sz="1400" b="1">
                <a:latin typeface="Trebuchet MS" pitchFamily="34" charset="0"/>
              </a:rPr>
              <a:t>5G</a:t>
            </a:r>
          </a:p>
        </p:txBody>
      </p:sp>
      <p:sp>
        <p:nvSpPr>
          <p:cNvPr id="64" name="TextBox 105"/>
          <p:cNvSpPr txBox="1">
            <a:spLocks noChangeArrowheads="1"/>
          </p:cNvSpPr>
          <p:nvPr/>
        </p:nvSpPr>
        <p:spPr bwMode="auto">
          <a:xfrm>
            <a:off x="5376408" y="2599096"/>
            <a:ext cx="41069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sz="1400" b="1" dirty="0">
                <a:solidFill>
                  <a:schemeClr val="tx2"/>
                </a:solidFill>
                <a:latin typeface="Trebuchet MS" pitchFamily="34" charset="0"/>
              </a:rPr>
              <a:t>4G</a:t>
            </a:r>
          </a:p>
        </p:txBody>
      </p:sp>
      <p:sp>
        <p:nvSpPr>
          <p:cNvPr id="65" name="TextBox 106"/>
          <p:cNvSpPr txBox="1">
            <a:spLocks noChangeArrowheads="1"/>
          </p:cNvSpPr>
          <p:nvPr/>
        </p:nvSpPr>
        <p:spPr bwMode="auto">
          <a:xfrm>
            <a:off x="5376408" y="2848994"/>
            <a:ext cx="41069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sz="1400" b="1">
                <a:latin typeface="Trebuchet MS" pitchFamily="34" charset="0"/>
              </a:rPr>
              <a:t>1G</a:t>
            </a:r>
          </a:p>
        </p:txBody>
      </p:sp>
      <p:sp>
        <p:nvSpPr>
          <p:cNvPr id="66" name="Can 65"/>
          <p:cNvSpPr/>
          <p:nvPr/>
        </p:nvSpPr>
        <p:spPr>
          <a:xfrm rot="16200000">
            <a:off x="7157385" y="1962970"/>
            <a:ext cx="265509" cy="820738"/>
          </a:xfrm>
          <a:prstGeom prst="can">
            <a:avLst/>
          </a:prstGeom>
          <a:solidFill>
            <a:srgbClr val="04FC3F">
              <a:alpha val="71000"/>
            </a:srgbClr>
          </a:solidFill>
          <a:ln w="254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bg1"/>
              </a:solidFill>
              <a:latin typeface="Trebuchet MS" pitchFamily="34" charset="0"/>
            </a:endParaRPr>
          </a:p>
        </p:txBody>
      </p:sp>
      <p:sp>
        <p:nvSpPr>
          <p:cNvPr id="67" name="Can 66"/>
          <p:cNvSpPr/>
          <p:nvPr/>
        </p:nvSpPr>
        <p:spPr>
          <a:xfrm rot="16200000">
            <a:off x="7146074" y="2236219"/>
            <a:ext cx="288131" cy="820738"/>
          </a:xfrm>
          <a:prstGeom prst="can">
            <a:avLst/>
          </a:prstGeom>
          <a:solidFill>
            <a:srgbClr val="800000">
              <a:alpha val="71000"/>
            </a:srgbClr>
          </a:solidFill>
          <a:ln w="25400">
            <a:solidFill>
              <a:srgbClr val="8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bg1"/>
              </a:solidFill>
              <a:latin typeface="Trebuchet MS" pitchFamily="34" charset="0"/>
            </a:endParaRPr>
          </a:p>
        </p:txBody>
      </p:sp>
      <p:sp>
        <p:nvSpPr>
          <p:cNvPr id="68" name="Can 67"/>
          <p:cNvSpPr/>
          <p:nvPr/>
        </p:nvSpPr>
        <p:spPr>
          <a:xfrm rot="16200000">
            <a:off x="7168100" y="2495180"/>
            <a:ext cx="244078" cy="820738"/>
          </a:xfrm>
          <a:prstGeom prst="can">
            <a:avLst/>
          </a:prstGeom>
          <a:solidFill>
            <a:schemeClr val="accent3">
              <a:alpha val="70980"/>
            </a:schemeClr>
          </a:solidFill>
          <a:ln w="254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bg1"/>
              </a:solidFill>
              <a:latin typeface="Trebuchet MS" pitchFamily="34" charset="0"/>
            </a:endParaRPr>
          </a:p>
        </p:txBody>
      </p:sp>
      <p:sp>
        <p:nvSpPr>
          <p:cNvPr id="69" name="TextBox 110"/>
          <p:cNvSpPr txBox="1">
            <a:spLocks noChangeArrowheads="1"/>
          </p:cNvSpPr>
          <p:nvPr/>
        </p:nvSpPr>
        <p:spPr bwMode="auto">
          <a:xfrm>
            <a:off x="7130596" y="2199420"/>
            <a:ext cx="41069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sz="1400" b="1" dirty="0">
                <a:latin typeface="Trebuchet MS" pitchFamily="34" charset="0"/>
              </a:rPr>
              <a:t>3G</a:t>
            </a:r>
          </a:p>
        </p:txBody>
      </p:sp>
      <p:sp>
        <p:nvSpPr>
          <p:cNvPr id="70" name="TextBox 111"/>
          <p:cNvSpPr txBox="1">
            <a:spLocks noChangeArrowheads="1"/>
          </p:cNvSpPr>
          <p:nvPr/>
        </p:nvSpPr>
        <p:spPr bwMode="auto">
          <a:xfrm>
            <a:off x="7130596" y="2537050"/>
            <a:ext cx="41069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sz="1400" b="1">
                <a:solidFill>
                  <a:schemeClr val="tx2"/>
                </a:solidFill>
                <a:latin typeface="Trebuchet MS" pitchFamily="34" charset="0"/>
              </a:rPr>
              <a:t>4G</a:t>
            </a:r>
          </a:p>
        </p:txBody>
      </p:sp>
      <p:sp>
        <p:nvSpPr>
          <p:cNvPr id="71" name="TextBox 112"/>
          <p:cNvSpPr txBox="1">
            <a:spLocks noChangeArrowheads="1"/>
          </p:cNvSpPr>
          <p:nvPr/>
        </p:nvSpPr>
        <p:spPr bwMode="auto">
          <a:xfrm>
            <a:off x="7152368" y="2764458"/>
            <a:ext cx="410690"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sz="1400" b="1" dirty="0">
                <a:latin typeface="Trebuchet MS" pitchFamily="34" charset="0"/>
              </a:rPr>
              <a:t>3G</a:t>
            </a:r>
          </a:p>
        </p:txBody>
      </p:sp>
      <p:grpSp>
        <p:nvGrpSpPr>
          <p:cNvPr id="23" name="Group 115"/>
          <p:cNvGrpSpPr>
            <a:grpSpLocks/>
          </p:cNvGrpSpPr>
          <p:nvPr/>
        </p:nvGrpSpPr>
        <p:grpSpPr bwMode="auto">
          <a:xfrm>
            <a:off x="5806621" y="2192960"/>
            <a:ext cx="1325563" cy="1006078"/>
            <a:chOff x="5158217" y="1736938"/>
            <a:chExt cx="1561381" cy="1837427"/>
          </a:xfrm>
        </p:grpSpPr>
        <p:sp>
          <p:nvSpPr>
            <p:cNvPr id="73" name="Can 72"/>
            <p:cNvSpPr/>
            <p:nvPr/>
          </p:nvSpPr>
          <p:spPr>
            <a:xfrm rot="16200000">
              <a:off x="5020194" y="1874961"/>
              <a:ext cx="1837427" cy="1561381"/>
            </a:xfrm>
            <a:prstGeom prst="can">
              <a:avLst/>
            </a:prstGeom>
            <a:solidFill>
              <a:schemeClr val="accent1">
                <a:alpha val="71000"/>
              </a:schemeClr>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tx2"/>
                </a:solidFill>
                <a:latin typeface="Trebuchet MS" pitchFamily="34" charset="0"/>
              </a:endParaRPr>
            </a:p>
          </p:txBody>
        </p:sp>
        <p:sp>
          <p:nvSpPr>
            <p:cNvPr id="74" name="TextBox 115"/>
            <p:cNvSpPr txBox="1">
              <a:spLocks noChangeArrowheads="1"/>
            </p:cNvSpPr>
            <p:nvPr/>
          </p:nvSpPr>
          <p:spPr bwMode="auto">
            <a:xfrm>
              <a:off x="5369815" y="2025576"/>
              <a:ext cx="1121956" cy="12928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ctr" eaLnBrk="1" hangingPunct="1"/>
              <a:r>
                <a:rPr lang="en-US" sz="2000" b="1" dirty="0" smtClean="0">
                  <a:solidFill>
                    <a:schemeClr val="tx2"/>
                  </a:solidFill>
                  <a:latin typeface="Trebuchet MS" pitchFamily="34" charset="0"/>
                </a:rPr>
                <a:t>10GbE</a:t>
              </a:r>
              <a:endParaRPr lang="en-US" sz="2000" b="1" dirty="0">
                <a:solidFill>
                  <a:schemeClr val="tx2"/>
                </a:solidFill>
                <a:latin typeface="Trebuchet MS" pitchFamily="34" charset="0"/>
              </a:endParaRPr>
            </a:p>
            <a:p>
              <a:pPr algn="ctr" eaLnBrk="1" hangingPunct="1"/>
              <a:r>
                <a:rPr lang="en-US" sz="2000" b="1" dirty="0">
                  <a:solidFill>
                    <a:schemeClr val="tx2"/>
                  </a:solidFill>
                  <a:latin typeface="Trebuchet MS" pitchFamily="34" charset="0"/>
                </a:rPr>
                <a:t>Link</a:t>
              </a:r>
            </a:p>
          </p:txBody>
        </p:sp>
      </p:grpSp>
      <p:sp>
        <p:nvSpPr>
          <p:cNvPr id="75" name="TextBox 116"/>
          <p:cNvSpPr txBox="1">
            <a:spLocks noChangeArrowheads="1"/>
          </p:cNvSpPr>
          <p:nvPr/>
        </p:nvSpPr>
        <p:spPr bwMode="auto">
          <a:xfrm>
            <a:off x="7232650" y="3028269"/>
            <a:ext cx="546945"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r>
              <a:rPr lang="en-US" sz="1600" b="1" dirty="0">
                <a:latin typeface="Trebuchet MS" pitchFamily="34" charset="0"/>
                <a:sym typeface="Wingdings 3" pitchFamily="18" charset="2"/>
              </a:rPr>
              <a:t>t</a:t>
            </a:r>
            <a:r>
              <a:rPr lang="en-US" sz="1600" b="1" baseline="-25000" dirty="0">
                <a:latin typeface="Trebuchet MS" pitchFamily="34" charset="0"/>
                <a:sym typeface="Wingdings 3" pitchFamily="18" charset="2"/>
              </a:rPr>
              <a:t>2</a:t>
            </a:r>
            <a:endParaRPr lang="en-US" sz="1600" b="1" baseline="-25000" dirty="0">
              <a:latin typeface="Trebuchet MS" pitchFamily="34" charset="0"/>
            </a:endParaRPr>
          </a:p>
        </p:txBody>
      </p:sp>
      <p:sp>
        <p:nvSpPr>
          <p:cNvPr id="76" name="Rectangle 75"/>
          <p:cNvSpPr/>
          <p:nvPr/>
        </p:nvSpPr>
        <p:spPr>
          <a:xfrm>
            <a:off x="4653402" y="1763825"/>
            <a:ext cx="3184086" cy="1550194"/>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dirty="0">
              <a:solidFill>
                <a:schemeClr val="bg1"/>
              </a:solidFill>
              <a:latin typeface="Trebuchet MS" pitchFamily="34" charset="0"/>
            </a:endParaRPr>
          </a:p>
        </p:txBody>
      </p:sp>
      <p:sp>
        <p:nvSpPr>
          <p:cNvPr id="77" name="TextBox 118"/>
          <p:cNvSpPr txBox="1">
            <a:spLocks noChangeArrowheads="1"/>
          </p:cNvSpPr>
          <p:nvPr/>
        </p:nvSpPr>
        <p:spPr bwMode="auto">
          <a:xfrm>
            <a:off x="8058021" y="2012836"/>
            <a:ext cx="670376" cy="707886"/>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defPPr>
              <a:defRPr lang="en-US"/>
            </a:defPPr>
            <a:lvl1pPr eaLnBrk="1" hangingPunct="1">
              <a:defRPr sz="2000">
                <a:latin typeface="Trebuchet MS" pitchFamily="34" charset="0"/>
              </a:defRPr>
            </a:lvl1pPr>
            <a:lvl2pPr marL="742950" indent="-285750" eaLnBrk="0" hangingPunct="0">
              <a:defRPr>
                <a:latin typeface="Arial" pitchFamily="34" charset="0"/>
              </a:defRPr>
            </a:lvl2pPr>
            <a:lvl3pPr marL="1143000" indent="-228600" eaLnBrk="0" hangingPunct="0">
              <a:defRPr>
                <a:latin typeface="Arial" pitchFamily="34" charset="0"/>
              </a:defRPr>
            </a:lvl3pPr>
            <a:lvl4pPr marL="1600200" indent="-228600" eaLnBrk="0" hangingPunct="0">
              <a:defRPr>
                <a:latin typeface="Arial" pitchFamily="34" charset="0"/>
              </a:defRPr>
            </a:lvl4pPr>
            <a:lvl5pPr marL="2057400" indent="-228600" eaLnBrk="0" hangingPunct="0">
              <a:defRPr>
                <a:latin typeface="Arial" pitchFamily="34" charset="0"/>
              </a:defRPr>
            </a:lvl5pPr>
            <a:lvl6pPr marL="2514600" indent="-228600" eaLnBrk="0" fontAlgn="base" hangingPunct="0">
              <a:spcBef>
                <a:spcPct val="0"/>
              </a:spcBef>
              <a:spcAft>
                <a:spcPct val="0"/>
              </a:spcAft>
              <a:defRPr>
                <a:latin typeface="Arial" pitchFamily="34" charset="0"/>
              </a:defRPr>
            </a:lvl6pPr>
            <a:lvl7pPr marL="2971800" indent="-228600" eaLnBrk="0" fontAlgn="base" hangingPunct="0">
              <a:spcBef>
                <a:spcPct val="0"/>
              </a:spcBef>
              <a:spcAft>
                <a:spcPct val="0"/>
              </a:spcAft>
              <a:defRPr>
                <a:latin typeface="Arial" pitchFamily="34" charset="0"/>
              </a:defRPr>
            </a:lvl7pPr>
            <a:lvl8pPr marL="3429000" indent="-228600" eaLnBrk="0" fontAlgn="base" hangingPunct="0">
              <a:spcBef>
                <a:spcPct val="0"/>
              </a:spcBef>
              <a:spcAft>
                <a:spcPct val="0"/>
              </a:spcAft>
              <a:defRPr>
                <a:latin typeface="Arial" pitchFamily="34" charset="0"/>
              </a:defRPr>
            </a:lvl8pPr>
            <a:lvl9pPr marL="3886200" indent="-228600" eaLnBrk="0" fontAlgn="base" hangingPunct="0">
              <a:spcBef>
                <a:spcPct val="0"/>
              </a:spcBef>
              <a:spcAft>
                <a:spcPct val="0"/>
              </a:spcAft>
              <a:defRPr>
                <a:latin typeface="Arial" pitchFamily="34" charset="0"/>
              </a:defRPr>
            </a:lvl9pPr>
          </a:lstStyle>
          <a:p>
            <a:pPr algn="ctr"/>
            <a:r>
              <a:rPr lang="en-US" dirty="0"/>
              <a:t>IEEE</a:t>
            </a:r>
          </a:p>
          <a:p>
            <a:pPr algn="ctr"/>
            <a:r>
              <a:rPr lang="en-US" dirty="0"/>
              <a:t>DCB</a:t>
            </a:r>
          </a:p>
        </p:txBody>
      </p:sp>
      <p:sp>
        <p:nvSpPr>
          <p:cNvPr id="78" name="Rectangular Callout 77"/>
          <p:cNvSpPr/>
          <p:nvPr/>
        </p:nvSpPr>
        <p:spPr>
          <a:xfrm>
            <a:off x="5117841" y="940299"/>
            <a:ext cx="3178630" cy="593442"/>
          </a:xfrm>
          <a:prstGeom prst="wedgeRectCallout">
            <a:avLst>
              <a:gd name="adj1" fmla="val -40244"/>
              <a:gd name="adj2" fmla="val 203077"/>
            </a:avLst>
          </a:prstGeom>
          <a:ln/>
        </p:spPr>
        <p:style>
          <a:lnRef idx="1">
            <a:schemeClr val="dk1"/>
          </a:lnRef>
          <a:fillRef idx="2">
            <a:schemeClr val="dk1"/>
          </a:fillRef>
          <a:effectRef idx="1">
            <a:schemeClr val="dk1"/>
          </a:effectRef>
          <a:fontRef idx="minor">
            <a:schemeClr val="dk1"/>
          </a:fontRef>
        </p:style>
        <p:txBody>
          <a:bodyPr anchor="ctr"/>
          <a:lstStyle/>
          <a:p>
            <a:r>
              <a:rPr lang="en-US" sz="1400" b="1" dirty="0">
                <a:solidFill>
                  <a:schemeClr val="bg2"/>
                </a:solidFill>
              </a:rPr>
              <a:t>Allocate bandwidth based upon predetermined classes of traffic</a:t>
            </a:r>
          </a:p>
        </p:txBody>
      </p:sp>
    </p:spTree>
    <p:extLst>
      <p:ext uri="{BB962C8B-B14F-4D97-AF65-F5344CB8AC3E}">
        <p14:creationId xmlns:p14="http://schemas.microsoft.com/office/powerpoint/2010/main" val="13685549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fade">
                                      <p:cBhvr>
                                        <p:cTn id="7" dur="500"/>
                                        <p:tgtEl>
                                          <p:spTgt spid="5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8"/>
                                        </p:tgtEl>
                                        <p:attrNameLst>
                                          <p:attrName>style.visibility</p:attrName>
                                        </p:attrNameLst>
                                      </p:cBhvr>
                                      <p:to>
                                        <p:strVal val="visible"/>
                                      </p:to>
                                    </p:set>
                                    <p:animEffect transition="in" filter="fade">
                                      <p:cBhvr>
                                        <p:cTn id="12" dur="500"/>
                                        <p:tgtEl>
                                          <p:spTgt spid="7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6"/>
                                        </p:tgtEl>
                                        <p:attrNameLst>
                                          <p:attrName>style.visibility</p:attrName>
                                        </p:attrNameLst>
                                      </p:cBhvr>
                                      <p:to>
                                        <p:strVal val="visible"/>
                                      </p:to>
                                    </p:set>
                                    <p:animEffect transition="in" filter="fade">
                                      <p:cBhvr>
                                        <p:cTn id="17" dur="500"/>
                                        <p:tgtEl>
                                          <p:spTgt spid="5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5"/>
                                        </p:tgtEl>
                                        <p:attrNameLst>
                                          <p:attrName>style.visibility</p:attrName>
                                        </p:attrNameLst>
                                      </p:cBhvr>
                                      <p:to>
                                        <p:strVal val="visible"/>
                                      </p:to>
                                    </p:set>
                                    <p:animEffect transition="in" filter="fade">
                                      <p:cBhvr>
                                        <p:cTn id="22"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56" grpId="0" animBg="1"/>
      <p:bldP spid="57" grpId="0" animBg="1"/>
      <p:bldP spid="78" grpId="0" animBg="1"/>
    </p:bldLst>
  </p:timing>
</p:sld>
</file>

<file path=ppt/tags/tag1.xml><?xml version="1.0" encoding="utf-8"?>
<p:tagLst xmlns:a="http://schemas.openxmlformats.org/drawingml/2006/main" xmlns:r="http://schemas.openxmlformats.org/officeDocument/2006/relationships" xmlns:p="http://schemas.openxmlformats.org/presentationml/2006/main">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11.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12.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13.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14.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15.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MARGIN_1" val="0"/>
  <p:tag name="MARGIN_2" val="36"/>
  <p:tag name="MARGIN_3" val="72"/>
  <p:tag name="MARGIN_4" val="108"/>
  <p:tag name="MARGIN_5" val="144"/>
  <p:tag name="FONT_SIZE" val="12"/>
</p:tagLst>
</file>

<file path=ppt/tags/tag16.xml><?xml version="1.0" encoding="utf-8"?>
<p:tagLst xmlns:a="http://schemas.openxmlformats.org/drawingml/2006/main" xmlns:r="http://schemas.openxmlformats.org/officeDocument/2006/relationships" xmlns:p="http://schemas.openxmlformats.org/presentationml/2006/main">
  <p:tag name="ARTICULATE_SLIDE_GUID" val="b35809b9-789a-4709-aa57-92f48cdbed5e"/>
  <p:tag name="AUDIO_IMPORT" val="C:\Users\tonya_gray\Documents\My Articulate Projects\SU_Networking\_Narration\English\WAV_Files_For_Import\slide 12.wav"/>
  <p:tag name="AUDIO_ID" val="485"/>
  <p:tag name="ELAPSEDTIME" val="64.183"/>
  <p:tag name="TIMELINE" val="6.0/18.6/28.9/38.4/49.4"/>
  <p:tag name="ARTICULATE_SLIDE_PAUSE" val="1"/>
  <p:tag name="ARTICULATE_NAV_LEVEL" val="1"/>
  <p:tag name="ARTICULATE_PLAYLIST_ID" val="-1"/>
  <p:tag name="ARTICULATE_LOCK_SLIDE" val="0"/>
  <p:tag name="ARTICULATE_SLIDE_NAV" val="12"/>
</p:tagLst>
</file>

<file path=ppt/tags/tag17.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18.xml><?xml version="1.0" encoding="utf-8"?>
<p:tagLst xmlns:a="http://schemas.openxmlformats.org/drawingml/2006/main" xmlns:r="http://schemas.openxmlformats.org/officeDocument/2006/relationships" xmlns:p="http://schemas.openxmlformats.org/presentationml/2006/main">
  <p:tag name="ARTICULATE_PUBLISH_MODE" val="2"/>
  <p:tag name="ARTICULATE_SOURCE_IMAGE" val="C:\Users\TONYA_~1\AppData\Local\Temp\articulate\presenter\imgtemp\A1d34Mrs_files\slide0001_image001.png"/>
</p:tagLst>
</file>

<file path=ppt/tags/tag19.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MARGIN_1" val="0"/>
  <p:tag name="MARGIN_2" val="36"/>
  <p:tag name="MARGIN_3" val="72"/>
  <p:tag name="MARGIN_4" val="108"/>
  <p:tag name="MARGIN_5" val="144"/>
  <p:tag name="FONT_SIZE" val="12"/>
</p:tagLst>
</file>

<file path=ppt/tags/tag2.xml><?xml version="1.0" encoding="utf-8"?>
<p:tagLst xmlns:a="http://schemas.openxmlformats.org/drawingml/2006/main" xmlns:r="http://schemas.openxmlformats.org/officeDocument/2006/relationships" xmlns:p="http://schemas.openxmlformats.org/presentationml/2006/main">
  <p:tag name="ARTICULATE_PUBLISH_MODE" val="2"/>
  <p:tag name="ARTICULATE_SOURCE_IMAGE" val="C:\Users\TONYA_~1\AppData\Local\Temp\articulate\presenter\imgtemp\seZZxWs4_files\slide0001_image001.png"/>
</p:tagLst>
</file>

<file path=ppt/tags/tag20.xml><?xml version="1.0" encoding="utf-8"?>
<p:tagLst xmlns:a="http://schemas.openxmlformats.org/drawingml/2006/main" xmlns:r="http://schemas.openxmlformats.org/officeDocument/2006/relationships" xmlns:p="http://schemas.openxmlformats.org/presentationml/2006/main">
  <p:tag name="ARTICULATE_TITLE_TAG" val="Networking Solution Strategy"/>
  <p:tag name="ARTICULATE_SLIDE_GUID" val="65d1e03e-dbe5-4d9d-bcc0-b8cc947ee0d2"/>
  <p:tag name="AUDIO_IMPORT" val="C:\Users\tonya_gray\Documents\My Articulate Projects\SU_Networking\_Narration\English\WAV_Files_For_Import\slide 8.wav"/>
  <p:tag name="AUDIO_ID" val="463"/>
  <p:tag name="ELAPSEDTIME" val="14.942"/>
  <p:tag name="TIMELINE" val="6.6/10.9"/>
  <p:tag name="ARTICULATE_SLIDE_PAUSE" val="1"/>
  <p:tag name="ARTICULATE_NAV_LEVEL" val="1"/>
  <p:tag name="ARTICULATE_PLAYLIST_ID" val="-1"/>
  <p:tag name="ARTICULATE_LOCK_SLIDE" val="0"/>
  <p:tag name="ARTICULATE_SLIDE_NAV" val="8"/>
</p:tagLst>
</file>

<file path=ppt/tags/tag21.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22.xml><?xml version="1.0" encoding="utf-8"?>
<p:tagLst xmlns:a="http://schemas.openxmlformats.org/drawingml/2006/main" xmlns:r="http://schemas.openxmlformats.org/officeDocument/2006/relationships" xmlns:p="http://schemas.openxmlformats.org/presentationml/2006/main">
  <p:tag name="ARTICULATE_PUBLISH_MODE" val="2"/>
  <p:tag name="ARTICULATE_SOURCE_IMAGE" val="C:\Users\TONYA_~1\AppData\Local\Temp\articulate\presenter\imgtemp\673eMl7l_files\slide0001_image001.png"/>
</p:tagLst>
</file>

<file path=ppt/tags/tag23.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24.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25.xml><?xml version="1.0" encoding="utf-8"?>
<p:tagLst xmlns:a="http://schemas.openxmlformats.org/drawingml/2006/main" xmlns:r="http://schemas.openxmlformats.org/officeDocument/2006/relationships" xmlns:p="http://schemas.openxmlformats.org/presentationml/2006/main">
  <p:tag name="BULLET_1" val="8226"/>
  <p:tag name="MARGIN_1" val="0"/>
  <p:tag name="MARGIN_2" val="36"/>
  <p:tag name="MARGIN_3" val="72"/>
  <p:tag name="MARGIN_4" val="108"/>
  <p:tag name="MARGIN_5" val="144"/>
  <p:tag name="FONT_SIZE" val="12"/>
</p:tagLst>
</file>

<file path=ppt/tags/tag26.xml><?xml version="1.0" encoding="utf-8"?>
<p:tagLst xmlns:a="http://schemas.openxmlformats.org/drawingml/2006/main" xmlns:r="http://schemas.openxmlformats.org/officeDocument/2006/relationships" xmlns:p="http://schemas.openxmlformats.org/presentationml/2006/main">
  <p:tag name="ARTICULATE_SLIDE_GUID" val="b35809b9-789a-4709-aa57-92f48cdbed5e"/>
  <p:tag name="AUDIO_IMPORT" val="C:\Users\tonya_gray\Documents\My Articulate Projects\SU_Networking\_Narration\English\WAV_Files_For_Import\slide 12.wav"/>
  <p:tag name="AUDIO_ID" val="485"/>
  <p:tag name="ELAPSEDTIME" val="64.183"/>
  <p:tag name="TIMELINE" val="6.0/18.6/28.9/38.4/49.4"/>
  <p:tag name="ARTICULATE_SLIDE_PAUSE" val="1"/>
  <p:tag name="ARTICULATE_NAV_LEVEL" val="1"/>
  <p:tag name="ARTICULATE_PLAYLIST_ID" val="-1"/>
  <p:tag name="ARTICULATE_LOCK_SLIDE" val="0"/>
  <p:tag name="ARTICULATE_SLIDE_NAV" val="12"/>
</p:tagLst>
</file>

<file path=ppt/tags/tag27.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28.xml><?xml version="1.0" encoding="utf-8"?>
<p:tagLst xmlns:a="http://schemas.openxmlformats.org/drawingml/2006/main" xmlns:r="http://schemas.openxmlformats.org/officeDocument/2006/relationships" xmlns:p="http://schemas.openxmlformats.org/presentationml/2006/main">
  <p:tag name="ARTICULATE_PUBLISH_MODE" val="2"/>
  <p:tag name="ARTICULATE_SOURCE_IMAGE" val="C:\Users\TONYA_~1\AppData\Local\Temp\articulate\presenter\imgtemp\A1d34Mrs_files\slide0001_image001.png"/>
</p:tagLst>
</file>

<file path=ppt/tags/tag29.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BULLET_6" val="8226"/>
  <p:tag name="BULLET_7" val="8226"/>
  <p:tag name="BULLET_8" val="8226"/>
  <p:tag name="MARGIN_1" val="0"/>
  <p:tag name="MARGIN_2" val="36"/>
  <p:tag name="MARGIN_3" val="72"/>
  <p:tag name="MARGIN_4" val="108"/>
  <p:tag name="MARGIN_5" val="144"/>
  <p:tag name="FONT_SIZE" val="12"/>
</p:tagLst>
</file>

<file path=ppt/tags/tag3.xml><?xml version="1.0" encoding="utf-8"?>
<p:tagLst xmlns:a="http://schemas.openxmlformats.org/drawingml/2006/main" xmlns:r="http://schemas.openxmlformats.org/officeDocument/2006/relationships" xmlns:p="http://schemas.openxmlformats.org/presentationml/2006/main">
  <p:tag name="ARTICULATE_SLIDE_GUID" val="0328aa3d-4827-498f-a6e3-6fbe291938e2"/>
  <p:tag name="AUDIO_IMPORT" val="C:\Users\tonya_gray\Documents\My Articulate Projects\SU_Networking\_Narration\English\WAV_Files_For_Import\slide 5.wav"/>
  <p:tag name="AUDIO_ID" val="442"/>
  <p:tag name="ELAPSEDTIME" val="58.959"/>
  <p:tag name="TIMELINE" val="1.6/14.3/18.4/24.4/36.7"/>
  <p:tag name="ARTICULATE_SLIDE_PAUSE" val="1"/>
  <p:tag name="ARTICULATE_NAV_LEVEL" val="1"/>
  <p:tag name="ARTICULATE_PLAYLIST_ID" val="-1"/>
  <p:tag name="ARTICULATE_LOCK_SLIDE" val="0"/>
  <p:tag name="ARTICULATE_SLIDE_NAV" val="5"/>
</p:tagLst>
</file>

<file path=ppt/tags/tag4.xml><?xml version="1.0" encoding="utf-8"?>
<p:tagLst xmlns:a="http://schemas.openxmlformats.org/drawingml/2006/main" xmlns:r="http://schemas.openxmlformats.org/officeDocument/2006/relationships" xmlns:p="http://schemas.openxmlformats.org/presentationml/2006/main">
  <p:tag name="ARTICULATE_PUBLISH_MODE" val="2"/>
  <p:tag name="ARTICULATE_SOURCE_IMAGE" val="C:\Users\TONYA_~1\AppData\Local\Temp\articulate\presenter\imgtemp\gCFnmrjH_files\slide0001_image001.png"/>
</p:tagLst>
</file>

<file path=ppt/tags/tag5.xml><?xml version="1.0" encoding="utf-8"?>
<p:tagLst xmlns:a="http://schemas.openxmlformats.org/drawingml/2006/main" xmlns:r="http://schemas.openxmlformats.org/officeDocument/2006/relationships" xmlns:p="http://schemas.openxmlformats.org/presentationml/2006/main">
  <p:tag name="ARTICULATE_PUBLISH_MODE" val="2"/>
  <p:tag name="ARTICULATE_SOURCE_IMAGE" val="C:\Users\TONYA_~1\AppData\Local\Temp\articulate\presenter\imgtemp\rfRwc0lA_files\slide0001_image001.png"/>
</p:tagLst>
</file>

<file path=ppt/tags/tag6.xml><?xml version="1.0" encoding="utf-8"?>
<p:tagLst xmlns:a="http://schemas.openxmlformats.org/drawingml/2006/main" xmlns:r="http://schemas.openxmlformats.org/officeDocument/2006/relationships" xmlns:p="http://schemas.openxmlformats.org/presentationml/2006/main">
  <p:tag name="ARTICULATE_PUBLISH_MODE" val="2"/>
  <p:tag name="ARTICULATE_SOURCE_IMAGE" val="C:\Users\TONYA_~1\AppData\Local\Temp\articulate\presenter\imgtemp\i3v7mxEN_files\slide0001_image001.png"/>
</p:tagLst>
</file>

<file path=ppt/tags/tag7.xml><?xml version="1.0" encoding="utf-8"?>
<p:tagLst xmlns:a="http://schemas.openxmlformats.org/drawingml/2006/main" xmlns:r="http://schemas.openxmlformats.org/officeDocument/2006/relationships" xmlns:p="http://schemas.openxmlformats.org/presentationml/2006/main">
  <p:tag name="ARTICULATE_PUBLISH_MODE" val="2"/>
</p:tagLst>
</file>

<file path=ppt/tags/tag8.xml><?xml version="1.0" encoding="utf-8"?>
<p:tagLst xmlns:a="http://schemas.openxmlformats.org/drawingml/2006/main" xmlns:r="http://schemas.openxmlformats.org/officeDocument/2006/relationships" xmlns:p="http://schemas.openxmlformats.org/presentationml/2006/main">
  <p:tag name="BULLET_1" val="8226"/>
  <p:tag name="BULLET_2" val="8226"/>
  <p:tag name="BULLET_3" val="8226"/>
  <p:tag name="BULLET_4" val="8226"/>
  <p:tag name="BULLET_5" val="8226"/>
  <p:tag name="MARGIN_1" val="0"/>
  <p:tag name="MARGIN_2" val="36"/>
  <p:tag name="MARGIN_3" val="72"/>
  <p:tag name="MARGIN_4" val="108"/>
  <p:tag name="MARGIN_5" val="144"/>
  <p:tag name="FONT_SIZE" val="12"/>
</p:tagLst>
</file>

<file path=ppt/tags/tag9.xml><?xml version="1.0" encoding="utf-8"?>
<p:tagLst xmlns:a="http://schemas.openxmlformats.org/drawingml/2006/main" xmlns:r="http://schemas.openxmlformats.org/officeDocument/2006/relationships" xmlns:p="http://schemas.openxmlformats.org/presentationml/2006/main">
  <p:tag name="ARTICULATE_SLIDE_GUID" val="5d72b327-203f-441e-b950-f38a7a1f1dd3"/>
  <p:tag name="AUDIO_IMPORT" val="C:\Users\tonya_gray\Documents\My Articulate Projects\SU_Networking\_Narration\English\WAV_Files_For_Import\slide 9.wav"/>
  <p:tag name="ELAPSEDTIME" val="65.28"/>
  <p:tag name="AUDIO_ID" val="491"/>
  <p:tag name="TIMELINE" val="1.2/15.6/27.8/34.7/50.7/56.6"/>
  <p:tag name="ARTICULATE_SLIDE_PAUSE" val="1"/>
  <p:tag name="ARTICULATE_NAV_LEVEL" val="2"/>
  <p:tag name="ARTICULATE_PLAYLIST_ID" val="-1"/>
  <p:tag name="ARTICULATE_LOCK_SLIDE" val="0"/>
  <p:tag name="ARTICULATE_SLIDE_NAV" val="9"/>
</p:tagLst>
</file>

<file path=ppt/theme/theme1.xml><?xml version="1.0" encoding="utf-8"?>
<a:theme xmlns:a="http://schemas.openxmlformats.org/drawingml/2006/main" name="3_Dell Presentation Template">
  <a:themeElements>
    <a:clrScheme name="Dell 2010">
      <a:dk1>
        <a:srgbClr val="000000"/>
      </a:dk1>
      <a:lt1>
        <a:srgbClr val="444444"/>
      </a:lt1>
      <a:dk2>
        <a:srgbClr val="0085C3"/>
      </a:dk2>
      <a:lt2>
        <a:srgbClr val="FFFFFF"/>
      </a:lt2>
      <a:accent1>
        <a:srgbClr val="0085C3"/>
      </a:accent1>
      <a:accent2>
        <a:srgbClr val="7AB800"/>
      </a:accent2>
      <a:accent3>
        <a:srgbClr val="F2AF00"/>
      </a:accent3>
      <a:accent4>
        <a:srgbClr val="DC5034"/>
      </a:accent4>
      <a:accent5>
        <a:srgbClr val="5482AB"/>
      </a:accent5>
      <a:accent6>
        <a:srgbClr val="6E2585"/>
      </a:accent6>
      <a:hlink>
        <a:srgbClr val="009BBB"/>
      </a:hlink>
      <a:folHlink>
        <a:srgbClr val="6E2585"/>
      </a:folHlink>
    </a:clrScheme>
    <a:fontScheme name="Dell 2010">
      <a:majorFont>
        <a:latin typeface="Museo For Dell"/>
        <a:ea typeface=""/>
        <a:cs typeface=""/>
      </a:majorFont>
      <a:minorFont>
        <a:latin typeface="Museo Sans For Del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solidFill>
        <a:effectLst/>
      </a:spPr>
      <a:bodyPr wrap="square" rtlCol="0" anchor="t">
        <a:normAutofit/>
      </a:bodyPr>
      <a:lstStyle>
        <a:defPPr>
          <a:lnSpc>
            <a:spcPct val="90000"/>
          </a:lnSpc>
          <a:spcBef>
            <a:spcPts val="100"/>
          </a:spcBef>
          <a:spcAft>
            <a:spcPts val="100"/>
          </a:spcAft>
          <a:defRPr sz="2000" kern="1200" dirty="0" err="1" smtClean="0">
            <a:solidFill>
              <a:schemeClr val="tx2"/>
            </a:solidFill>
            <a:latin typeface="+mn-lt"/>
            <a:ea typeface="+mn-ea"/>
            <a:cs typeface="+mn-cs"/>
          </a:defRPr>
        </a:defPPr>
      </a:lstStyle>
    </a:spDef>
    <a:txDef>
      <a:spPr>
        <a:noFill/>
      </a:spPr>
      <a:bodyPr wrap="square" rtlCol="0">
        <a:spAutoFit/>
      </a:bodyPr>
      <a:lstStyle>
        <a:defPPr marL="233363" indent="-233363">
          <a:lnSpc>
            <a:spcPct val="90000"/>
          </a:lnSpc>
          <a:spcBef>
            <a:spcPts val="100"/>
          </a:spcBef>
          <a:spcAft>
            <a:spcPts val="100"/>
          </a:spcAft>
          <a:buClr>
            <a:schemeClr val="bg1"/>
          </a:buClr>
          <a:buFont typeface="Arial" pitchFamily="34" charset="0"/>
          <a:buChar char="•"/>
          <a:defRPr sz="2000" dirty="0" smtClean="0">
            <a:solidFill>
              <a:schemeClr val="bg2"/>
            </a:solidFill>
            <a:latin typeface="+mn-lt"/>
          </a:defRPr>
        </a:defPPr>
      </a:lstStyle>
    </a:txDef>
  </a:objectDefaults>
  <a:extraClrSchemeLst>
    <a:extraClrScheme>
      <a:clrScheme name="Dell new">
        <a:dk1>
          <a:srgbClr val="000000"/>
        </a:dk1>
        <a:lt1>
          <a:srgbClr val="444444"/>
        </a:lt1>
        <a:dk2>
          <a:srgbClr val="0085C3"/>
        </a:dk2>
        <a:lt2>
          <a:srgbClr val="FFFFFF"/>
        </a:lt2>
        <a:accent1>
          <a:srgbClr val="B7295A"/>
        </a:accent1>
        <a:accent2>
          <a:srgbClr val="F2AF00"/>
        </a:accent2>
        <a:accent3>
          <a:srgbClr val="7AB800"/>
        </a:accent3>
        <a:accent4>
          <a:srgbClr val="AAAAAA"/>
        </a:accent4>
        <a:accent5>
          <a:srgbClr val="6E2585"/>
        </a:accent5>
        <a:accent6>
          <a:srgbClr val="3084B6"/>
        </a:accent6>
        <a:hlink>
          <a:srgbClr val="DC5034"/>
        </a:hlink>
        <a:folHlink>
          <a:srgbClr val="D42E12"/>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AEEBEE83C66E54EA9BED83B0A9A60DB" ma:contentTypeVersion="1" ma:contentTypeDescription="Create a new document." ma:contentTypeScope="" ma:versionID="51a43b2161297f783d65b37e357c79e9">
  <xsd:schema xmlns:xsd="http://www.w3.org/2001/XMLSchema" xmlns:p="http://schemas.microsoft.com/office/2006/metadata/properties" targetNamespace="http://schemas.microsoft.com/office/2006/metadata/properties" ma:root="true" ma:fieldsID="b9cfef283e0bc2d986a66f9ec0cdc424">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office/internal/2005/internalDocumentation"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ma:readOnly="tru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lastPrinted" minOccurs="0" maxOccurs="1" type="xsd:dateTime"/>
        <xsd:element name="contentStatus" minOccurs="0" maxOccurs="1" type="xsd:string"/>
      </xsd:all>
    </xsd:complexType>
  </xsd:schema>
</ct:contentTypeSchema>
</file>

<file path=customXml/item2.xml><?xml version="1.0" encoding="utf-8"?>
<p:properties xmlns:p="http://schemas.microsoft.com/office/2006/metadata/properties" xmlns:xsi="http://www.w3.org/2001/XMLSchema-instanc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A3332CB6-AB82-4DD3-8C89-C660A1C3944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office/internal/2005/internalDocumentation"/>
  </ds:schemaRefs>
</ds:datastoreItem>
</file>

<file path=customXml/itemProps2.xml><?xml version="1.0" encoding="utf-8"?>
<ds:datastoreItem xmlns:ds="http://schemas.openxmlformats.org/officeDocument/2006/customXml" ds:itemID="{0873BDD3-AA35-4F19-A12A-C6462BECFBD1}">
  <ds:schemaRefs>
    <ds:schemaRef ds:uri="http://purl.org/dc/terms/"/>
    <ds:schemaRef ds:uri="http://schemas.microsoft.com/office/2006/documentManagement/types"/>
    <ds:schemaRef ds:uri="http://purl.org/dc/elements/1.1/"/>
    <ds:schemaRef ds:uri="http://www.w3.org/XML/1998/namespace"/>
    <ds:schemaRef ds:uri="http://schemas.microsoft.com/office/2006/metadata/properties"/>
    <ds:schemaRef ds:uri="http://purl.org/dc/dcmitype/"/>
    <ds:schemaRef ds:uri="http://schemas.openxmlformats.org/package/2006/metadata/core-properties"/>
  </ds:schemaRefs>
</ds:datastoreItem>
</file>

<file path=customXml/itemProps3.xml><?xml version="1.0" encoding="utf-8"?>
<ds:datastoreItem xmlns:ds="http://schemas.openxmlformats.org/officeDocument/2006/customXml" ds:itemID="{86FC490B-1F77-48C5-AC70-1DD939DBDF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10166</TotalTime>
  <Words>6055</Words>
  <Application>Microsoft Office PowerPoint</Application>
  <PresentationFormat>On-screen Show (4:3)</PresentationFormat>
  <Paragraphs>1028</Paragraphs>
  <Slides>38</Slides>
  <Notes>27</Notes>
  <HiddenSlides>0</HiddenSlides>
  <MMClips>0</MMClips>
  <ScaleCrop>false</ScaleCrop>
  <HeadingPairs>
    <vt:vector size="6" baseType="variant">
      <vt:variant>
        <vt:lpstr>Fonts Used</vt:lpstr>
      </vt:variant>
      <vt:variant>
        <vt:i4>16</vt:i4>
      </vt:variant>
      <vt:variant>
        <vt:lpstr>Theme</vt:lpstr>
      </vt:variant>
      <vt:variant>
        <vt:i4>1</vt:i4>
      </vt:variant>
      <vt:variant>
        <vt:lpstr>Slide Titles</vt:lpstr>
      </vt:variant>
      <vt:variant>
        <vt:i4>38</vt:i4>
      </vt:variant>
    </vt:vector>
  </HeadingPairs>
  <TitlesOfParts>
    <vt:vector size="55" baseType="lpstr">
      <vt:lpstr>Arial</vt:lpstr>
      <vt:lpstr>ＭＳ Ｐゴシック</vt:lpstr>
      <vt:lpstr>Tahoma</vt:lpstr>
      <vt:lpstr>Museo For Dell 700</vt:lpstr>
      <vt:lpstr>Calibri</vt:lpstr>
      <vt:lpstr>Wingdings</vt:lpstr>
      <vt:lpstr>Wingdings 3</vt:lpstr>
      <vt:lpstr>Museo Sans For Dell</vt:lpstr>
      <vt:lpstr>Arial Black</vt:lpstr>
      <vt:lpstr>Trebuchet MS</vt:lpstr>
      <vt:lpstr>ヒラギノ角ゴ Pro W3</vt:lpstr>
      <vt:lpstr>MV Boli</vt:lpstr>
      <vt:lpstr>Articulate Narrow</vt:lpstr>
      <vt:lpstr>Museo For Dell 300</vt:lpstr>
      <vt:lpstr>Museo For Dell</vt:lpstr>
      <vt:lpstr>MingLiU_HKSCS-ExtB</vt:lpstr>
      <vt:lpstr>3_Dell Presentation Template</vt:lpstr>
      <vt:lpstr>Dell Networking </vt:lpstr>
      <vt:lpstr>The Network has taken the center stage</vt:lpstr>
      <vt:lpstr>A Change In Approach</vt:lpstr>
      <vt:lpstr>IT Trends and Challenges Changing network paradigm </vt:lpstr>
      <vt:lpstr>What networking concerns are on the IT Managers mind?</vt:lpstr>
      <vt:lpstr>How many can you define?</vt:lpstr>
      <vt:lpstr>Simplify the network through design</vt:lpstr>
      <vt:lpstr>PowerPoint Presentation</vt:lpstr>
      <vt:lpstr>Enhancements to Ethernet, </vt:lpstr>
      <vt:lpstr>Preliminary DCB Results….</vt:lpstr>
      <vt:lpstr>PowerPoint Presentation</vt:lpstr>
      <vt:lpstr>Value Proposition</vt:lpstr>
      <vt:lpstr>Dell Networking portfolio positioning</vt:lpstr>
      <vt:lpstr>Dell Networking Enterprise Switch Positioning </vt:lpstr>
      <vt:lpstr>Feature-rich software innovation  FTOS software maximizes data center networking functionality</vt:lpstr>
      <vt:lpstr>PowerPoint Presentation</vt:lpstr>
      <vt:lpstr>Force10 Product Family</vt:lpstr>
      <vt:lpstr>C-Series chassis systems</vt:lpstr>
      <vt:lpstr>C-Series comparison</vt:lpstr>
      <vt:lpstr>E-Series chassis systems </vt:lpstr>
      <vt:lpstr>Z9000 core system Peak performance, rock-bottom economics</vt:lpstr>
      <vt:lpstr>Distributed core architecture with Z9000 Scalable data center fabric solutions</vt:lpstr>
      <vt:lpstr>Network Simplification with Z9000 Enabling simpler, flatter networks</vt:lpstr>
      <vt:lpstr>Distributed core design options Fabrics for any size data center</vt:lpstr>
      <vt:lpstr>Conventional core vs. Distributed core</vt:lpstr>
      <vt:lpstr>Dell Z9000 vs. Cisco Nexus 7018 </vt:lpstr>
      <vt:lpstr>Data Center top-of-rack systems</vt:lpstr>
      <vt:lpstr>S55 &amp; S60 1/10 GbE Top-of-Rack</vt:lpstr>
      <vt:lpstr>S4810 10/40 GbE Top-of-Rack or Core</vt:lpstr>
      <vt:lpstr>Introducing Dell Force10 MXL Switch Networking blade for M1000e blade chassis powered by Force10</vt:lpstr>
      <vt:lpstr>Architected for Performance Improve intra-chassis performance with local switching</vt:lpstr>
      <vt:lpstr>Designed for efficiency Reduce uplink ports &amp; cabling with 40G</vt:lpstr>
      <vt:lpstr>Optimized for Storage Simplify infrastructure with DCB &amp; FCoE support</vt:lpstr>
      <vt:lpstr>Dell’s Solution Strategy for Networking </vt:lpstr>
      <vt:lpstr>Value Proposition</vt:lpstr>
      <vt:lpstr>Simple, Optimized, Strategic An ecosystem of network solutions for the business ahead</vt:lpstr>
      <vt:lpstr>PowerPoint Presentation</vt:lpstr>
      <vt:lpstr>Thank You!</vt:lpstr>
    </vt:vector>
  </TitlesOfParts>
  <Company>Dell Inc.</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Dell presentation template Standard 4:3 layout</dc:title>
  <dc:creator>jiahuey</dc:creator>
  <cp:lastModifiedBy>Guidi, Gino</cp:lastModifiedBy>
  <cp:revision>485</cp:revision>
  <cp:lastPrinted>2012-03-12T06:52:40Z</cp:lastPrinted>
  <dcterms:created xsi:type="dcterms:W3CDTF">2011-02-03T21:25:49Z</dcterms:created>
  <dcterms:modified xsi:type="dcterms:W3CDTF">2012-09-12T18:08:41Z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0x010100EAEEBEE83C66E54EA9BED83B0A9A60DB</vt:lpwstr>
  </property>
</Properties>
</file>